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7"/>
  </p:notesMasterIdLst>
  <p:sldIdLst>
    <p:sldId id="266" r:id="rId5"/>
    <p:sldId id="323" r:id="rId6"/>
    <p:sldId id="292" r:id="rId7"/>
    <p:sldId id="293" r:id="rId8"/>
    <p:sldId id="294" r:id="rId9"/>
    <p:sldId id="295" r:id="rId10"/>
    <p:sldId id="298" r:id="rId11"/>
    <p:sldId id="296" r:id="rId12"/>
    <p:sldId id="290" r:id="rId13"/>
    <p:sldId id="321" r:id="rId14"/>
    <p:sldId id="318" r:id="rId15"/>
    <p:sldId id="314" r:id="rId16"/>
    <p:sldId id="317" r:id="rId17"/>
    <p:sldId id="287" r:id="rId18"/>
    <p:sldId id="304" r:id="rId19"/>
    <p:sldId id="320" r:id="rId20"/>
    <p:sldId id="308" r:id="rId21"/>
    <p:sldId id="312" r:id="rId22"/>
    <p:sldId id="310" r:id="rId23"/>
    <p:sldId id="322" r:id="rId24"/>
    <p:sldId id="273" r:id="rId25"/>
    <p:sldId id="325"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CC00FF"/>
    <a:srgbClr val="C1C1C1"/>
    <a:srgbClr val="D60202"/>
    <a:srgbClr val="F1C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45" autoAdjust="0"/>
    <p:restoredTop sz="87438" autoAdjust="0"/>
  </p:normalViewPr>
  <p:slideViewPr>
    <p:cSldViewPr snapToGrid="0">
      <p:cViewPr varScale="1">
        <p:scale>
          <a:sx n="72" d="100"/>
          <a:sy n="72" d="100"/>
        </p:scale>
        <p:origin x="145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A502B1-FE2C-407F-BC21-9062954156C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BA29F4F-9A9F-4AE3-869F-0F12BAD73285}">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Officer completes an assignment with joint experience</a:t>
          </a:r>
        </a:p>
      </dgm:t>
    </dgm:pt>
    <dgm:pt modelId="{8CE11A16-AE3C-4BE6-B173-D95BF30A7EA8}" type="parTrans" cxnId="{BB95543A-CDB7-48F4-A452-A70FBECAAAA5}">
      <dgm:prSet/>
      <dgm:spPr/>
      <dgm:t>
        <a:bodyPr/>
        <a:lstStyle/>
        <a:p>
          <a:endParaRPr lang="en-US"/>
        </a:p>
      </dgm:t>
    </dgm:pt>
    <dgm:pt modelId="{60133D0E-F57E-466C-ACE7-FE63E7FC78C8}" type="sibTrans" cxnId="{BB95543A-CDB7-48F4-A452-A70FBECAAAA5}">
      <dgm:prSet/>
      <dgm:spPr/>
      <dgm:t>
        <a:bodyPr/>
        <a:lstStyle/>
        <a:p>
          <a:endParaRPr lang="en-US"/>
        </a:p>
      </dgm:t>
    </dgm:pt>
    <dgm:pt modelId="{6E21EF72-A8E4-4A13-A39F-280BA91A76F7}">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Officer submits Self-Nomination (word document) to their COMPONENT (ARNG or ANG) </a:t>
          </a:r>
          <a:r>
            <a:rPr lang="en-US" b="1" u="sng" dirty="0">
              <a:solidFill>
                <a:srgbClr val="FFFF00"/>
              </a:solidFill>
              <a:effectLst>
                <a:outerShdw blurRad="38100" dist="38100" dir="2700000" algn="tl">
                  <a:srgbClr val="000000">
                    <a:alpha val="43137"/>
                  </a:srgbClr>
                </a:outerShdw>
              </a:effectLst>
            </a:rPr>
            <a:t>within 12 months</a:t>
          </a:r>
        </a:p>
      </dgm:t>
    </dgm:pt>
    <dgm:pt modelId="{AFD616B9-F173-4C01-A060-C4C2630D7149}" type="parTrans" cxnId="{D351D570-1549-4ACD-B8BB-E662FE7B4041}">
      <dgm:prSet/>
      <dgm:spPr/>
      <dgm:t>
        <a:bodyPr/>
        <a:lstStyle/>
        <a:p>
          <a:endParaRPr lang="en-US"/>
        </a:p>
      </dgm:t>
    </dgm:pt>
    <dgm:pt modelId="{0040B435-64D1-419D-AFDE-AD4B010BDC19}" type="sibTrans" cxnId="{D351D570-1549-4ACD-B8BB-E662FE7B4041}">
      <dgm:prSet/>
      <dgm:spPr/>
      <dgm:t>
        <a:bodyPr/>
        <a:lstStyle/>
        <a:p>
          <a:endParaRPr lang="en-US"/>
        </a:p>
      </dgm:t>
    </dgm:pt>
    <dgm:pt modelId="{9969A74B-C39D-40B7-90F3-ACBD2A3E9A21}">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COMPONENT Submits the Self-Nomination (word document) to J1 for Review</a:t>
          </a:r>
        </a:p>
      </dgm:t>
    </dgm:pt>
    <dgm:pt modelId="{E3ABE46D-BFD4-436A-864B-9C13A9043797}" type="parTrans" cxnId="{4731FB88-E98F-4CCA-85AF-7053D23CC185}">
      <dgm:prSet/>
      <dgm:spPr/>
      <dgm:t>
        <a:bodyPr/>
        <a:lstStyle/>
        <a:p>
          <a:endParaRPr lang="en-US"/>
        </a:p>
      </dgm:t>
    </dgm:pt>
    <dgm:pt modelId="{C9220858-E73C-4414-845F-6A931630FBCE}" type="sibTrans" cxnId="{4731FB88-E98F-4CCA-85AF-7053D23CC185}">
      <dgm:prSet/>
      <dgm:spPr/>
      <dgm:t>
        <a:bodyPr/>
        <a:lstStyle/>
        <a:p>
          <a:endParaRPr lang="en-US"/>
        </a:p>
      </dgm:t>
    </dgm:pt>
    <dgm:pt modelId="{A63FB490-3413-4403-9E18-45D5BBD62042}">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J1 returns the Self- Nomination (word document) through COMPONENT to the Officer (for Re-work or submission)</a:t>
          </a:r>
        </a:p>
      </dgm:t>
    </dgm:pt>
    <dgm:pt modelId="{4FE5A64F-51B5-41A4-A389-A525B7B890F4}" type="parTrans" cxnId="{9238DDF9-AC3A-4240-BADB-64BCAA93E519}">
      <dgm:prSet/>
      <dgm:spPr/>
      <dgm:t>
        <a:bodyPr/>
        <a:lstStyle/>
        <a:p>
          <a:endParaRPr lang="en-US"/>
        </a:p>
      </dgm:t>
    </dgm:pt>
    <dgm:pt modelId="{14B81B17-8ECD-4CBD-ACB3-617D6CD7A0F0}" type="sibTrans" cxnId="{9238DDF9-AC3A-4240-BADB-64BCAA93E519}">
      <dgm:prSet/>
      <dgm:spPr/>
      <dgm:t>
        <a:bodyPr/>
        <a:lstStyle/>
        <a:p>
          <a:endParaRPr lang="en-US"/>
        </a:p>
      </dgm:t>
    </dgm:pt>
    <dgm:pt modelId="{42985E58-3005-4F94-8046-320FA8A7D2A7}">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Officer Submits the Self-Nomination into the JQS Self-nomination website with substantiating documents</a:t>
          </a:r>
        </a:p>
      </dgm:t>
    </dgm:pt>
    <dgm:pt modelId="{2E680D8E-EA6B-429E-ACCE-39D55F9086B0}" type="parTrans" cxnId="{679C81CA-A043-4A68-8D55-DD80B460173F}">
      <dgm:prSet/>
      <dgm:spPr/>
      <dgm:t>
        <a:bodyPr/>
        <a:lstStyle/>
        <a:p>
          <a:endParaRPr lang="en-US"/>
        </a:p>
      </dgm:t>
    </dgm:pt>
    <dgm:pt modelId="{CD1D7948-5CE1-4AD8-8447-4EEE22EA7D50}" type="sibTrans" cxnId="{679C81CA-A043-4A68-8D55-DD80B460173F}">
      <dgm:prSet/>
      <dgm:spPr/>
      <dgm:t>
        <a:bodyPr/>
        <a:lstStyle/>
        <a:p>
          <a:endParaRPr lang="en-US"/>
        </a:p>
      </dgm:t>
    </dgm:pt>
    <dgm:pt modelId="{CC879CC0-2760-49C0-8AA5-0247FB156863}">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J1 will track each nomination throughout the boarding process</a:t>
          </a:r>
        </a:p>
      </dgm:t>
    </dgm:pt>
    <dgm:pt modelId="{9F8CB16D-8FE7-4399-8D0E-CD0FA277CC69}" type="parTrans" cxnId="{F30ECFAC-13A7-439A-AB35-0A7800978692}">
      <dgm:prSet/>
      <dgm:spPr/>
      <dgm:t>
        <a:bodyPr/>
        <a:lstStyle/>
        <a:p>
          <a:endParaRPr lang="en-US"/>
        </a:p>
      </dgm:t>
    </dgm:pt>
    <dgm:pt modelId="{AD854075-98BD-42F9-BDEF-14851B80D2D1}" type="sibTrans" cxnId="{F30ECFAC-13A7-439A-AB35-0A7800978692}">
      <dgm:prSet/>
      <dgm:spPr/>
      <dgm:t>
        <a:bodyPr/>
        <a:lstStyle/>
        <a:p>
          <a:endParaRPr lang="en-US"/>
        </a:p>
      </dgm:t>
    </dgm:pt>
    <dgm:pt modelId="{F5CEFD81-0B17-4EB1-A896-9E0B5CF89AFC}">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solidFill>
                <a:srgbClr val="FFFF00"/>
              </a:solidFill>
              <a:effectLst>
                <a:outerShdw blurRad="38100" dist="38100" dir="2700000" algn="tl">
                  <a:srgbClr val="000000">
                    <a:alpha val="43137"/>
                  </a:srgbClr>
                </a:outerShdw>
              </a:effectLst>
            </a:rPr>
            <a:t>If approved: </a:t>
          </a:r>
          <a:r>
            <a:rPr lang="en-US" b="1" dirty="0">
              <a:effectLst>
                <a:outerShdw blurRad="38100" dist="38100" dir="2700000" algn="tl">
                  <a:srgbClr val="000000">
                    <a:alpha val="43137"/>
                  </a:srgbClr>
                </a:outerShdw>
              </a:effectLst>
            </a:rPr>
            <a:t>Officer receives joint credit memo from NGB</a:t>
          </a:r>
        </a:p>
        <a:p>
          <a:r>
            <a:rPr lang="en-US" b="1" dirty="0">
              <a:effectLst>
                <a:outerShdw blurRad="38100" dist="38100" dir="2700000" algn="tl">
                  <a:srgbClr val="000000">
                    <a:alpha val="43137"/>
                  </a:srgbClr>
                </a:outerShdw>
              </a:effectLst>
            </a:rPr>
            <a:t> </a:t>
          </a:r>
          <a:br>
            <a:rPr lang="en-US" b="1" dirty="0">
              <a:effectLst>
                <a:outerShdw blurRad="38100" dist="38100" dir="2700000" algn="tl">
                  <a:srgbClr val="000000">
                    <a:alpha val="43137"/>
                  </a:srgbClr>
                </a:outerShdw>
              </a:effectLst>
            </a:rPr>
          </a:br>
          <a:r>
            <a:rPr lang="en-US" b="1" dirty="0">
              <a:solidFill>
                <a:srgbClr val="FFFF00"/>
              </a:solidFill>
              <a:effectLst>
                <a:outerShdw blurRad="38100" dist="38100" dir="2700000" algn="tl">
                  <a:srgbClr val="000000">
                    <a:alpha val="43137"/>
                  </a:srgbClr>
                </a:outerShdw>
              </a:effectLst>
            </a:rPr>
            <a:t>If disapproved: </a:t>
          </a:r>
          <a:r>
            <a:rPr lang="en-US" b="1" dirty="0">
              <a:effectLst>
                <a:outerShdw blurRad="38100" dist="38100" dir="2700000" algn="tl">
                  <a:srgbClr val="000000">
                    <a:alpha val="43137"/>
                  </a:srgbClr>
                </a:outerShdw>
              </a:effectLst>
            </a:rPr>
            <a:t>Officer receives notification from J1</a:t>
          </a:r>
        </a:p>
      </dgm:t>
    </dgm:pt>
    <dgm:pt modelId="{03555432-3673-4781-A417-4C10C0DF171D}" type="parTrans" cxnId="{807CF11D-A440-430A-B02C-354E9B256316}">
      <dgm:prSet/>
      <dgm:spPr/>
      <dgm:t>
        <a:bodyPr/>
        <a:lstStyle/>
        <a:p>
          <a:endParaRPr lang="en-US"/>
        </a:p>
      </dgm:t>
    </dgm:pt>
    <dgm:pt modelId="{E6C1C310-759F-4460-BAE3-5666BD8A757E}" type="sibTrans" cxnId="{807CF11D-A440-430A-B02C-354E9B256316}">
      <dgm:prSet/>
      <dgm:spPr/>
      <dgm:t>
        <a:bodyPr/>
        <a:lstStyle/>
        <a:p>
          <a:endParaRPr lang="en-US"/>
        </a:p>
      </dgm:t>
    </dgm:pt>
    <dgm:pt modelId="{942B457F-A96E-496F-873B-F0AAD623B0A5}">
      <dgm:prSet phldrT="[Tex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b="1" dirty="0">
              <a:effectLst>
                <a:outerShdw blurRad="38100" dist="38100" dir="2700000" algn="tl">
                  <a:srgbClr val="000000">
                    <a:alpha val="43137"/>
                  </a:srgbClr>
                </a:outerShdw>
              </a:effectLst>
            </a:rPr>
            <a:t>J1 notifies the COMPONENT of the SM to update their Official Military Record respectively</a:t>
          </a:r>
          <a:endParaRPr lang="en-US" b="1" dirty="0">
            <a:solidFill>
              <a:srgbClr val="002060"/>
            </a:solidFill>
            <a:effectLst>
              <a:outerShdw blurRad="38100" dist="38100" dir="2700000" algn="tl">
                <a:srgbClr val="000000">
                  <a:alpha val="43137"/>
                </a:srgbClr>
              </a:outerShdw>
            </a:effectLst>
          </a:endParaRPr>
        </a:p>
      </dgm:t>
    </dgm:pt>
    <dgm:pt modelId="{D8C6A601-EDAE-4B9E-AD0C-2E705278FB32}" type="parTrans" cxnId="{60E85DEB-22B1-452A-BBE9-FCA66D12C13B}">
      <dgm:prSet/>
      <dgm:spPr/>
      <dgm:t>
        <a:bodyPr/>
        <a:lstStyle/>
        <a:p>
          <a:endParaRPr lang="en-US"/>
        </a:p>
      </dgm:t>
    </dgm:pt>
    <dgm:pt modelId="{1C26D3D1-1062-46F0-9EAB-26F7B191BB06}" type="sibTrans" cxnId="{60E85DEB-22B1-452A-BBE9-FCA66D12C13B}">
      <dgm:prSet/>
      <dgm:spPr/>
      <dgm:t>
        <a:bodyPr/>
        <a:lstStyle/>
        <a:p>
          <a:endParaRPr lang="en-US"/>
        </a:p>
      </dgm:t>
    </dgm:pt>
    <dgm:pt modelId="{C4148AEE-1AD5-48BF-B424-8F9641CE4CC3}" type="pres">
      <dgm:prSet presAssocID="{B4A502B1-FE2C-407F-BC21-9062954156CA}" presName="diagram" presStyleCnt="0">
        <dgm:presLayoutVars>
          <dgm:dir/>
          <dgm:resizeHandles val="exact"/>
        </dgm:presLayoutVars>
      </dgm:prSet>
      <dgm:spPr/>
    </dgm:pt>
    <dgm:pt modelId="{5F72CE78-7137-43F3-AD08-E84042BEA2B2}" type="pres">
      <dgm:prSet presAssocID="{7BA29F4F-9A9F-4AE3-869F-0F12BAD73285}" presName="node" presStyleLbl="node1" presStyleIdx="0" presStyleCnt="8">
        <dgm:presLayoutVars>
          <dgm:bulletEnabled val="1"/>
        </dgm:presLayoutVars>
      </dgm:prSet>
      <dgm:spPr/>
    </dgm:pt>
    <dgm:pt modelId="{D4A823A7-6947-4A60-A6B8-5DC295FFDF10}" type="pres">
      <dgm:prSet presAssocID="{60133D0E-F57E-466C-ACE7-FE63E7FC78C8}" presName="sibTrans" presStyleLbl="sibTrans2D1" presStyleIdx="0" presStyleCnt="7"/>
      <dgm:spPr/>
    </dgm:pt>
    <dgm:pt modelId="{2D86C6C1-B5B9-4FDE-93BD-75650B82017D}" type="pres">
      <dgm:prSet presAssocID="{60133D0E-F57E-466C-ACE7-FE63E7FC78C8}" presName="connectorText" presStyleLbl="sibTrans2D1" presStyleIdx="0" presStyleCnt="7"/>
      <dgm:spPr/>
    </dgm:pt>
    <dgm:pt modelId="{2E3EF34C-CACE-4EBA-8956-678AD2F31EED}" type="pres">
      <dgm:prSet presAssocID="{6E21EF72-A8E4-4A13-A39F-280BA91A76F7}" presName="node" presStyleLbl="node1" presStyleIdx="1" presStyleCnt="8">
        <dgm:presLayoutVars>
          <dgm:bulletEnabled val="1"/>
        </dgm:presLayoutVars>
      </dgm:prSet>
      <dgm:spPr/>
    </dgm:pt>
    <dgm:pt modelId="{510EF8C9-EBB3-46BD-A5B2-A29C165695BD}" type="pres">
      <dgm:prSet presAssocID="{0040B435-64D1-419D-AFDE-AD4B010BDC19}" presName="sibTrans" presStyleLbl="sibTrans2D1" presStyleIdx="1" presStyleCnt="7"/>
      <dgm:spPr/>
    </dgm:pt>
    <dgm:pt modelId="{B82CC792-4047-46CE-A2AE-F915C3659322}" type="pres">
      <dgm:prSet presAssocID="{0040B435-64D1-419D-AFDE-AD4B010BDC19}" presName="connectorText" presStyleLbl="sibTrans2D1" presStyleIdx="1" presStyleCnt="7"/>
      <dgm:spPr/>
    </dgm:pt>
    <dgm:pt modelId="{640B517C-C306-49AB-B671-3154B6CE20E1}" type="pres">
      <dgm:prSet presAssocID="{9969A74B-C39D-40B7-90F3-ACBD2A3E9A21}" presName="node" presStyleLbl="node1" presStyleIdx="2" presStyleCnt="8">
        <dgm:presLayoutVars>
          <dgm:bulletEnabled val="1"/>
        </dgm:presLayoutVars>
      </dgm:prSet>
      <dgm:spPr/>
    </dgm:pt>
    <dgm:pt modelId="{7DD3EA6F-61D0-445F-9066-BFC378903FD0}" type="pres">
      <dgm:prSet presAssocID="{C9220858-E73C-4414-845F-6A931630FBCE}" presName="sibTrans" presStyleLbl="sibTrans2D1" presStyleIdx="2" presStyleCnt="7"/>
      <dgm:spPr/>
    </dgm:pt>
    <dgm:pt modelId="{BB63A28E-BCA7-4A40-8C3B-9BFA990678D8}" type="pres">
      <dgm:prSet presAssocID="{C9220858-E73C-4414-845F-6A931630FBCE}" presName="connectorText" presStyleLbl="sibTrans2D1" presStyleIdx="2" presStyleCnt="7"/>
      <dgm:spPr/>
    </dgm:pt>
    <dgm:pt modelId="{9CB89FA9-B835-4845-B0F6-7A05C30EFC3C}" type="pres">
      <dgm:prSet presAssocID="{A63FB490-3413-4403-9E18-45D5BBD62042}" presName="node" presStyleLbl="node1" presStyleIdx="3" presStyleCnt="8">
        <dgm:presLayoutVars>
          <dgm:bulletEnabled val="1"/>
        </dgm:presLayoutVars>
      </dgm:prSet>
      <dgm:spPr/>
    </dgm:pt>
    <dgm:pt modelId="{774C1036-3410-4001-85AE-066745809A27}" type="pres">
      <dgm:prSet presAssocID="{14B81B17-8ECD-4CBD-ACB3-617D6CD7A0F0}" presName="sibTrans" presStyleLbl="sibTrans2D1" presStyleIdx="3" presStyleCnt="7"/>
      <dgm:spPr/>
    </dgm:pt>
    <dgm:pt modelId="{5A2620F3-463E-4FC0-BCD8-86BD0A9C0C78}" type="pres">
      <dgm:prSet presAssocID="{14B81B17-8ECD-4CBD-ACB3-617D6CD7A0F0}" presName="connectorText" presStyleLbl="sibTrans2D1" presStyleIdx="3" presStyleCnt="7"/>
      <dgm:spPr/>
    </dgm:pt>
    <dgm:pt modelId="{712F0E46-8931-40F0-9D6D-A9078A0095DF}" type="pres">
      <dgm:prSet presAssocID="{42985E58-3005-4F94-8046-320FA8A7D2A7}" presName="node" presStyleLbl="node1" presStyleIdx="4" presStyleCnt="8">
        <dgm:presLayoutVars>
          <dgm:bulletEnabled val="1"/>
        </dgm:presLayoutVars>
      </dgm:prSet>
      <dgm:spPr/>
    </dgm:pt>
    <dgm:pt modelId="{5C5B3DB2-066A-4F44-A6D9-E6896E02AAEE}" type="pres">
      <dgm:prSet presAssocID="{CD1D7948-5CE1-4AD8-8447-4EEE22EA7D50}" presName="sibTrans" presStyleLbl="sibTrans2D1" presStyleIdx="4" presStyleCnt="7"/>
      <dgm:spPr/>
    </dgm:pt>
    <dgm:pt modelId="{FE3503AF-6AD1-4F76-B6B1-51B80F37314F}" type="pres">
      <dgm:prSet presAssocID="{CD1D7948-5CE1-4AD8-8447-4EEE22EA7D50}" presName="connectorText" presStyleLbl="sibTrans2D1" presStyleIdx="4" presStyleCnt="7"/>
      <dgm:spPr/>
    </dgm:pt>
    <dgm:pt modelId="{9090FE49-4C03-4F4B-A8AB-9F5FB13C3D42}" type="pres">
      <dgm:prSet presAssocID="{CC879CC0-2760-49C0-8AA5-0247FB156863}" presName="node" presStyleLbl="node1" presStyleIdx="5" presStyleCnt="8">
        <dgm:presLayoutVars>
          <dgm:bulletEnabled val="1"/>
        </dgm:presLayoutVars>
      </dgm:prSet>
      <dgm:spPr/>
    </dgm:pt>
    <dgm:pt modelId="{19536CA3-992D-4721-92BE-F105B6ADB056}" type="pres">
      <dgm:prSet presAssocID="{AD854075-98BD-42F9-BDEF-14851B80D2D1}" presName="sibTrans" presStyleLbl="sibTrans2D1" presStyleIdx="5" presStyleCnt="7"/>
      <dgm:spPr/>
    </dgm:pt>
    <dgm:pt modelId="{94E181CB-DC67-4FDB-BA53-EDECAA9B9404}" type="pres">
      <dgm:prSet presAssocID="{AD854075-98BD-42F9-BDEF-14851B80D2D1}" presName="connectorText" presStyleLbl="sibTrans2D1" presStyleIdx="5" presStyleCnt="7"/>
      <dgm:spPr/>
    </dgm:pt>
    <dgm:pt modelId="{C848F5D0-6D92-4B45-B2B0-13FE3EF63800}" type="pres">
      <dgm:prSet presAssocID="{F5CEFD81-0B17-4EB1-A896-9E0B5CF89AFC}" presName="node" presStyleLbl="node1" presStyleIdx="6" presStyleCnt="8">
        <dgm:presLayoutVars>
          <dgm:bulletEnabled val="1"/>
        </dgm:presLayoutVars>
      </dgm:prSet>
      <dgm:spPr/>
    </dgm:pt>
    <dgm:pt modelId="{55AB3FFA-5003-43FB-BFB7-9F4C1CDDC54D}" type="pres">
      <dgm:prSet presAssocID="{E6C1C310-759F-4460-BAE3-5666BD8A757E}" presName="sibTrans" presStyleLbl="sibTrans2D1" presStyleIdx="6" presStyleCnt="7"/>
      <dgm:spPr/>
    </dgm:pt>
    <dgm:pt modelId="{F197202E-13CA-4E29-9545-A6F7EF68B0F4}" type="pres">
      <dgm:prSet presAssocID="{E6C1C310-759F-4460-BAE3-5666BD8A757E}" presName="connectorText" presStyleLbl="sibTrans2D1" presStyleIdx="6" presStyleCnt="7"/>
      <dgm:spPr/>
    </dgm:pt>
    <dgm:pt modelId="{3DC246B0-91C6-4818-8660-2EF9952C4149}" type="pres">
      <dgm:prSet presAssocID="{942B457F-A96E-496F-873B-F0AAD623B0A5}" presName="node" presStyleLbl="node1" presStyleIdx="7" presStyleCnt="8">
        <dgm:presLayoutVars>
          <dgm:bulletEnabled val="1"/>
        </dgm:presLayoutVars>
      </dgm:prSet>
      <dgm:spPr/>
    </dgm:pt>
  </dgm:ptLst>
  <dgm:cxnLst>
    <dgm:cxn modelId="{747FAA1D-55EA-44B3-B458-81ABE139374B}" type="presOf" srcId="{CC879CC0-2760-49C0-8AA5-0247FB156863}" destId="{9090FE49-4C03-4F4B-A8AB-9F5FB13C3D42}" srcOrd="0" destOrd="0" presId="urn:microsoft.com/office/officeart/2005/8/layout/process5"/>
    <dgm:cxn modelId="{807CF11D-A440-430A-B02C-354E9B256316}" srcId="{B4A502B1-FE2C-407F-BC21-9062954156CA}" destId="{F5CEFD81-0B17-4EB1-A896-9E0B5CF89AFC}" srcOrd="6" destOrd="0" parTransId="{03555432-3673-4781-A417-4C10C0DF171D}" sibTransId="{E6C1C310-759F-4460-BAE3-5666BD8A757E}"/>
    <dgm:cxn modelId="{43637829-3C74-4ED8-AEE6-0C244A2E4D3F}" type="presOf" srcId="{C9220858-E73C-4414-845F-6A931630FBCE}" destId="{7DD3EA6F-61D0-445F-9066-BFC378903FD0}" srcOrd="0" destOrd="0" presId="urn:microsoft.com/office/officeart/2005/8/layout/process5"/>
    <dgm:cxn modelId="{1E0CA92C-7E05-4522-A060-4A62F91CF296}" type="presOf" srcId="{A63FB490-3413-4403-9E18-45D5BBD62042}" destId="{9CB89FA9-B835-4845-B0F6-7A05C30EFC3C}" srcOrd="0" destOrd="0" presId="urn:microsoft.com/office/officeart/2005/8/layout/process5"/>
    <dgm:cxn modelId="{D1C5BF2C-5BC7-4BAC-8407-B6789026840B}" type="presOf" srcId="{F5CEFD81-0B17-4EB1-A896-9E0B5CF89AFC}" destId="{C848F5D0-6D92-4B45-B2B0-13FE3EF63800}" srcOrd="0" destOrd="0" presId="urn:microsoft.com/office/officeart/2005/8/layout/process5"/>
    <dgm:cxn modelId="{F8AEC136-1C91-47B3-8C23-C39A7A27C85A}" type="presOf" srcId="{CD1D7948-5CE1-4AD8-8447-4EEE22EA7D50}" destId="{FE3503AF-6AD1-4F76-B6B1-51B80F37314F}" srcOrd="1" destOrd="0" presId="urn:microsoft.com/office/officeart/2005/8/layout/process5"/>
    <dgm:cxn modelId="{BB95543A-CDB7-48F4-A452-A70FBECAAAA5}" srcId="{B4A502B1-FE2C-407F-BC21-9062954156CA}" destId="{7BA29F4F-9A9F-4AE3-869F-0F12BAD73285}" srcOrd="0" destOrd="0" parTransId="{8CE11A16-AE3C-4BE6-B173-D95BF30A7EA8}" sibTransId="{60133D0E-F57E-466C-ACE7-FE63E7FC78C8}"/>
    <dgm:cxn modelId="{08864C3B-8224-481A-BD6C-93ACFAE9D6B7}" type="presOf" srcId="{E6C1C310-759F-4460-BAE3-5666BD8A757E}" destId="{F197202E-13CA-4E29-9545-A6F7EF68B0F4}" srcOrd="1" destOrd="0" presId="urn:microsoft.com/office/officeart/2005/8/layout/process5"/>
    <dgm:cxn modelId="{783B4566-C90E-489D-BBE6-85DABBACBC94}" type="presOf" srcId="{60133D0E-F57E-466C-ACE7-FE63E7FC78C8}" destId="{2D86C6C1-B5B9-4FDE-93BD-75650B82017D}" srcOrd="1" destOrd="0" presId="urn:microsoft.com/office/officeart/2005/8/layout/process5"/>
    <dgm:cxn modelId="{3379DF66-E732-4642-8D5D-401F8D01FAF6}" type="presOf" srcId="{0040B435-64D1-419D-AFDE-AD4B010BDC19}" destId="{B82CC792-4047-46CE-A2AE-F915C3659322}" srcOrd="1" destOrd="0" presId="urn:microsoft.com/office/officeart/2005/8/layout/process5"/>
    <dgm:cxn modelId="{E6F2B74A-5363-4F06-B9C3-A09E86A6935C}" type="presOf" srcId="{CD1D7948-5CE1-4AD8-8447-4EEE22EA7D50}" destId="{5C5B3DB2-066A-4F44-A6D9-E6896E02AAEE}" srcOrd="0" destOrd="0" presId="urn:microsoft.com/office/officeart/2005/8/layout/process5"/>
    <dgm:cxn modelId="{9FEE3D6B-572F-416D-B0A8-C32C249245C9}" type="presOf" srcId="{14B81B17-8ECD-4CBD-ACB3-617D6CD7A0F0}" destId="{5A2620F3-463E-4FC0-BCD8-86BD0A9C0C78}" srcOrd="1" destOrd="0" presId="urn:microsoft.com/office/officeart/2005/8/layout/process5"/>
    <dgm:cxn modelId="{D351D570-1549-4ACD-B8BB-E662FE7B4041}" srcId="{B4A502B1-FE2C-407F-BC21-9062954156CA}" destId="{6E21EF72-A8E4-4A13-A39F-280BA91A76F7}" srcOrd="1" destOrd="0" parTransId="{AFD616B9-F173-4C01-A060-C4C2630D7149}" sibTransId="{0040B435-64D1-419D-AFDE-AD4B010BDC19}"/>
    <dgm:cxn modelId="{FD20C659-5C1E-42BA-A96C-4FF990A44F23}" type="presOf" srcId="{60133D0E-F57E-466C-ACE7-FE63E7FC78C8}" destId="{D4A823A7-6947-4A60-A6B8-5DC295FFDF10}" srcOrd="0" destOrd="0" presId="urn:microsoft.com/office/officeart/2005/8/layout/process5"/>
    <dgm:cxn modelId="{8C8A2383-B055-4A40-B98F-B4D8E6CDFB69}" type="presOf" srcId="{942B457F-A96E-496F-873B-F0AAD623B0A5}" destId="{3DC246B0-91C6-4818-8660-2EF9952C4149}" srcOrd="0" destOrd="0" presId="urn:microsoft.com/office/officeart/2005/8/layout/process5"/>
    <dgm:cxn modelId="{307CF685-CAC0-4898-948C-9FF2BB1055DE}" type="presOf" srcId="{14B81B17-8ECD-4CBD-ACB3-617D6CD7A0F0}" destId="{774C1036-3410-4001-85AE-066745809A27}" srcOrd="0" destOrd="0" presId="urn:microsoft.com/office/officeart/2005/8/layout/process5"/>
    <dgm:cxn modelId="{4731FB88-E98F-4CCA-85AF-7053D23CC185}" srcId="{B4A502B1-FE2C-407F-BC21-9062954156CA}" destId="{9969A74B-C39D-40B7-90F3-ACBD2A3E9A21}" srcOrd="2" destOrd="0" parTransId="{E3ABE46D-BFD4-436A-864B-9C13A9043797}" sibTransId="{C9220858-E73C-4414-845F-6A931630FBCE}"/>
    <dgm:cxn modelId="{8C697E94-6D72-49DF-B852-48E2F9C7DBE2}" type="presOf" srcId="{6E21EF72-A8E4-4A13-A39F-280BA91A76F7}" destId="{2E3EF34C-CACE-4EBA-8956-678AD2F31EED}" srcOrd="0" destOrd="0" presId="urn:microsoft.com/office/officeart/2005/8/layout/process5"/>
    <dgm:cxn modelId="{C9CB8F96-11D3-4046-BB30-5B48AAFB7BE8}" type="presOf" srcId="{0040B435-64D1-419D-AFDE-AD4B010BDC19}" destId="{510EF8C9-EBB3-46BD-A5B2-A29C165695BD}" srcOrd="0" destOrd="0" presId="urn:microsoft.com/office/officeart/2005/8/layout/process5"/>
    <dgm:cxn modelId="{B909DB9F-26DB-49DE-B3FA-AC472B1C8F25}" type="presOf" srcId="{9969A74B-C39D-40B7-90F3-ACBD2A3E9A21}" destId="{640B517C-C306-49AB-B671-3154B6CE20E1}" srcOrd="0" destOrd="0" presId="urn:microsoft.com/office/officeart/2005/8/layout/process5"/>
    <dgm:cxn modelId="{F30ECFAC-13A7-439A-AB35-0A7800978692}" srcId="{B4A502B1-FE2C-407F-BC21-9062954156CA}" destId="{CC879CC0-2760-49C0-8AA5-0247FB156863}" srcOrd="5" destOrd="0" parTransId="{9F8CB16D-8FE7-4399-8D0E-CD0FA277CC69}" sibTransId="{AD854075-98BD-42F9-BDEF-14851B80D2D1}"/>
    <dgm:cxn modelId="{0ED61ABF-3036-4E97-A2D1-0AF2AEA9630A}" type="presOf" srcId="{AD854075-98BD-42F9-BDEF-14851B80D2D1}" destId="{94E181CB-DC67-4FDB-BA53-EDECAA9B9404}" srcOrd="1" destOrd="0" presId="urn:microsoft.com/office/officeart/2005/8/layout/process5"/>
    <dgm:cxn modelId="{F370F8C1-9D28-45C3-B55B-59366114F896}" type="presOf" srcId="{7BA29F4F-9A9F-4AE3-869F-0F12BAD73285}" destId="{5F72CE78-7137-43F3-AD08-E84042BEA2B2}" srcOrd="0" destOrd="0" presId="urn:microsoft.com/office/officeart/2005/8/layout/process5"/>
    <dgm:cxn modelId="{679C81CA-A043-4A68-8D55-DD80B460173F}" srcId="{B4A502B1-FE2C-407F-BC21-9062954156CA}" destId="{42985E58-3005-4F94-8046-320FA8A7D2A7}" srcOrd="4" destOrd="0" parTransId="{2E680D8E-EA6B-429E-ACCE-39D55F9086B0}" sibTransId="{CD1D7948-5CE1-4AD8-8447-4EEE22EA7D50}"/>
    <dgm:cxn modelId="{784E14D2-4E69-4714-A579-420E5F3A9983}" type="presOf" srcId="{42985E58-3005-4F94-8046-320FA8A7D2A7}" destId="{712F0E46-8931-40F0-9D6D-A9078A0095DF}" srcOrd="0" destOrd="0" presId="urn:microsoft.com/office/officeart/2005/8/layout/process5"/>
    <dgm:cxn modelId="{06BA08E5-AF89-4514-8D3D-4F2B7B5048F3}" type="presOf" srcId="{B4A502B1-FE2C-407F-BC21-9062954156CA}" destId="{C4148AEE-1AD5-48BF-B424-8F9641CE4CC3}" srcOrd="0" destOrd="0" presId="urn:microsoft.com/office/officeart/2005/8/layout/process5"/>
    <dgm:cxn modelId="{60E85DEB-22B1-452A-BBE9-FCA66D12C13B}" srcId="{B4A502B1-FE2C-407F-BC21-9062954156CA}" destId="{942B457F-A96E-496F-873B-F0AAD623B0A5}" srcOrd="7" destOrd="0" parTransId="{D8C6A601-EDAE-4B9E-AD0C-2E705278FB32}" sibTransId="{1C26D3D1-1062-46F0-9EAB-26F7B191BB06}"/>
    <dgm:cxn modelId="{D1CB91ED-7AE9-4D2E-A38D-9E05325C23B4}" type="presOf" srcId="{AD854075-98BD-42F9-BDEF-14851B80D2D1}" destId="{19536CA3-992D-4721-92BE-F105B6ADB056}" srcOrd="0" destOrd="0" presId="urn:microsoft.com/office/officeart/2005/8/layout/process5"/>
    <dgm:cxn modelId="{AA3FB6F4-390D-4EA8-921C-AEF160562360}" type="presOf" srcId="{C9220858-E73C-4414-845F-6A931630FBCE}" destId="{BB63A28E-BCA7-4A40-8C3B-9BFA990678D8}" srcOrd="1" destOrd="0" presId="urn:microsoft.com/office/officeart/2005/8/layout/process5"/>
    <dgm:cxn modelId="{93EB98F7-0DBE-4E9A-9987-D5D98D7B1E98}" type="presOf" srcId="{E6C1C310-759F-4460-BAE3-5666BD8A757E}" destId="{55AB3FFA-5003-43FB-BFB7-9F4C1CDDC54D}" srcOrd="0" destOrd="0" presId="urn:microsoft.com/office/officeart/2005/8/layout/process5"/>
    <dgm:cxn modelId="{9238DDF9-AC3A-4240-BADB-64BCAA93E519}" srcId="{B4A502B1-FE2C-407F-BC21-9062954156CA}" destId="{A63FB490-3413-4403-9E18-45D5BBD62042}" srcOrd="3" destOrd="0" parTransId="{4FE5A64F-51B5-41A4-A389-A525B7B890F4}" sibTransId="{14B81B17-8ECD-4CBD-ACB3-617D6CD7A0F0}"/>
    <dgm:cxn modelId="{E49841B0-3710-4E14-9494-E0DF7510DC9C}" type="presParOf" srcId="{C4148AEE-1AD5-48BF-B424-8F9641CE4CC3}" destId="{5F72CE78-7137-43F3-AD08-E84042BEA2B2}" srcOrd="0" destOrd="0" presId="urn:microsoft.com/office/officeart/2005/8/layout/process5"/>
    <dgm:cxn modelId="{34DAA548-CE55-4631-BA1C-CEEDCDB7E7A2}" type="presParOf" srcId="{C4148AEE-1AD5-48BF-B424-8F9641CE4CC3}" destId="{D4A823A7-6947-4A60-A6B8-5DC295FFDF10}" srcOrd="1" destOrd="0" presId="urn:microsoft.com/office/officeart/2005/8/layout/process5"/>
    <dgm:cxn modelId="{7C232964-A616-4314-A237-64E9E8F3627B}" type="presParOf" srcId="{D4A823A7-6947-4A60-A6B8-5DC295FFDF10}" destId="{2D86C6C1-B5B9-4FDE-93BD-75650B82017D}" srcOrd="0" destOrd="0" presId="urn:microsoft.com/office/officeart/2005/8/layout/process5"/>
    <dgm:cxn modelId="{A3066652-D3D1-4FC5-AC96-C8D147EE00EE}" type="presParOf" srcId="{C4148AEE-1AD5-48BF-B424-8F9641CE4CC3}" destId="{2E3EF34C-CACE-4EBA-8956-678AD2F31EED}" srcOrd="2" destOrd="0" presId="urn:microsoft.com/office/officeart/2005/8/layout/process5"/>
    <dgm:cxn modelId="{AA2BBA8D-9FF8-47E5-8C6A-29127C2B47B6}" type="presParOf" srcId="{C4148AEE-1AD5-48BF-B424-8F9641CE4CC3}" destId="{510EF8C9-EBB3-46BD-A5B2-A29C165695BD}" srcOrd="3" destOrd="0" presId="urn:microsoft.com/office/officeart/2005/8/layout/process5"/>
    <dgm:cxn modelId="{241C0BFF-9E3E-4410-B318-F14EAC5DBC1F}" type="presParOf" srcId="{510EF8C9-EBB3-46BD-A5B2-A29C165695BD}" destId="{B82CC792-4047-46CE-A2AE-F915C3659322}" srcOrd="0" destOrd="0" presId="urn:microsoft.com/office/officeart/2005/8/layout/process5"/>
    <dgm:cxn modelId="{D245CE99-5D46-4774-A2FA-A8DD513D08EF}" type="presParOf" srcId="{C4148AEE-1AD5-48BF-B424-8F9641CE4CC3}" destId="{640B517C-C306-49AB-B671-3154B6CE20E1}" srcOrd="4" destOrd="0" presId="urn:microsoft.com/office/officeart/2005/8/layout/process5"/>
    <dgm:cxn modelId="{2AFE8328-7B4F-499E-A2F5-5000A3E3214C}" type="presParOf" srcId="{C4148AEE-1AD5-48BF-B424-8F9641CE4CC3}" destId="{7DD3EA6F-61D0-445F-9066-BFC378903FD0}" srcOrd="5" destOrd="0" presId="urn:microsoft.com/office/officeart/2005/8/layout/process5"/>
    <dgm:cxn modelId="{BDC9AC4D-1BCC-48F8-B00D-002FCC546F10}" type="presParOf" srcId="{7DD3EA6F-61D0-445F-9066-BFC378903FD0}" destId="{BB63A28E-BCA7-4A40-8C3B-9BFA990678D8}" srcOrd="0" destOrd="0" presId="urn:microsoft.com/office/officeart/2005/8/layout/process5"/>
    <dgm:cxn modelId="{5BC2A96B-84D9-4AA3-961C-BFBA3107336C}" type="presParOf" srcId="{C4148AEE-1AD5-48BF-B424-8F9641CE4CC3}" destId="{9CB89FA9-B835-4845-B0F6-7A05C30EFC3C}" srcOrd="6" destOrd="0" presId="urn:microsoft.com/office/officeart/2005/8/layout/process5"/>
    <dgm:cxn modelId="{3F656B01-E260-46A4-9F4F-E9B5AED0D945}" type="presParOf" srcId="{C4148AEE-1AD5-48BF-B424-8F9641CE4CC3}" destId="{774C1036-3410-4001-85AE-066745809A27}" srcOrd="7" destOrd="0" presId="urn:microsoft.com/office/officeart/2005/8/layout/process5"/>
    <dgm:cxn modelId="{6C474271-3B86-4601-98E1-D8D3953D9A75}" type="presParOf" srcId="{774C1036-3410-4001-85AE-066745809A27}" destId="{5A2620F3-463E-4FC0-BCD8-86BD0A9C0C78}" srcOrd="0" destOrd="0" presId="urn:microsoft.com/office/officeart/2005/8/layout/process5"/>
    <dgm:cxn modelId="{0CF3D3F7-3B5F-4681-A1BF-86833E28D166}" type="presParOf" srcId="{C4148AEE-1AD5-48BF-B424-8F9641CE4CC3}" destId="{712F0E46-8931-40F0-9D6D-A9078A0095DF}" srcOrd="8" destOrd="0" presId="urn:microsoft.com/office/officeart/2005/8/layout/process5"/>
    <dgm:cxn modelId="{1B1DEDD6-3C99-4DD9-B741-F739695ECD0D}" type="presParOf" srcId="{C4148AEE-1AD5-48BF-B424-8F9641CE4CC3}" destId="{5C5B3DB2-066A-4F44-A6D9-E6896E02AAEE}" srcOrd="9" destOrd="0" presId="urn:microsoft.com/office/officeart/2005/8/layout/process5"/>
    <dgm:cxn modelId="{71BFBB3B-7B99-4921-920A-4E869E7C4C88}" type="presParOf" srcId="{5C5B3DB2-066A-4F44-A6D9-E6896E02AAEE}" destId="{FE3503AF-6AD1-4F76-B6B1-51B80F37314F}" srcOrd="0" destOrd="0" presId="urn:microsoft.com/office/officeart/2005/8/layout/process5"/>
    <dgm:cxn modelId="{B7A1E92A-E4F7-4BAD-8BA2-C135B91E825C}" type="presParOf" srcId="{C4148AEE-1AD5-48BF-B424-8F9641CE4CC3}" destId="{9090FE49-4C03-4F4B-A8AB-9F5FB13C3D42}" srcOrd="10" destOrd="0" presId="urn:microsoft.com/office/officeart/2005/8/layout/process5"/>
    <dgm:cxn modelId="{64D75A30-584B-4A80-86CC-C1A47005F901}" type="presParOf" srcId="{C4148AEE-1AD5-48BF-B424-8F9641CE4CC3}" destId="{19536CA3-992D-4721-92BE-F105B6ADB056}" srcOrd="11" destOrd="0" presId="urn:microsoft.com/office/officeart/2005/8/layout/process5"/>
    <dgm:cxn modelId="{A16DCF54-0CD4-40FB-B2DF-7DC03B1F5597}" type="presParOf" srcId="{19536CA3-992D-4721-92BE-F105B6ADB056}" destId="{94E181CB-DC67-4FDB-BA53-EDECAA9B9404}" srcOrd="0" destOrd="0" presId="urn:microsoft.com/office/officeart/2005/8/layout/process5"/>
    <dgm:cxn modelId="{6221E738-E91D-4B68-B78C-BA52AC63F875}" type="presParOf" srcId="{C4148AEE-1AD5-48BF-B424-8F9641CE4CC3}" destId="{C848F5D0-6D92-4B45-B2B0-13FE3EF63800}" srcOrd="12" destOrd="0" presId="urn:microsoft.com/office/officeart/2005/8/layout/process5"/>
    <dgm:cxn modelId="{69EBB2C7-9393-4C9D-9308-EC6CE20BE6F7}" type="presParOf" srcId="{C4148AEE-1AD5-48BF-B424-8F9641CE4CC3}" destId="{55AB3FFA-5003-43FB-BFB7-9F4C1CDDC54D}" srcOrd="13" destOrd="0" presId="urn:microsoft.com/office/officeart/2005/8/layout/process5"/>
    <dgm:cxn modelId="{38A17FEA-5EBF-469E-A381-83293F06A33C}" type="presParOf" srcId="{55AB3FFA-5003-43FB-BFB7-9F4C1CDDC54D}" destId="{F197202E-13CA-4E29-9545-A6F7EF68B0F4}" srcOrd="0" destOrd="0" presId="urn:microsoft.com/office/officeart/2005/8/layout/process5"/>
    <dgm:cxn modelId="{40FE2672-FF16-479E-A360-2A0EAB40AD82}" type="presParOf" srcId="{C4148AEE-1AD5-48BF-B424-8F9641CE4CC3}" destId="{3DC246B0-91C6-4818-8660-2EF9952C4149}" srcOrd="14"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2CE78-7137-43F3-AD08-E84042BEA2B2}">
      <dsp:nvSpPr>
        <dsp:cNvPr id="0" name=""/>
        <dsp:cNvSpPr/>
      </dsp:nvSpPr>
      <dsp:spPr>
        <a:xfrm>
          <a:off x="88786" y="3854"/>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Officer completes an assignment with joint experience</a:t>
          </a:r>
        </a:p>
      </dsp:txBody>
      <dsp:txXfrm>
        <a:off x="122148" y="37216"/>
        <a:ext cx="1831721" cy="1072343"/>
      </dsp:txXfrm>
    </dsp:sp>
    <dsp:sp modelId="{D4A823A7-6947-4A60-A6B8-5DC295FFDF10}">
      <dsp:nvSpPr>
        <dsp:cNvPr id="0" name=""/>
        <dsp:cNvSpPr/>
      </dsp:nvSpPr>
      <dsp:spPr>
        <a:xfrm>
          <a:off x="2154295" y="337981"/>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54295" y="432144"/>
        <a:ext cx="281729" cy="282488"/>
      </dsp:txXfrm>
    </dsp:sp>
    <dsp:sp modelId="{2E3EF34C-CACE-4EBA-8956-678AD2F31EED}">
      <dsp:nvSpPr>
        <dsp:cNvPr id="0" name=""/>
        <dsp:cNvSpPr/>
      </dsp:nvSpPr>
      <dsp:spPr>
        <a:xfrm>
          <a:off x="2746611" y="3854"/>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Officer submits Self-Nomination (word document) to their COMPONENT (ARNG or ANG) </a:t>
          </a:r>
          <a:r>
            <a:rPr lang="en-US" sz="1100" b="1" u="sng" kern="1200" dirty="0">
              <a:solidFill>
                <a:srgbClr val="FFFF00"/>
              </a:solidFill>
              <a:effectLst>
                <a:outerShdw blurRad="38100" dist="38100" dir="2700000" algn="tl">
                  <a:srgbClr val="000000">
                    <a:alpha val="43137"/>
                  </a:srgbClr>
                </a:outerShdw>
              </a:effectLst>
            </a:rPr>
            <a:t>within 12 months</a:t>
          </a:r>
        </a:p>
      </dsp:txBody>
      <dsp:txXfrm>
        <a:off x="2779973" y="37216"/>
        <a:ext cx="1831721" cy="1072343"/>
      </dsp:txXfrm>
    </dsp:sp>
    <dsp:sp modelId="{510EF8C9-EBB3-46BD-A5B2-A29C165695BD}">
      <dsp:nvSpPr>
        <dsp:cNvPr id="0" name=""/>
        <dsp:cNvSpPr/>
      </dsp:nvSpPr>
      <dsp:spPr>
        <a:xfrm>
          <a:off x="4812120" y="337981"/>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812120" y="432144"/>
        <a:ext cx="281729" cy="282488"/>
      </dsp:txXfrm>
    </dsp:sp>
    <dsp:sp modelId="{640B517C-C306-49AB-B671-3154B6CE20E1}">
      <dsp:nvSpPr>
        <dsp:cNvPr id="0" name=""/>
        <dsp:cNvSpPr/>
      </dsp:nvSpPr>
      <dsp:spPr>
        <a:xfrm>
          <a:off x="5404435" y="3854"/>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COMPONENT Submits the Self-Nomination (word document) to J1 for Review</a:t>
          </a:r>
        </a:p>
      </dsp:txBody>
      <dsp:txXfrm>
        <a:off x="5437797" y="37216"/>
        <a:ext cx="1831721" cy="1072343"/>
      </dsp:txXfrm>
    </dsp:sp>
    <dsp:sp modelId="{7DD3EA6F-61D0-445F-9066-BFC378903FD0}">
      <dsp:nvSpPr>
        <dsp:cNvPr id="0" name=""/>
        <dsp:cNvSpPr/>
      </dsp:nvSpPr>
      <dsp:spPr>
        <a:xfrm rot="5400000">
          <a:off x="6152423" y="1275813"/>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6212415" y="1309985"/>
        <a:ext cx="282488" cy="281729"/>
      </dsp:txXfrm>
    </dsp:sp>
    <dsp:sp modelId="{9CB89FA9-B835-4845-B0F6-7A05C30EFC3C}">
      <dsp:nvSpPr>
        <dsp:cNvPr id="0" name=""/>
        <dsp:cNvSpPr/>
      </dsp:nvSpPr>
      <dsp:spPr>
        <a:xfrm>
          <a:off x="5404435" y="1902300"/>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J1 returns the Self- Nomination (word document) through COMPONENT to the Officer (for Re-work or submission)</a:t>
          </a:r>
        </a:p>
      </dsp:txBody>
      <dsp:txXfrm>
        <a:off x="5437797" y="1935662"/>
        <a:ext cx="1831721" cy="1072343"/>
      </dsp:txXfrm>
    </dsp:sp>
    <dsp:sp modelId="{774C1036-3410-4001-85AE-066745809A27}">
      <dsp:nvSpPr>
        <dsp:cNvPr id="0" name=""/>
        <dsp:cNvSpPr/>
      </dsp:nvSpPr>
      <dsp:spPr>
        <a:xfrm rot="10800000">
          <a:off x="4834901" y="2236427"/>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955642" y="2330590"/>
        <a:ext cx="281729" cy="282488"/>
      </dsp:txXfrm>
    </dsp:sp>
    <dsp:sp modelId="{712F0E46-8931-40F0-9D6D-A9078A0095DF}">
      <dsp:nvSpPr>
        <dsp:cNvPr id="0" name=""/>
        <dsp:cNvSpPr/>
      </dsp:nvSpPr>
      <dsp:spPr>
        <a:xfrm>
          <a:off x="2746611" y="1902300"/>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Officer Submits the Self-Nomination into the JQS Self-nomination website with substantiating documents</a:t>
          </a:r>
        </a:p>
      </dsp:txBody>
      <dsp:txXfrm>
        <a:off x="2779973" y="1935662"/>
        <a:ext cx="1831721" cy="1072343"/>
      </dsp:txXfrm>
    </dsp:sp>
    <dsp:sp modelId="{5C5B3DB2-066A-4F44-A6D9-E6896E02AAEE}">
      <dsp:nvSpPr>
        <dsp:cNvPr id="0" name=""/>
        <dsp:cNvSpPr/>
      </dsp:nvSpPr>
      <dsp:spPr>
        <a:xfrm rot="10800000">
          <a:off x="2177077" y="2236427"/>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297818" y="2330590"/>
        <a:ext cx="281729" cy="282488"/>
      </dsp:txXfrm>
    </dsp:sp>
    <dsp:sp modelId="{9090FE49-4C03-4F4B-A8AB-9F5FB13C3D42}">
      <dsp:nvSpPr>
        <dsp:cNvPr id="0" name=""/>
        <dsp:cNvSpPr/>
      </dsp:nvSpPr>
      <dsp:spPr>
        <a:xfrm>
          <a:off x="88786" y="1902300"/>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J1 will track each nomination throughout the boarding process</a:t>
          </a:r>
        </a:p>
      </dsp:txBody>
      <dsp:txXfrm>
        <a:off x="122148" y="1935662"/>
        <a:ext cx="1831721" cy="1072343"/>
      </dsp:txXfrm>
    </dsp:sp>
    <dsp:sp modelId="{19536CA3-992D-4721-92BE-F105B6ADB056}">
      <dsp:nvSpPr>
        <dsp:cNvPr id="0" name=""/>
        <dsp:cNvSpPr/>
      </dsp:nvSpPr>
      <dsp:spPr>
        <a:xfrm rot="5400000">
          <a:off x="836774" y="3174259"/>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896766" y="3208431"/>
        <a:ext cx="282488" cy="281729"/>
      </dsp:txXfrm>
    </dsp:sp>
    <dsp:sp modelId="{C848F5D0-6D92-4B45-B2B0-13FE3EF63800}">
      <dsp:nvSpPr>
        <dsp:cNvPr id="0" name=""/>
        <dsp:cNvSpPr/>
      </dsp:nvSpPr>
      <dsp:spPr>
        <a:xfrm>
          <a:off x="88786" y="3800746"/>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FF00"/>
              </a:solidFill>
              <a:effectLst>
                <a:outerShdw blurRad="38100" dist="38100" dir="2700000" algn="tl">
                  <a:srgbClr val="000000">
                    <a:alpha val="43137"/>
                  </a:srgbClr>
                </a:outerShdw>
              </a:effectLst>
            </a:rPr>
            <a:t>If approved: </a:t>
          </a:r>
          <a:r>
            <a:rPr lang="en-US" sz="1100" b="1" kern="1200" dirty="0">
              <a:effectLst>
                <a:outerShdw blurRad="38100" dist="38100" dir="2700000" algn="tl">
                  <a:srgbClr val="000000">
                    <a:alpha val="43137"/>
                  </a:srgbClr>
                </a:outerShdw>
              </a:effectLst>
            </a:rPr>
            <a:t>Officer receives joint credit memo from NGB</a:t>
          </a:r>
        </a:p>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 </a:t>
          </a:r>
          <a:br>
            <a:rPr lang="en-US" sz="1100" b="1" kern="1200" dirty="0">
              <a:effectLst>
                <a:outerShdw blurRad="38100" dist="38100" dir="2700000" algn="tl">
                  <a:srgbClr val="000000">
                    <a:alpha val="43137"/>
                  </a:srgbClr>
                </a:outerShdw>
              </a:effectLst>
            </a:rPr>
          </a:br>
          <a:r>
            <a:rPr lang="en-US" sz="1100" b="1" kern="1200" dirty="0">
              <a:solidFill>
                <a:srgbClr val="FFFF00"/>
              </a:solidFill>
              <a:effectLst>
                <a:outerShdw blurRad="38100" dist="38100" dir="2700000" algn="tl">
                  <a:srgbClr val="000000">
                    <a:alpha val="43137"/>
                  </a:srgbClr>
                </a:outerShdw>
              </a:effectLst>
            </a:rPr>
            <a:t>If disapproved: </a:t>
          </a:r>
          <a:r>
            <a:rPr lang="en-US" sz="1100" b="1" kern="1200" dirty="0">
              <a:effectLst>
                <a:outerShdw blurRad="38100" dist="38100" dir="2700000" algn="tl">
                  <a:srgbClr val="000000">
                    <a:alpha val="43137"/>
                  </a:srgbClr>
                </a:outerShdw>
              </a:effectLst>
            </a:rPr>
            <a:t>Officer receives notification from J1</a:t>
          </a:r>
        </a:p>
      </dsp:txBody>
      <dsp:txXfrm>
        <a:off x="122148" y="3834108"/>
        <a:ext cx="1831721" cy="1072343"/>
      </dsp:txXfrm>
    </dsp:sp>
    <dsp:sp modelId="{55AB3FFA-5003-43FB-BFB7-9F4C1CDDC54D}">
      <dsp:nvSpPr>
        <dsp:cNvPr id="0" name=""/>
        <dsp:cNvSpPr/>
      </dsp:nvSpPr>
      <dsp:spPr>
        <a:xfrm>
          <a:off x="2154295" y="4134873"/>
          <a:ext cx="402470" cy="4708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54295" y="4229036"/>
        <a:ext cx="281729" cy="282488"/>
      </dsp:txXfrm>
    </dsp:sp>
    <dsp:sp modelId="{3DC246B0-91C6-4818-8660-2EF9952C4149}">
      <dsp:nvSpPr>
        <dsp:cNvPr id="0" name=""/>
        <dsp:cNvSpPr/>
      </dsp:nvSpPr>
      <dsp:spPr>
        <a:xfrm>
          <a:off x="2746611" y="3800746"/>
          <a:ext cx="1898445" cy="1139067"/>
        </a:xfrm>
        <a:prstGeom prst="roundRect">
          <a:avLst>
            <a:gd name="adj" fmla="val 10000"/>
          </a:avLst>
        </a:prstGeom>
        <a:solidFill>
          <a:schemeClr val="accent1">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effectLst>
                <a:outerShdw blurRad="38100" dist="38100" dir="2700000" algn="tl">
                  <a:srgbClr val="000000">
                    <a:alpha val="43137"/>
                  </a:srgbClr>
                </a:outerShdw>
              </a:effectLst>
            </a:rPr>
            <a:t>J1 notifies the COMPONENT of the SM to update their Official Military Record respectively</a:t>
          </a:r>
          <a:endParaRPr lang="en-US" sz="1100" b="1" kern="1200" dirty="0">
            <a:solidFill>
              <a:srgbClr val="002060"/>
            </a:solidFill>
            <a:effectLst>
              <a:outerShdw blurRad="38100" dist="38100" dir="2700000" algn="tl">
                <a:srgbClr val="000000">
                  <a:alpha val="43137"/>
                </a:srgbClr>
              </a:outerShdw>
            </a:effectLst>
          </a:endParaRPr>
        </a:p>
      </dsp:txBody>
      <dsp:txXfrm>
        <a:off x="2779973" y="3834108"/>
        <a:ext cx="1831721" cy="10723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5" tIns="46657" rIns="93315" bIns="46657" rtlCol="0"/>
          <a:lstStyle>
            <a:lvl1pPr algn="l">
              <a:defRPr sz="1200"/>
            </a:lvl1pPr>
          </a:lstStyle>
          <a:p>
            <a:endParaRPr lang="en-US" dirty="0"/>
          </a:p>
        </p:txBody>
      </p:sp>
      <p:sp>
        <p:nvSpPr>
          <p:cNvPr id="3" name="Date Placeholder 2"/>
          <p:cNvSpPr>
            <a:spLocks noGrp="1"/>
          </p:cNvSpPr>
          <p:nvPr>
            <p:ph type="dt" idx="1"/>
          </p:nvPr>
        </p:nvSpPr>
        <p:spPr>
          <a:xfrm>
            <a:off x="3978133" y="1"/>
            <a:ext cx="3043343" cy="467072"/>
          </a:xfrm>
          <a:prstGeom prst="rect">
            <a:avLst/>
          </a:prstGeom>
        </p:spPr>
        <p:txBody>
          <a:bodyPr vert="horz" lIns="93315" tIns="46657" rIns="93315" bIns="46657" rtlCol="0"/>
          <a:lstStyle>
            <a:lvl1pPr algn="r">
              <a:defRPr sz="1200"/>
            </a:lvl1pPr>
          </a:lstStyle>
          <a:p>
            <a:fld id="{39838AB5-00B0-41E1-8048-3FD223D7D822}" type="datetimeFigureOut">
              <a:rPr lang="en-US" smtClean="0"/>
              <a:t>4/24/2018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1"/>
          </a:xfrm>
          <a:prstGeom prst="rect">
            <a:avLst/>
          </a:prstGeom>
        </p:spPr>
        <p:txBody>
          <a:bodyPr vert="horz" lIns="93315" tIns="46657" rIns="93315" bIns="4665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15" tIns="46657" rIns="93315" bIns="46657" rtlCol="0" anchor="b"/>
          <a:lstStyle>
            <a:lvl1pPr algn="r">
              <a:defRPr sz="1200"/>
            </a:lvl1pPr>
          </a:lstStyle>
          <a:p>
            <a:fld id="{F99F78B4-9DD3-4F77-BECE-CA95F0198019}" type="slidenum">
              <a:rPr lang="en-US" smtClean="0"/>
              <a:t>‹#›</a:t>
            </a:fld>
            <a:endParaRPr lang="en-US" dirty="0"/>
          </a:p>
        </p:txBody>
      </p:sp>
    </p:spTree>
    <p:extLst>
      <p:ext uri="{BB962C8B-B14F-4D97-AF65-F5344CB8AC3E}">
        <p14:creationId xmlns:p14="http://schemas.microsoft.com/office/powerpoint/2010/main" val="2094089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On behalf</a:t>
            </a:r>
            <a:r>
              <a:rPr lang="en-US" baseline="0" dirty="0"/>
              <a:t> of the Adjutant General of Texas, we are launching our Joint Officer Management Program also known as JOM.</a:t>
            </a:r>
          </a:p>
          <a:p>
            <a:endParaRPr lang="en-US" baseline="0" dirty="0"/>
          </a:p>
          <a:p>
            <a:r>
              <a:rPr lang="en-US" baseline="0" dirty="0"/>
              <a:t>If you are an officer interested in obtaining Joint Credit, then this short briefing is designed for you.</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a:t>
            </a:fld>
            <a:endParaRPr lang="en-US" dirty="0"/>
          </a:p>
        </p:txBody>
      </p:sp>
    </p:spTree>
    <p:extLst>
      <p:ext uri="{BB962C8B-B14F-4D97-AF65-F5344CB8AC3E}">
        <p14:creationId xmlns:p14="http://schemas.microsoft.com/office/powerpoint/2010/main" val="3508635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9F78B4-9DD3-4F77-BECE-CA95F0198019}" type="slidenum">
              <a:rPr lang="en-US" smtClean="0"/>
              <a:t>10</a:t>
            </a:fld>
            <a:endParaRPr lang="en-US" dirty="0"/>
          </a:p>
        </p:txBody>
      </p:sp>
    </p:spTree>
    <p:extLst>
      <p:ext uri="{BB962C8B-B14F-4D97-AF65-F5344CB8AC3E}">
        <p14:creationId xmlns:p14="http://schemas.microsoft.com/office/powerpoint/2010/main" val="64193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a:t>
            </a:r>
            <a:r>
              <a:rPr lang="en-US" baseline="0" dirty="0"/>
              <a:t> important that you understand how the Joint Points are calculated during a self nomination board.</a:t>
            </a:r>
          </a:p>
          <a:p>
            <a:endParaRPr lang="en-US" baseline="0" dirty="0"/>
          </a:p>
          <a:p>
            <a:r>
              <a:rPr lang="en-US" baseline="0" dirty="0"/>
              <a:t>Joint Experience points are calculated based on Months times the intensity factor.  Either 2 points for combat or 1 point for non-combat</a:t>
            </a:r>
          </a:p>
          <a:p>
            <a:endParaRPr lang="en-US" baseline="0" dirty="0"/>
          </a:p>
          <a:p>
            <a:r>
              <a:rPr lang="en-US" baseline="0" dirty="0"/>
              <a:t>Discretionary points equal to Education plus training plus exercises</a:t>
            </a:r>
          </a:p>
          <a:p>
            <a:endParaRPr lang="en-US" baseline="0" dirty="0"/>
          </a:p>
          <a:p>
            <a:r>
              <a:rPr lang="en-US" baseline="0" dirty="0"/>
              <a:t>For Education and training the attendee obtains a degree or certificate related to joint matters showing the amount of points that course or training was worth.</a:t>
            </a:r>
          </a:p>
          <a:p>
            <a:endParaRPr lang="en-US" baseline="0" dirty="0"/>
          </a:p>
          <a:p>
            <a:r>
              <a:rPr lang="en-US" baseline="0" dirty="0"/>
              <a:t>If service members participate in a joint exercise they obtain 1 point (regardless if they were a key participant/ planner or leader)</a:t>
            </a:r>
          </a:p>
          <a:p>
            <a:endParaRPr lang="en-US" baseline="0" dirty="0"/>
          </a:p>
          <a:p>
            <a:r>
              <a:rPr lang="en-US" baseline="0" dirty="0"/>
              <a:t>Overall: Joint Qualification Level equals to Experience points plus discretionary points plus Joint Education or JPME.</a:t>
            </a:r>
          </a:p>
        </p:txBody>
      </p:sp>
      <p:sp>
        <p:nvSpPr>
          <p:cNvPr id="4" name="Slide Number Placeholder 3"/>
          <p:cNvSpPr>
            <a:spLocks noGrp="1"/>
          </p:cNvSpPr>
          <p:nvPr>
            <p:ph type="sldNum" sz="quarter" idx="10"/>
          </p:nvPr>
        </p:nvSpPr>
        <p:spPr/>
        <p:txBody>
          <a:bodyPr/>
          <a:lstStyle/>
          <a:p>
            <a:fld id="{F99F78B4-9DD3-4F77-BECE-CA95F0198019}" type="slidenum">
              <a:rPr lang="en-US" smtClean="0"/>
              <a:t>11</a:t>
            </a:fld>
            <a:endParaRPr lang="en-US" dirty="0"/>
          </a:p>
        </p:txBody>
      </p:sp>
    </p:spTree>
    <p:extLst>
      <p:ext uri="{BB962C8B-B14F-4D97-AF65-F5344CB8AC3E}">
        <p14:creationId xmlns:p14="http://schemas.microsoft.com/office/powerpoint/2010/main" val="1935921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happens if you missed the 12 month window?</a:t>
            </a:r>
          </a:p>
          <a:p>
            <a:endParaRPr lang="en-US" baseline="0" dirty="0"/>
          </a:p>
          <a:p>
            <a:pPr marL="171433" indent="-171433">
              <a:buFontTx/>
              <a:buChar char="-"/>
            </a:pPr>
            <a:r>
              <a:rPr lang="en-US" baseline="0" dirty="0"/>
              <a:t>It’s important to know that it’s not too late</a:t>
            </a:r>
          </a:p>
          <a:p>
            <a:pPr marL="171433" indent="-171433">
              <a:buFontTx/>
              <a:buChar char="-"/>
            </a:pPr>
            <a:endParaRPr lang="en-US" baseline="0" dirty="0"/>
          </a:p>
          <a:p>
            <a:pPr marL="171433" indent="-171433">
              <a:buFontTx/>
              <a:buChar char="-"/>
            </a:pPr>
            <a:r>
              <a:rPr lang="en-US" baseline="0" dirty="0"/>
              <a:t>In the last 10 years, NGB opened the window 3 times for retroactive credit; unfortunately, the knowledge of the program was not sufficient to reach everyone and many lost the opportunity to submit their self-nominations. </a:t>
            </a:r>
            <a:br>
              <a:rPr lang="en-US" baseline="0" dirty="0"/>
            </a:br>
            <a:br>
              <a:rPr lang="en-US" baseline="0" dirty="0"/>
            </a:br>
            <a:r>
              <a:rPr lang="en-US" baseline="0" dirty="0"/>
              <a:t>Now, NGB JOM is recommending to re-open the window again, but they want to maximize the submissions, therefore, we need to ensure the following:</a:t>
            </a:r>
          </a:p>
          <a:p>
            <a:pPr marL="171433" indent="-171433">
              <a:buFontTx/>
              <a:buChar char="-"/>
            </a:pPr>
            <a:endParaRPr lang="en-US" baseline="0" dirty="0"/>
          </a:p>
          <a:p>
            <a:pPr marL="171433" indent="-171433">
              <a:buFontTx/>
              <a:buChar char="-"/>
            </a:pPr>
            <a:r>
              <a:rPr lang="en-US" baseline="0" dirty="0"/>
              <a:t>Educate our officers about Joint Officer Management</a:t>
            </a:r>
          </a:p>
          <a:p>
            <a:pPr marL="171433" indent="-171433">
              <a:buFontTx/>
              <a:buChar char="-"/>
            </a:pPr>
            <a:r>
              <a:rPr lang="en-US" baseline="0" dirty="0"/>
              <a:t>Ensure our officers understand the Joint Matters Definition when working their Self Nominations.  </a:t>
            </a:r>
          </a:p>
          <a:p>
            <a:pPr marL="171433" indent="-171433">
              <a:buFontTx/>
              <a:buChar char="-"/>
            </a:pPr>
            <a:r>
              <a:rPr lang="en-US" baseline="0" dirty="0"/>
              <a:t>Assist those officers who missed the window by reviewing their pre-templated Self Nominations so when the window opens, they can just copy and paste to submit.</a:t>
            </a:r>
          </a:p>
          <a:p>
            <a:pPr marL="171433" indent="-171433">
              <a:buFontTx/>
              <a:buChar char="-"/>
            </a:pPr>
            <a:endParaRPr lang="en-US" baseline="0" dirty="0"/>
          </a:p>
          <a:p>
            <a:pPr marL="171433" indent="-171433">
              <a:buFontTx/>
              <a:buChar char="-"/>
            </a:pPr>
            <a:r>
              <a:rPr lang="en-US" baseline="0" dirty="0"/>
              <a:t>Once the retroactive window opens, TMD will ensure to maximize the advertisement for all officers to be informed.</a:t>
            </a:r>
          </a:p>
          <a:p>
            <a:pPr marL="171433" indent="-171433">
              <a:buFontTx/>
              <a:buChar char="-"/>
            </a:pPr>
            <a:endParaRPr lang="en-US" baseline="0" dirty="0"/>
          </a:p>
          <a:p>
            <a:pPr marL="171433" indent="-171433">
              <a:buFontTx/>
              <a:buChar char="-"/>
            </a:pP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12</a:t>
            </a:fld>
            <a:endParaRPr lang="en-US" dirty="0"/>
          </a:p>
        </p:txBody>
      </p:sp>
    </p:spTree>
    <p:extLst>
      <p:ext uri="{BB962C8B-B14F-4D97-AF65-F5344CB8AC3E}">
        <p14:creationId xmlns:p14="http://schemas.microsoft.com/office/powerpoint/2010/main" val="372365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21" indent="-285721">
              <a:buFontTx/>
              <a:buChar char="-"/>
            </a:pPr>
            <a:r>
              <a:rPr lang="en-US" b="1" dirty="0">
                <a:solidFill>
                  <a:schemeClr val="accent5">
                    <a:lumMod val="50000"/>
                  </a:schemeClr>
                </a:solidFill>
              </a:rPr>
              <a:t>Now that we’ve mentioned</a:t>
            </a:r>
            <a:r>
              <a:rPr lang="en-US" b="1" baseline="0" dirty="0">
                <a:solidFill>
                  <a:schemeClr val="accent5">
                    <a:lumMod val="50000"/>
                  </a:schemeClr>
                </a:solidFill>
              </a:rPr>
              <a:t> Joint Experience, here are some positions within TMD where the incumbents can obtain joint credit.</a:t>
            </a:r>
            <a:endParaRPr lang="en-US" b="1" dirty="0">
              <a:solidFill>
                <a:schemeClr val="accent5">
                  <a:lumMod val="50000"/>
                </a:schemeClr>
              </a:solidFill>
            </a:endParaRPr>
          </a:p>
          <a:p>
            <a:pPr marL="285721" indent="-285721">
              <a:buFontTx/>
              <a:buChar char="-"/>
            </a:pPr>
            <a:endParaRPr lang="en-US" b="1" dirty="0">
              <a:solidFill>
                <a:schemeClr val="accent5">
                  <a:lumMod val="50000"/>
                </a:schemeClr>
              </a:solidFill>
            </a:endParaRPr>
          </a:p>
          <a:p>
            <a:pPr marL="285721" indent="-285721">
              <a:buFontTx/>
              <a:buChar char="-"/>
            </a:pPr>
            <a:r>
              <a:rPr lang="en-US" b="1" dirty="0">
                <a:solidFill>
                  <a:schemeClr val="accent5">
                    <a:lumMod val="50000"/>
                  </a:schemeClr>
                </a:solidFill>
              </a:rPr>
              <a:t>This *NEW* TDA structure within Joint Force Headquarters includes Joint assignments within TMD is under UIC 93PAA also known as 31+4</a:t>
            </a:r>
          </a:p>
          <a:p>
            <a:endParaRPr lang="en-US" b="1" dirty="0">
              <a:solidFill>
                <a:schemeClr val="accent5">
                  <a:lumMod val="50000"/>
                </a:schemeClr>
              </a:solidFill>
            </a:endParaRPr>
          </a:p>
          <a:p>
            <a:pPr marL="285721" indent="-285721">
              <a:buFontTx/>
              <a:buChar char="-"/>
            </a:pPr>
            <a:r>
              <a:rPr lang="en-US" b="1" dirty="0">
                <a:solidFill>
                  <a:schemeClr val="accent5">
                    <a:lumMod val="50000"/>
                  </a:schemeClr>
                </a:solidFill>
              </a:rPr>
              <a:t>Army or Air Guard officers are boarded to these Key Developmental Assignments for career progression</a:t>
            </a:r>
          </a:p>
          <a:p>
            <a:endParaRPr lang="en-US" b="1" dirty="0">
              <a:solidFill>
                <a:schemeClr val="accent5">
                  <a:lumMod val="50000"/>
                </a:schemeClr>
              </a:solidFill>
            </a:endParaRPr>
          </a:p>
          <a:p>
            <a:pPr marL="285721" indent="-285721">
              <a:buFontTx/>
              <a:buChar char="-"/>
            </a:pPr>
            <a:r>
              <a:rPr lang="en-US" b="1" dirty="0">
                <a:solidFill>
                  <a:schemeClr val="accent5">
                    <a:lumMod val="50000"/>
                  </a:schemeClr>
                </a:solidFill>
              </a:rPr>
              <a:t>Individuals who serve in any of these positions can self-nominate at the end of their tour for joint experience credit</a:t>
            </a:r>
          </a:p>
          <a:p>
            <a:endParaRPr lang="en-US" b="1" dirty="0">
              <a:solidFill>
                <a:schemeClr val="accent5">
                  <a:lumMod val="50000"/>
                </a:schemeClr>
              </a:solidFill>
            </a:endParaRPr>
          </a:p>
          <a:p>
            <a:pPr marL="171450" indent="-171450">
              <a:buFontTx/>
              <a:buChar char="-"/>
            </a:pPr>
            <a:r>
              <a:rPr lang="en-US" b="1" baseline="0" dirty="0">
                <a:solidFill>
                  <a:schemeClr val="accent5">
                    <a:lumMod val="50000"/>
                  </a:schemeClr>
                </a:solidFill>
              </a:rPr>
              <a:t>  These positions are available for AGR/TECH or </a:t>
            </a:r>
            <a:r>
              <a:rPr lang="en-US" b="1" baseline="0" dirty="0" err="1">
                <a:solidFill>
                  <a:schemeClr val="accent5">
                    <a:lumMod val="50000"/>
                  </a:schemeClr>
                </a:solidFill>
              </a:rPr>
              <a:t>Mday</a:t>
            </a:r>
            <a:r>
              <a:rPr lang="en-US" b="1" baseline="0" dirty="0">
                <a:solidFill>
                  <a:schemeClr val="accent5">
                    <a:lumMod val="50000"/>
                  </a:schemeClr>
                </a:solidFill>
              </a:rPr>
              <a:t> personnel depending on the need of the organization and personnel available</a:t>
            </a:r>
          </a:p>
          <a:p>
            <a:pPr marL="0" indent="0">
              <a:buFontTx/>
              <a:buNone/>
            </a:pPr>
            <a:endParaRPr lang="en-US" b="1" baseline="0" dirty="0">
              <a:solidFill>
                <a:schemeClr val="accent5">
                  <a:lumMod val="50000"/>
                </a:schemeClr>
              </a:solidFill>
            </a:endParaRPr>
          </a:p>
          <a:p>
            <a:pPr marL="171450" indent="-171450">
              <a:buFontTx/>
              <a:buChar char="-"/>
            </a:pPr>
            <a:r>
              <a:rPr lang="en-US" b="1" baseline="0" dirty="0">
                <a:solidFill>
                  <a:schemeClr val="accent5">
                    <a:lumMod val="50000"/>
                  </a:schemeClr>
                </a:solidFill>
              </a:rPr>
              <a:t>  We recommend that Leaders and mentors nominate individuals to serve in these positions and mention it to senior leadership</a:t>
            </a:r>
          </a:p>
          <a:p>
            <a:pPr marL="0" indent="0">
              <a:buFontTx/>
              <a:buNone/>
            </a:pP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13</a:t>
            </a:fld>
            <a:endParaRPr lang="en-US" dirty="0"/>
          </a:p>
        </p:txBody>
      </p:sp>
    </p:spTree>
    <p:extLst>
      <p:ext uri="{BB962C8B-B14F-4D97-AF65-F5344CB8AC3E}">
        <p14:creationId xmlns:p14="http://schemas.microsoft.com/office/powerpoint/2010/main" val="211661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other opportunities for Joint Credit within</a:t>
            </a:r>
            <a:r>
              <a:rPr lang="en-US" baseline="0" dirty="0"/>
              <a:t> TMD.  </a:t>
            </a:r>
          </a:p>
          <a:p>
            <a:endParaRPr lang="en-US" baseline="0" dirty="0"/>
          </a:p>
          <a:p>
            <a:pPr defTabSz="914306">
              <a:defRPr/>
            </a:pPr>
            <a:r>
              <a:rPr lang="en-US" baseline="0" dirty="0"/>
              <a:t>Discretionary credit </a:t>
            </a:r>
            <a:r>
              <a:rPr lang="en-US" dirty="0">
                <a:solidFill>
                  <a:schemeClr val="accent5">
                    <a:lumMod val="50000"/>
                  </a:schemeClr>
                </a:solidFill>
              </a:rPr>
              <a:t>may be derived from joint experience, joint training, joint exercises and other education…</a:t>
            </a:r>
          </a:p>
          <a:p>
            <a:endParaRPr lang="en-US" baseline="0" dirty="0"/>
          </a:p>
          <a:p>
            <a:r>
              <a:rPr lang="en-US" baseline="0" dirty="0"/>
              <a:t>Examples of Exercises within TMD are </a:t>
            </a:r>
            <a:r>
              <a:rPr lang="en-US" dirty="0">
                <a:solidFill>
                  <a:schemeClr val="accent5">
                    <a:lumMod val="50000"/>
                  </a:schemeClr>
                </a:solidFill>
              </a:rPr>
              <a:t>Vigilant Guards, RED FLAG, Saber Guardian etc. We invite you to visit our JOM Public Website to view all of the  approved Joint Exercises List posted. You will find the link to our website at the end of the presentation.</a:t>
            </a:r>
          </a:p>
          <a:p>
            <a:endParaRPr lang="en-US" dirty="0">
              <a:solidFill>
                <a:schemeClr val="accent5">
                  <a:lumMod val="50000"/>
                </a:schemeClr>
              </a:solidFill>
            </a:endParaRPr>
          </a:p>
          <a:p>
            <a:r>
              <a:rPr lang="en-US" dirty="0">
                <a:solidFill>
                  <a:schemeClr val="accent5">
                    <a:lumMod val="50000"/>
                  </a:schemeClr>
                </a:solidFill>
              </a:rPr>
              <a:t>Exercises are currently calculated as follows. If you served in a leadership position such as (commander, XO) you would be entitled for 3 points for that event. If you were a planner (S3 for example) you would obtain 2 points. If you are exclusively a participant you would earn 1 point. </a:t>
            </a:r>
            <a:endParaRPr lang="en-US" baseline="0" dirty="0"/>
          </a:p>
          <a:p>
            <a:endParaRPr lang="en-US" baseline="0" dirty="0"/>
          </a:p>
          <a:p>
            <a:r>
              <a:rPr lang="en-US" baseline="0" dirty="0"/>
              <a:t>Units who participate in these joint e</a:t>
            </a:r>
            <a:r>
              <a:rPr lang="en-US" dirty="0"/>
              <a:t>xercises can submit a memorandum to J1 for discretionary joint points. </a:t>
            </a:r>
            <a:r>
              <a:rPr lang="en-US" b="1" dirty="0">
                <a:solidFill>
                  <a:schemeClr val="accent5">
                    <a:lumMod val="50000"/>
                  </a:schemeClr>
                </a:solidFill>
              </a:rPr>
              <a:t>A memorandum is submitted to the Joint Officer Management  Office with a by name roster and each individual’s role (ie. Leader, Planner, Participant) signed by the first O6 in the chain of command. Once credit is awarded, the unit will be notified. </a:t>
            </a:r>
          </a:p>
          <a:p>
            <a:endParaRPr lang="en-US" b="1" dirty="0">
              <a:solidFill>
                <a:schemeClr val="accent5">
                  <a:lumMod val="50000"/>
                </a:schemeClr>
              </a:solidFill>
            </a:endParaRPr>
          </a:p>
          <a:p>
            <a:r>
              <a:rPr lang="en-US" dirty="0">
                <a:solidFill>
                  <a:schemeClr val="accent5">
                    <a:lumMod val="50000"/>
                  </a:schemeClr>
                </a:solidFill>
              </a:rPr>
              <a:t>Joint</a:t>
            </a:r>
            <a:r>
              <a:rPr lang="en-US" b="1" dirty="0">
                <a:solidFill>
                  <a:schemeClr val="accent5">
                    <a:lumMod val="50000"/>
                  </a:schemeClr>
                </a:solidFill>
              </a:rPr>
              <a:t> </a:t>
            </a:r>
            <a:r>
              <a:rPr lang="en-US" dirty="0"/>
              <a:t>Training</a:t>
            </a:r>
            <a:r>
              <a:rPr lang="en-US" baseline="0" dirty="0"/>
              <a:t> and education: </a:t>
            </a:r>
            <a:r>
              <a:rPr lang="en-US" dirty="0"/>
              <a:t>The TMD J7</a:t>
            </a:r>
            <a:r>
              <a:rPr lang="en-US" baseline="0" dirty="0"/>
              <a:t> produces a list of Joint Courses where you can obtain joint credit.  Visit our website or follow the link to See</a:t>
            </a:r>
            <a:r>
              <a:rPr lang="en-US" dirty="0"/>
              <a:t> TAB D (Joint Professional Military Education (JPME) Training Opportunities) Once the training is completed, t</a:t>
            </a:r>
            <a:r>
              <a:rPr lang="en-US" sz="2000" dirty="0">
                <a:solidFill>
                  <a:schemeClr val="accent5">
                    <a:lumMod val="50000"/>
                  </a:schemeClr>
                </a:solidFill>
              </a:rPr>
              <a:t>he certificate must be uploaded into </a:t>
            </a:r>
            <a:r>
              <a:rPr lang="en-US" sz="2000" dirty="0" err="1">
                <a:solidFill>
                  <a:schemeClr val="accent5">
                    <a:lumMod val="50000"/>
                  </a:schemeClr>
                </a:solidFill>
              </a:rPr>
              <a:t>iPERMED</a:t>
            </a:r>
            <a:r>
              <a:rPr lang="en-US" sz="2000" dirty="0">
                <a:solidFill>
                  <a:schemeClr val="accent5">
                    <a:lumMod val="50000"/>
                  </a:schemeClr>
                </a:solidFill>
              </a:rPr>
              <a:t> or PRDA and forwarded to the Joint Officer Management Office distro list.</a:t>
            </a:r>
          </a:p>
          <a:p>
            <a:endParaRPr lang="en-US" sz="2000" dirty="0">
              <a:solidFill>
                <a:schemeClr val="accent5">
                  <a:lumMod val="50000"/>
                </a:schemeClr>
              </a:solidFill>
            </a:endParaRPr>
          </a:p>
          <a:p>
            <a:r>
              <a:rPr lang="en-US" sz="2000" dirty="0">
                <a:solidFill>
                  <a:schemeClr val="accent5">
                    <a:lumMod val="50000"/>
                  </a:schemeClr>
                </a:solidFill>
              </a:rPr>
              <a:t>Lastly, please keep in mind that 12 points is the maximum for discretionary credit. Any additional joint courses or exercises will not count towards your joint qualification.</a:t>
            </a:r>
          </a:p>
          <a:p>
            <a:endParaRPr lang="en-US" b="0" baseline="0" dirty="0">
              <a:solidFill>
                <a:schemeClr val="tx1"/>
              </a:solidFill>
            </a:endParaRPr>
          </a:p>
          <a:p>
            <a:endParaRPr lang="en-US" b="0" baseline="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14</a:t>
            </a:fld>
            <a:endParaRPr lang="en-US" dirty="0"/>
          </a:p>
        </p:txBody>
      </p:sp>
    </p:spTree>
    <p:extLst>
      <p:ext uri="{BB962C8B-B14F-4D97-AF65-F5344CB8AC3E}">
        <p14:creationId xmlns:p14="http://schemas.microsoft.com/office/powerpoint/2010/main" val="2802245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Joint Experiences that have</a:t>
            </a:r>
            <a:r>
              <a:rPr lang="en-US" baseline="0" dirty="0"/>
              <a:t> awarded joint credit to our TMD officers..</a:t>
            </a:r>
          </a:p>
          <a:p>
            <a:endParaRPr lang="en-US" baseline="0" dirty="0"/>
          </a:p>
          <a:p>
            <a:r>
              <a:rPr lang="en-US" baseline="0" dirty="0"/>
              <a:t>The Cav unit participated in the Multinational Force and Observers Mission, in 2015</a:t>
            </a:r>
          </a:p>
          <a:p>
            <a:endParaRPr lang="en-US" baseline="0" dirty="0"/>
          </a:p>
          <a:p>
            <a:pPr defTabSz="914306">
              <a:defRPr/>
            </a:pPr>
            <a:r>
              <a:rPr lang="en-US" baseline="0" dirty="0"/>
              <a:t>Our TX-CERFP and Homeland Response Force participated in Vigilant Guards</a:t>
            </a:r>
          </a:p>
          <a:p>
            <a:endParaRPr lang="en-US" baseline="0" dirty="0"/>
          </a:p>
          <a:p>
            <a:r>
              <a:rPr lang="en-US" baseline="0" dirty="0"/>
              <a:t>And just recently, the 143</a:t>
            </a:r>
            <a:r>
              <a:rPr lang="en-US" baseline="30000" dirty="0"/>
              <a:t>rd</a:t>
            </a:r>
            <a:r>
              <a:rPr lang="en-US" baseline="0" dirty="0"/>
              <a:t> Infantry participated in Saber Guardian 2017 with multinational forces as well. </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15</a:t>
            </a:fld>
            <a:endParaRPr lang="en-US" dirty="0"/>
          </a:p>
        </p:txBody>
      </p:sp>
    </p:spTree>
    <p:extLst>
      <p:ext uri="{BB962C8B-B14F-4D97-AF65-F5344CB8AC3E}">
        <p14:creationId xmlns:p14="http://schemas.microsoft.com/office/powerpoint/2010/main" val="292120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9F78B4-9DD3-4F77-BECE-CA95F0198019}" type="slidenum">
              <a:rPr lang="en-US" smtClean="0"/>
              <a:t>16</a:t>
            </a:fld>
            <a:endParaRPr lang="en-US" dirty="0"/>
          </a:p>
        </p:txBody>
      </p:sp>
    </p:spTree>
    <p:extLst>
      <p:ext uri="{BB962C8B-B14F-4D97-AF65-F5344CB8AC3E}">
        <p14:creationId xmlns:p14="http://schemas.microsoft.com/office/powerpoint/2010/main" val="3970270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a:t>
            </a:r>
            <a:r>
              <a:rPr lang="en-US" baseline="0" dirty="0"/>
              <a:t> Joint Experience and joint education, I’m going to explain the two important levels of Joint Qualification. </a:t>
            </a:r>
          </a:p>
          <a:p>
            <a:endParaRPr lang="en-US" baseline="0" dirty="0"/>
          </a:p>
          <a:p>
            <a:r>
              <a:rPr lang="en-US" dirty="0"/>
              <a:t>Level II: </a:t>
            </a:r>
          </a:p>
          <a:p>
            <a:r>
              <a:rPr lang="en-US" dirty="0"/>
              <a:t>Awarded upon accrual of 12 points and completion of JPME Level I</a:t>
            </a:r>
          </a:p>
          <a:p>
            <a:endParaRPr lang="en-US" dirty="0"/>
          </a:p>
          <a:p>
            <a:r>
              <a:rPr lang="en-US" dirty="0"/>
              <a:t>-  A minimum of 6 points must come from joint duty or experience.</a:t>
            </a:r>
          </a:p>
          <a:p>
            <a:r>
              <a:rPr lang="en-US" dirty="0"/>
              <a:t>-  A maximum of 6 discretionary points may be derived from joint training,</a:t>
            </a:r>
          </a:p>
          <a:p>
            <a:r>
              <a:rPr lang="en-US" dirty="0"/>
              <a:t>joint exercises, and education/training courses other than JPME.</a:t>
            </a:r>
          </a:p>
          <a:p>
            <a:endParaRPr lang="en-US" dirty="0"/>
          </a:p>
          <a:p>
            <a:r>
              <a:rPr lang="en-US" dirty="0"/>
              <a:t>Level III:</a:t>
            </a:r>
          </a:p>
          <a:p>
            <a:r>
              <a:rPr lang="en-US" dirty="0"/>
              <a:t>Awarded upon accrual of a minimum of 24 total points (based on Level II point requirements, normally 12 more points</a:t>
            </a:r>
          </a:p>
          <a:p>
            <a:r>
              <a:rPr lang="en-US" dirty="0"/>
              <a:t>since Level II) and completion of JPME Phase II and </a:t>
            </a:r>
          </a:p>
          <a:p>
            <a:endParaRPr lang="en-US" dirty="0"/>
          </a:p>
          <a:p>
            <a:r>
              <a:rPr lang="en-US" dirty="0"/>
              <a:t>Note: </a:t>
            </a:r>
          </a:p>
          <a:p>
            <a:pPr marL="171707" indent="-171707">
              <a:buFontTx/>
              <a:buChar char="-"/>
            </a:pPr>
            <a:r>
              <a:rPr lang="en-US" dirty="0"/>
              <a:t>A minimum of 18 points must come from joint duty or experience. </a:t>
            </a:r>
          </a:p>
          <a:p>
            <a:pPr marL="171707" indent="-171707">
              <a:buFontTx/>
              <a:buChar char="-"/>
            </a:pPr>
            <a:r>
              <a:rPr lang="en-US" dirty="0"/>
              <a:t>A maximum of 6 discretionary points may be derived from joint training, joint exercises, and education/training courses other than JPME.</a:t>
            </a:r>
          </a:p>
          <a:p>
            <a:endParaRPr lang="en-US" dirty="0"/>
          </a:p>
          <a:p>
            <a:r>
              <a:rPr lang="en-US" dirty="0"/>
              <a:t> </a:t>
            </a:r>
            <a:r>
              <a:rPr lang="en-US" dirty="0" err="1"/>
              <a:t>Recency</a:t>
            </a:r>
            <a:r>
              <a:rPr lang="en-US" dirty="0"/>
              <a:t> requirement: a minimum of 12 months in a position, either aggregated or served all at once, must come from joint experience earned</a:t>
            </a:r>
          </a:p>
          <a:p>
            <a:r>
              <a:rPr lang="en-US" dirty="0"/>
              <a:t>in the pay grade of O-4 or higher. Officers must be an O-4 (for pay purposes) for at least 1 day while filling an S-JDA.</a:t>
            </a:r>
          </a:p>
          <a:p>
            <a:endParaRPr lang="en-US" dirty="0"/>
          </a:p>
          <a:p>
            <a:r>
              <a:rPr lang="en-US" dirty="0"/>
              <a:t>For the 2020 General</a:t>
            </a:r>
            <a:r>
              <a:rPr lang="en-US" baseline="0" dirty="0"/>
              <a:t> Officer</a:t>
            </a:r>
            <a:r>
              <a:rPr lang="en-US" dirty="0"/>
              <a:t> rule, Significant Joint experience equals to a minimum of 12 joint credit points and completion</a:t>
            </a:r>
            <a:r>
              <a:rPr lang="en-US" baseline="0" dirty="0"/>
              <a:t> of JPME II.</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17</a:t>
            </a:fld>
            <a:endParaRPr lang="en-US" dirty="0"/>
          </a:p>
        </p:txBody>
      </p:sp>
    </p:spTree>
    <p:extLst>
      <p:ext uri="{BB962C8B-B14F-4D97-AF65-F5344CB8AC3E}">
        <p14:creationId xmlns:p14="http://schemas.microsoft.com/office/powerpoint/2010/main" val="46275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reviewed Joint Experience, Joint Education</a:t>
            </a:r>
            <a:r>
              <a:rPr lang="en-US" baseline="0" dirty="0"/>
              <a:t> and the levels of Joint Qualification.  Now I will show you the Path To Joint Qualification.  </a:t>
            </a:r>
          </a:p>
          <a:p>
            <a:endParaRPr lang="en-US" baseline="0" dirty="0"/>
          </a:p>
          <a:p>
            <a:r>
              <a:rPr lang="en-US" baseline="0" dirty="0"/>
              <a:t>As mentioned before, all you need to become JQO is to complete your Joint Experience and Joint Education. Because not all officers and careers are created equal, we developed chart to explain the different variations that officer may take to become JQO.</a:t>
            </a:r>
          </a:p>
          <a:p>
            <a:endParaRPr lang="en-US" baseline="0" dirty="0"/>
          </a:p>
          <a:p>
            <a:r>
              <a:rPr lang="en-US" baseline="0" dirty="0"/>
              <a:t>As discussed previously. JDAL assignments are very limited, but if an officer serves in a JDAL assignment full time for 24 Months, they will obtain full Accrued credit and be classified a JQO.  This is depicted in Officer A.</a:t>
            </a:r>
          </a:p>
          <a:p>
            <a:endParaRPr lang="en-US" baseline="0" dirty="0"/>
          </a:p>
          <a:p>
            <a:r>
              <a:rPr lang="en-US" baseline="0" dirty="0"/>
              <a:t>Now Officer B shows a different case. Serving only 1 Year in a JDAL assignment (full time), they also maximized their discretionary points so all they needed left was to self-nominate for Joint Experience completed to reach the 24 or more points. We call this a “combination”. This type of case is more common. </a:t>
            </a:r>
          </a:p>
          <a:p>
            <a:endParaRPr lang="en-US" baseline="0" dirty="0"/>
          </a:p>
          <a:p>
            <a:r>
              <a:rPr lang="en-US" baseline="0" dirty="0"/>
              <a:t>Then Officer C Maximizes their Discretionary Points, then Self Nominates for their joint experience to obtain 24 or more joint credit points. </a:t>
            </a:r>
          </a:p>
          <a:p>
            <a:endParaRPr lang="en-US" baseline="0" dirty="0"/>
          </a:p>
          <a:p>
            <a:r>
              <a:rPr lang="en-US" baseline="0" dirty="0"/>
              <a:t>We read before that it only takes 12 points to be JQO level II, then 24 points to be JQO level III.  In some cases  we have officers that have 50 or 60 points. And that’s ok, we just have to make sure that the officer met all the guidelines and they can be JQO once they complete their JPME II.</a:t>
            </a:r>
          </a:p>
          <a:p>
            <a:endParaRPr lang="en-US" baseline="0" dirty="0"/>
          </a:p>
          <a:p>
            <a:r>
              <a:rPr lang="en-US" baseline="0" dirty="0"/>
              <a:t>Lastly, We still need the Joint Professional Military education (JPME)</a:t>
            </a:r>
          </a:p>
          <a:p>
            <a:endParaRPr lang="en-US" baseline="0" dirty="0"/>
          </a:p>
          <a:p>
            <a:r>
              <a:rPr lang="en-US" baseline="0" dirty="0"/>
              <a:t>The officer education is straight forward, JPME I the officer needs OBC/SOS and ILE with AOC complete/ACSC then have either War College Resident or Joint Combined Warfighting School (JCWS) (which is a 10 week resident or 40 week DL).</a:t>
            </a:r>
          </a:p>
          <a:p>
            <a:endParaRPr lang="en-US" baseline="0" dirty="0"/>
          </a:p>
          <a:p>
            <a:r>
              <a:rPr lang="en-US" baseline="0" dirty="0"/>
              <a:t>Again, path to JQO is Joint Experience PLUS joint Education equals: JQO.</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18</a:t>
            </a:fld>
            <a:endParaRPr lang="en-US" dirty="0"/>
          </a:p>
        </p:txBody>
      </p:sp>
    </p:spTree>
    <p:extLst>
      <p:ext uri="{BB962C8B-B14F-4D97-AF65-F5344CB8AC3E}">
        <p14:creationId xmlns:p14="http://schemas.microsoft.com/office/powerpoint/2010/main" val="317587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Fist,</a:t>
            </a:r>
            <a:r>
              <a:rPr lang="en-US" baseline="0" dirty="0"/>
              <a:t> we encourage each of you to review your joint officer history by going to the JQS website. Review your record and see if you have any missing information for any joint assignments or JPME.</a:t>
            </a:r>
          </a:p>
          <a:p>
            <a:endParaRPr lang="en-US" baseline="0" dirty="0"/>
          </a:p>
          <a:p>
            <a:r>
              <a:rPr lang="en-US" baseline="0" dirty="0"/>
              <a:t>Look for joint opportunities (joint KDA Assignments, JDAL assignments within TMD or T10, Exercises, Deployments and attend joint training. </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19</a:t>
            </a:fld>
            <a:endParaRPr lang="en-US" dirty="0"/>
          </a:p>
        </p:txBody>
      </p:sp>
    </p:spTree>
    <p:extLst>
      <p:ext uri="{BB962C8B-B14F-4D97-AF65-F5344CB8AC3E}">
        <p14:creationId xmlns:p14="http://schemas.microsoft.com/office/powerpoint/2010/main" val="1259570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The Texas military department’s vision is to be America’s premier state military comprised of mission ready professionals.</a:t>
            </a:r>
            <a:r>
              <a:rPr lang="en-US" baseline="0" dirty="0"/>
              <a:t> </a:t>
            </a:r>
          </a:p>
          <a:p>
            <a:endParaRPr lang="en-US" baseline="0" dirty="0"/>
          </a:p>
          <a:p>
            <a:r>
              <a:rPr lang="en-US" dirty="0"/>
              <a:t>Joint Officer Management</a:t>
            </a:r>
            <a:r>
              <a:rPr lang="en-US" baseline="0" dirty="0"/>
              <a:t> is exactly that, ensuring that our officers get the opportunities for professional development by enhancing their joint, interagency, intergovernmental  and multinational capabilities.   By achieving this, we would have developed strong Department of defense relationships through out officer’s careers. </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2</a:t>
            </a:fld>
            <a:endParaRPr lang="en-US"/>
          </a:p>
        </p:txBody>
      </p:sp>
    </p:spTree>
    <p:extLst>
      <p:ext uri="{BB962C8B-B14F-4D97-AF65-F5344CB8AC3E}">
        <p14:creationId xmlns:p14="http://schemas.microsoft.com/office/powerpoint/2010/main" val="143170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references mentioned in the briefing</a:t>
            </a:r>
            <a:r>
              <a:rPr lang="en-US" baseline="0" dirty="0"/>
              <a:t> and some additional references for your benefit.</a:t>
            </a:r>
          </a:p>
          <a:p>
            <a:endParaRPr lang="en-US" baseline="0" dirty="0"/>
          </a:p>
          <a:p>
            <a:r>
              <a:rPr lang="en-US" baseline="0" dirty="0"/>
              <a:t>You may have noticed some of the information has changed as far as the point system for JOM, and that is due to the new DODI updated as if April 2018.</a:t>
            </a:r>
            <a:endParaRPr lang="en-US"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20</a:t>
            </a:fld>
            <a:endParaRPr lang="en-US" dirty="0"/>
          </a:p>
        </p:txBody>
      </p:sp>
    </p:spTree>
    <p:extLst>
      <p:ext uri="{BB962C8B-B14F-4D97-AF65-F5344CB8AC3E}">
        <p14:creationId xmlns:p14="http://schemas.microsoft.com/office/powerpoint/2010/main" val="75275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 to this presentation,  If</a:t>
            </a:r>
            <a:r>
              <a:rPr lang="en-US" baseline="0" dirty="0"/>
              <a:t> you have questions or want to learn more please visit our website.  You can also send us an email with your questions. </a:t>
            </a:r>
          </a:p>
        </p:txBody>
      </p:sp>
      <p:sp>
        <p:nvSpPr>
          <p:cNvPr id="4" name="Slide Number Placeholder 3"/>
          <p:cNvSpPr>
            <a:spLocks noGrp="1"/>
          </p:cNvSpPr>
          <p:nvPr>
            <p:ph type="sldNum" sz="quarter" idx="10"/>
          </p:nvPr>
        </p:nvSpPr>
        <p:spPr/>
        <p:txBody>
          <a:bodyPr/>
          <a:lstStyle/>
          <a:p>
            <a:fld id="{F99F78B4-9DD3-4F77-BECE-CA95F0198019}" type="slidenum">
              <a:rPr lang="en-US" smtClean="0"/>
              <a:t>21</a:t>
            </a:fld>
            <a:endParaRPr lang="en-US" dirty="0"/>
          </a:p>
        </p:txBody>
      </p:sp>
    </p:spTree>
    <p:extLst>
      <p:ext uri="{BB962C8B-B14F-4D97-AF65-F5344CB8AC3E}">
        <p14:creationId xmlns:p14="http://schemas.microsoft.com/office/powerpoint/2010/main" val="1094096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9F78B4-9DD3-4F77-BECE-CA95F0198019}" type="slidenum">
              <a:rPr lang="en-US" smtClean="0"/>
              <a:t>22</a:t>
            </a:fld>
            <a:endParaRPr lang="en-US"/>
          </a:p>
        </p:txBody>
      </p:sp>
    </p:spTree>
    <p:extLst>
      <p:ext uri="{BB962C8B-B14F-4D97-AF65-F5344CB8AC3E}">
        <p14:creationId xmlns:p14="http://schemas.microsoft.com/office/powerpoint/2010/main" val="346379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Joint officer Management?</a:t>
            </a:r>
          </a:p>
          <a:p>
            <a:endParaRPr lang="en-US" dirty="0"/>
          </a:p>
          <a:p>
            <a:pPr defTabSz="914306">
              <a:defRPr/>
            </a:pPr>
            <a:r>
              <a:rPr lang="en-US" dirty="0"/>
              <a:t>It’s a…. </a:t>
            </a:r>
            <a:r>
              <a:rPr lang="en-US" b="1" dirty="0">
                <a:solidFill>
                  <a:schemeClr val="accent5">
                    <a:lumMod val="50000"/>
                  </a:schemeClr>
                </a:solidFill>
              </a:rPr>
              <a:t>A program developed within the Texas Military Department to ensure officers are </a:t>
            </a:r>
            <a:r>
              <a:rPr lang="en-US" b="1" dirty="0">
                <a:solidFill>
                  <a:srgbClr val="FF0000"/>
                </a:solidFill>
              </a:rPr>
              <a:t>educated</a:t>
            </a:r>
            <a:r>
              <a:rPr lang="en-US" b="1" dirty="0">
                <a:solidFill>
                  <a:schemeClr val="accent5">
                    <a:lumMod val="50000"/>
                  </a:schemeClr>
                </a:solidFill>
              </a:rPr>
              <a:t>, trained and experienced in joint matters to enhance joint warfighting capability of the United States through awareness of joint requirements, including multi-service, interagency, international, and non-governmental perspectives</a:t>
            </a:r>
            <a:endParaRPr lang="en-US" dirty="0"/>
          </a:p>
          <a:p>
            <a:endParaRPr lang="en-US" dirty="0"/>
          </a:p>
          <a:p>
            <a:r>
              <a:rPr lang="en-US" dirty="0"/>
              <a:t>The TMD J1 is the lead for Joint officer management for</a:t>
            </a:r>
            <a:r>
              <a:rPr lang="en-US" baseline="0" dirty="0"/>
              <a:t> the grades of </a:t>
            </a:r>
            <a:r>
              <a:rPr lang="en-US" dirty="0"/>
              <a:t>O1-O6.</a:t>
            </a:r>
            <a:r>
              <a:rPr lang="en-US" baseline="0" dirty="0"/>
              <a:t> We work closely with the General Officer Management Office (GOMO) when there is overlap on O6 officers. </a:t>
            </a:r>
            <a:endParaRPr lang="en-US" dirty="0"/>
          </a:p>
          <a:p>
            <a:endParaRPr lang="en-US" baseline="0" dirty="0"/>
          </a:p>
          <a:p>
            <a:r>
              <a:rPr lang="en-US" baseline="0" dirty="0"/>
              <a:t>You can view the references in the bottom right during this presentation and there will be one slide at the end with all consolidated references. </a:t>
            </a:r>
          </a:p>
        </p:txBody>
      </p:sp>
      <p:sp>
        <p:nvSpPr>
          <p:cNvPr id="4" name="Slide Number Placeholder 3"/>
          <p:cNvSpPr>
            <a:spLocks noGrp="1"/>
          </p:cNvSpPr>
          <p:nvPr>
            <p:ph type="sldNum" sz="quarter" idx="10"/>
          </p:nvPr>
        </p:nvSpPr>
        <p:spPr/>
        <p:txBody>
          <a:bodyPr/>
          <a:lstStyle/>
          <a:p>
            <a:fld id="{F99F78B4-9DD3-4F77-BECE-CA95F0198019}" type="slidenum">
              <a:rPr lang="en-US" smtClean="0"/>
              <a:t>3</a:t>
            </a:fld>
            <a:endParaRPr lang="en-US" dirty="0"/>
          </a:p>
        </p:txBody>
      </p:sp>
    </p:spTree>
    <p:extLst>
      <p:ext uri="{BB962C8B-B14F-4D97-AF65-F5344CB8AC3E}">
        <p14:creationId xmlns:p14="http://schemas.microsoft.com/office/powerpoint/2010/main" val="307813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a:t>
            </a:r>
            <a:r>
              <a:rPr lang="en-US" baseline="0" dirty="0"/>
              <a:t> we need to have Joint Qualified Officers?</a:t>
            </a:r>
          </a:p>
          <a:p>
            <a:endParaRPr lang="en-US" baseline="0" dirty="0"/>
          </a:p>
          <a:p>
            <a:r>
              <a:rPr lang="en-US" baseline="0" dirty="0"/>
              <a:t>Bottom line, it’s the law.</a:t>
            </a:r>
          </a:p>
          <a:p>
            <a:endParaRPr lang="en-US" baseline="0" dirty="0"/>
          </a:p>
          <a:p>
            <a:r>
              <a:rPr lang="en-US" baseline="0" dirty="0"/>
              <a:t>DOD implemented the JOM program to grow and develop officers who are well versed in joint matters for the purpose of supporting senior civilian leaders  such as SEC DEF and POTUS.  Officers also serve under a unified combatant commander or a joint force headquarters and understating Joint Matters is key to being successful in those types of assignments. </a:t>
            </a:r>
          </a:p>
          <a:p>
            <a:endParaRPr lang="en-US" baseline="0" dirty="0"/>
          </a:p>
          <a:p>
            <a:r>
              <a:rPr lang="en-US" baseline="0" dirty="0"/>
              <a:t>As you can see, this program has been around for quite some time, but we are now focusing more on National Guard Officers to become Joint qualified.</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4</a:t>
            </a:fld>
            <a:endParaRPr lang="en-US" dirty="0"/>
          </a:p>
        </p:txBody>
      </p:sp>
    </p:spTree>
    <p:extLst>
      <p:ext uri="{BB962C8B-B14F-4D97-AF65-F5344CB8AC3E}">
        <p14:creationId xmlns:p14="http://schemas.microsoft.com/office/powerpoint/2010/main" val="303777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As an officer,</a:t>
            </a:r>
            <a:r>
              <a:rPr lang="en-US" baseline="0" dirty="0"/>
              <a:t> y</a:t>
            </a:r>
            <a:r>
              <a:rPr lang="en-US" dirty="0"/>
              <a:t>ou may have heard this mentioned</a:t>
            </a:r>
            <a:r>
              <a:rPr lang="en-US" baseline="0" dirty="0"/>
              <a:t> to you before. </a:t>
            </a:r>
            <a:r>
              <a:rPr lang="en-US" dirty="0"/>
              <a:t>Per CNGBI 1704.1 </a:t>
            </a:r>
            <a:r>
              <a:rPr lang="en-US" b="1" dirty="0">
                <a:solidFill>
                  <a:schemeClr val="accent5">
                    <a:lumMod val="50000"/>
                  </a:schemeClr>
                </a:solidFill>
              </a:rPr>
              <a:t>Effective 01 October 2020, only officers with significant joint experience (as identified in the Joint Matters definition), will be nominated or appointed to National Guard General Officer T10 Assignments.  Being Joint</a:t>
            </a:r>
            <a:r>
              <a:rPr lang="en-US" b="1" baseline="0" dirty="0">
                <a:solidFill>
                  <a:schemeClr val="accent5">
                    <a:lumMod val="50000"/>
                  </a:schemeClr>
                </a:solidFill>
              </a:rPr>
              <a:t> Qualified also opens the doors to other broadening assignments and opportunities for officer career enhancement.</a:t>
            </a:r>
            <a:endParaRPr lang="en-US" b="1" dirty="0">
              <a:solidFill>
                <a:schemeClr val="accent5">
                  <a:lumMod val="50000"/>
                </a:schemeClr>
              </a:solidFill>
            </a:endParaRPr>
          </a:p>
          <a:p>
            <a:endParaRPr lang="en-US" dirty="0"/>
          </a:p>
          <a:p>
            <a:endParaRPr lang="en-US" dirty="0"/>
          </a:p>
          <a:p>
            <a:pPr defTabSz="914306">
              <a:defRPr/>
            </a:pPr>
            <a:r>
              <a:rPr lang="en-US" dirty="0"/>
              <a:t>What exactly is significant Joint Experience? </a:t>
            </a:r>
            <a:r>
              <a:rPr lang="en-US" b="1" dirty="0">
                <a:solidFill>
                  <a:schemeClr val="accent5">
                    <a:lumMod val="50000"/>
                  </a:schemeClr>
                </a:solidFill>
              </a:rPr>
              <a:t>At a minimum, completion of Joint Professional Military Education Level (JPME) II or Advanced Joint Professional Military Education and no less than 50% of the joint points required to achieve joint qualification level III. M</a:t>
            </a:r>
            <a:r>
              <a:rPr lang="en-US" baseline="0" dirty="0"/>
              <a:t>akes sense right?</a:t>
            </a:r>
          </a:p>
          <a:p>
            <a:endParaRPr lang="en-US" dirty="0"/>
          </a:p>
          <a:p>
            <a:r>
              <a:rPr lang="en-US" dirty="0"/>
              <a:t>In other words: Significant Joint experience equals 18 joint credit points plus JPME level 2.</a:t>
            </a:r>
          </a:p>
          <a:p>
            <a:endParaRPr lang="en-US" dirty="0"/>
          </a:p>
          <a:p>
            <a:r>
              <a:rPr lang="en-US" dirty="0"/>
              <a:t>We will discuss more</a:t>
            </a:r>
            <a:r>
              <a:rPr lang="en-US" baseline="0" dirty="0"/>
              <a:t> about obtaining JPME later in the presentation. </a:t>
            </a:r>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5</a:t>
            </a:fld>
            <a:endParaRPr lang="en-US" dirty="0"/>
          </a:p>
        </p:txBody>
      </p:sp>
    </p:spTree>
    <p:extLst>
      <p:ext uri="{BB962C8B-B14F-4D97-AF65-F5344CB8AC3E}">
        <p14:creationId xmlns:p14="http://schemas.microsoft.com/office/powerpoint/2010/main" val="185026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understand the joint matters</a:t>
            </a:r>
            <a:r>
              <a:rPr lang="en-US" baseline="0" dirty="0"/>
              <a:t> definition, what do you need to become a Joint Qualified Officer?</a:t>
            </a:r>
          </a:p>
          <a:p>
            <a:endParaRPr lang="en-US" baseline="0" dirty="0"/>
          </a:p>
          <a:p>
            <a:r>
              <a:rPr lang="en-US" baseline="0" dirty="0"/>
              <a:t>The first thing you need to know is that it takes time.  If everything works like the “text book” process it can take about 3 years.  But don’t let that be discouraging. </a:t>
            </a:r>
          </a:p>
          <a:p>
            <a:endParaRPr lang="en-US" baseline="0" dirty="0"/>
          </a:p>
          <a:p>
            <a:r>
              <a:rPr lang="en-US" baseline="0" dirty="0"/>
              <a:t>I’m going to keep it simple, all you need to be a JQO is to have Joint Experience and Joint Education.</a:t>
            </a:r>
          </a:p>
          <a:p>
            <a:endParaRPr lang="en-US" baseline="0" dirty="0"/>
          </a:p>
          <a:p>
            <a:r>
              <a:rPr lang="en-US" baseline="0" dirty="0"/>
              <a:t>The next slides will break this down further.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6</a:t>
            </a:fld>
            <a:endParaRPr lang="en-US" dirty="0"/>
          </a:p>
        </p:txBody>
      </p:sp>
    </p:spTree>
    <p:extLst>
      <p:ext uri="{BB962C8B-B14F-4D97-AF65-F5344CB8AC3E}">
        <p14:creationId xmlns:p14="http://schemas.microsoft.com/office/powerpoint/2010/main" val="374837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baseline="0" dirty="0"/>
              <a:t>I will first discuss how to obtain joint experience.</a:t>
            </a:r>
          </a:p>
          <a:p>
            <a:pPr defTabSz="914306">
              <a:defRPr/>
            </a:pPr>
            <a:endParaRPr lang="en-US" baseline="0" dirty="0"/>
          </a:p>
          <a:p>
            <a:pPr defTabSz="914306">
              <a:defRPr/>
            </a:pPr>
            <a:r>
              <a:rPr lang="en-US" baseline="0" dirty="0"/>
              <a:t>And How do YOU obtain joint experience?</a:t>
            </a:r>
          </a:p>
          <a:p>
            <a:pPr defTabSz="914306">
              <a:defRPr/>
            </a:pPr>
            <a:endParaRPr lang="en-US" baseline="0" dirty="0"/>
          </a:p>
          <a:p>
            <a:pPr defTabSz="914306">
              <a:defRPr/>
            </a:pPr>
            <a:r>
              <a:rPr lang="en-US" baseline="0" dirty="0"/>
              <a:t>An officer can obtain joint experience by </a:t>
            </a:r>
            <a:r>
              <a:rPr lang="en-US" b="1" dirty="0">
                <a:solidFill>
                  <a:schemeClr val="accent5">
                    <a:lumMod val="50000"/>
                  </a:schemeClr>
                </a:solidFill>
              </a:rPr>
              <a:t>Serving in a </a:t>
            </a:r>
            <a:r>
              <a:rPr lang="en-US" b="1" u="sng" dirty="0">
                <a:solidFill>
                  <a:schemeClr val="accent5">
                    <a:lumMod val="50000"/>
                  </a:schemeClr>
                </a:solidFill>
              </a:rPr>
              <a:t>Standard Joint Duty Assignment List (S-JDAL) </a:t>
            </a:r>
            <a:r>
              <a:rPr lang="en-US" b="1" dirty="0">
                <a:solidFill>
                  <a:schemeClr val="accent5">
                    <a:lumMod val="50000"/>
                  </a:schemeClr>
                </a:solidFill>
              </a:rPr>
              <a:t>meaning: an officer (O-4 &amp; above) who completes a two</a:t>
            </a:r>
            <a:r>
              <a:rPr lang="en-US" b="1" baseline="0" dirty="0">
                <a:solidFill>
                  <a:schemeClr val="accent5">
                    <a:lumMod val="50000"/>
                  </a:schemeClr>
                </a:solidFill>
              </a:rPr>
              <a:t> (2)</a:t>
            </a:r>
            <a:r>
              <a:rPr lang="en-US" b="1" dirty="0">
                <a:solidFill>
                  <a:schemeClr val="accent5">
                    <a:lumMod val="50000"/>
                  </a:schemeClr>
                </a:solidFill>
              </a:rPr>
              <a:t> year assignment in a full-time Joint Duty Assignment List (JDAL) position or three (3) years in a part-time JDAL position DSG/M-Day (36 day per year requirement)*</a:t>
            </a:r>
          </a:p>
          <a:p>
            <a:pPr defTabSz="914306">
              <a:defRPr/>
            </a:pPr>
            <a:endParaRPr lang="en-US" baseline="0" dirty="0"/>
          </a:p>
          <a:p>
            <a:pPr defTabSz="914306">
              <a:defRPr/>
            </a:pPr>
            <a:r>
              <a:rPr lang="en-US" baseline="0" dirty="0"/>
              <a:t>Currently, here are a total of 18 approved JDAL positions within NGB and various states and territories. As of November 2017, we have two of these positions in TEXAS!</a:t>
            </a:r>
          </a:p>
          <a:p>
            <a:endParaRPr lang="en-US" baseline="0" dirty="0"/>
          </a:p>
          <a:p>
            <a:r>
              <a:rPr lang="en-US" baseline="0" dirty="0"/>
              <a:t>The J3 and the J7 are now approved JDAL positions.  Individuals serving in those positions will obtain automatic joint credit for serving in a JDAL. This means those individuals will not have to self-nominate for joint credit. </a:t>
            </a:r>
          </a:p>
          <a:p>
            <a:endParaRPr lang="en-US" baseline="0" dirty="0"/>
          </a:p>
          <a:p>
            <a:r>
              <a:rPr lang="en-US" baseline="0" dirty="0"/>
              <a:t>Other opportunities where individuals may serve in JDAL assignments are while Deployed or serving at one of the Combatant Commands as well as NGB title 10</a:t>
            </a:r>
          </a:p>
          <a:p>
            <a:endParaRPr lang="en-US" baseline="0" dirty="0"/>
          </a:p>
          <a:p>
            <a:r>
              <a:rPr lang="en-US" baseline="0" dirty="0"/>
              <a:t>What happens if you served in a JDAL assignment but did not meet the full 2 or 3 year requirement?  Partial credit  is given to the officer who served in that JDAL assignment, but to be JQO, you must have all of the required time or points.</a:t>
            </a:r>
          </a:p>
          <a:p>
            <a:endParaRPr lang="en-US" dirty="0"/>
          </a:p>
        </p:txBody>
      </p:sp>
      <p:sp>
        <p:nvSpPr>
          <p:cNvPr id="4" name="Slide Number Placeholder 3"/>
          <p:cNvSpPr>
            <a:spLocks noGrp="1"/>
          </p:cNvSpPr>
          <p:nvPr>
            <p:ph type="sldNum" sz="quarter" idx="10"/>
          </p:nvPr>
        </p:nvSpPr>
        <p:spPr/>
        <p:txBody>
          <a:bodyPr/>
          <a:lstStyle/>
          <a:p>
            <a:fld id="{F99F78B4-9DD3-4F77-BECE-CA95F0198019}" type="slidenum">
              <a:rPr lang="en-US" smtClean="0"/>
              <a:t>7</a:t>
            </a:fld>
            <a:endParaRPr lang="en-US" dirty="0"/>
          </a:p>
        </p:txBody>
      </p:sp>
    </p:spTree>
    <p:extLst>
      <p:ext uri="{BB962C8B-B14F-4D97-AF65-F5344CB8AC3E}">
        <p14:creationId xmlns:p14="http://schemas.microsoft.com/office/powerpoint/2010/main" val="410912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JDAL Positions are limited, there are other options to obtain joint Experience:</a:t>
            </a:r>
          </a:p>
          <a:p>
            <a:endParaRPr lang="en-US" dirty="0"/>
          </a:p>
          <a:p>
            <a:r>
              <a:rPr lang="en-US" dirty="0"/>
              <a:t>By </a:t>
            </a:r>
            <a:r>
              <a:rPr lang="en-US" b="1" dirty="0">
                <a:solidFill>
                  <a:schemeClr val="accent5">
                    <a:lumMod val="50000"/>
                  </a:schemeClr>
                </a:solidFill>
              </a:rPr>
              <a:t>Serving in a Experience - Joint Duty Assignment (E-JDA) allows officers O-1 and above to accumulate joint experience points by completing shorter joint assignments, exercises, or training</a:t>
            </a:r>
          </a:p>
          <a:p>
            <a:endParaRPr lang="en-US" b="1" dirty="0">
              <a:solidFill>
                <a:schemeClr val="accent5">
                  <a:lumMod val="50000"/>
                </a:schemeClr>
              </a:solidFill>
            </a:endParaRPr>
          </a:p>
          <a:p>
            <a:r>
              <a:rPr lang="en-US" b="1" dirty="0">
                <a:solidFill>
                  <a:schemeClr val="accent5">
                    <a:lumMod val="50000"/>
                  </a:schemeClr>
                </a:solidFill>
              </a:rPr>
              <a:t>Please not that: </a:t>
            </a:r>
          </a:p>
          <a:p>
            <a:pPr marL="171433" indent="-171433">
              <a:buFontTx/>
              <a:buChar char="-"/>
            </a:pPr>
            <a:r>
              <a:rPr lang="en-US" b="1" dirty="0">
                <a:solidFill>
                  <a:schemeClr val="accent5">
                    <a:lumMod val="50000"/>
                  </a:schemeClr>
                </a:solidFill>
              </a:rPr>
              <a:t>Each Experience submission must cover 30 or more duty days</a:t>
            </a:r>
            <a:endParaRPr lang="en-US" dirty="0"/>
          </a:p>
          <a:p>
            <a:pPr marL="171433" indent="-171433">
              <a:buFontTx/>
              <a:buChar char="-"/>
            </a:pPr>
            <a:r>
              <a:rPr lang="en-US" dirty="0"/>
              <a:t>Officers must self-nominate to obtain joint credit</a:t>
            </a:r>
          </a:p>
          <a:p>
            <a:pPr marL="171433" indent="-171433">
              <a:buFontTx/>
              <a:buChar char="-"/>
            </a:pPr>
            <a:r>
              <a:rPr lang="en-US" dirty="0"/>
              <a:t>The Self nomination must be done within 12 months of experience completion</a:t>
            </a:r>
          </a:p>
          <a:p>
            <a:pPr marL="171433" indent="-171433">
              <a:buFontTx/>
              <a:buChar char="-"/>
            </a:pPr>
            <a:r>
              <a:rPr lang="en-US" dirty="0"/>
              <a:t>Along with the Self nomination, officers must provide OERs/ OPRs/ Tech Appraisals/ Awards, Assignment orders etc.</a:t>
            </a:r>
          </a:p>
          <a:p>
            <a:pPr marL="171433" indent="-171433">
              <a:buFontTx/>
              <a:buChar char="-"/>
            </a:pPr>
            <a:r>
              <a:rPr lang="en-US" dirty="0"/>
              <a:t>The individual officer is the only one who can submit the self nomination to the website.  Make sure you have a </a:t>
            </a:r>
            <a:r>
              <a:rPr lang="en-US" dirty="0" err="1"/>
              <a:t>cac</a:t>
            </a:r>
            <a:r>
              <a:rPr lang="en-US" dirty="0"/>
              <a:t> enabled computer to log in and in the first screen select eligibility criteria instead of National Guard.</a:t>
            </a:r>
          </a:p>
          <a:p>
            <a:br>
              <a:rPr lang="en-US" dirty="0"/>
            </a:br>
            <a:r>
              <a:rPr lang="en-US" dirty="0"/>
              <a:t>You can find more details on self nomination by reviewing the Joint Qualification handbook and the references listed at the end of the presentation. </a:t>
            </a:r>
          </a:p>
        </p:txBody>
      </p:sp>
      <p:sp>
        <p:nvSpPr>
          <p:cNvPr id="4" name="Slide Number Placeholder 3"/>
          <p:cNvSpPr>
            <a:spLocks noGrp="1"/>
          </p:cNvSpPr>
          <p:nvPr>
            <p:ph type="sldNum" sz="quarter" idx="10"/>
          </p:nvPr>
        </p:nvSpPr>
        <p:spPr/>
        <p:txBody>
          <a:bodyPr/>
          <a:lstStyle/>
          <a:p>
            <a:fld id="{F99F78B4-9DD3-4F77-BECE-CA95F0198019}" type="slidenum">
              <a:rPr lang="en-US" smtClean="0"/>
              <a:t>8</a:t>
            </a:fld>
            <a:endParaRPr lang="en-US" dirty="0"/>
          </a:p>
        </p:txBody>
      </p:sp>
    </p:spTree>
    <p:extLst>
      <p:ext uri="{BB962C8B-B14F-4D97-AF65-F5344CB8AC3E}">
        <p14:creationId xmlns:p14="http://schemas.microsoft.com/office/powerpoint/2010/main" val="255390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Joint Matters?</a:t>
            </a:r>
          </a:p>
          <a:p>
            <a:endParaRPr lang="en-US" baseline="0" dirty="0"/>
          </a:p>
          <a:p>
            <a:r>
              <a:rPr lang="en-US" b="1" i="1" dirty="0"/>
              <a:t>Joint Matters are matters related to the achievement of unified action by integrated military forces in operations conducted across domains such as land, sea, or air, in space, or in the information environment. </a:t>
            </a:r>
          </a:p>
          <a:p>
            <a:endParaRPr lang="en-US" b="1" i="1" dirty="0"/>
          </a:p>
          <a:p>
            <a:r>
              <a:rPr lang="en-US" b="1" i="1" dirty="0"/>
              <a:t>It’s all about What you Did and who you did it with.  </a:t>
            </a:r>
          </a:p>
          <a:p>
            <a:endParaRPr lang="en-US" b="1" i="1" dirty="0"/>
          </a:p>
          <a:p>
            <a:r>
              <a:rPr lang="en-US" dirty="0"/>
              <a:t>There are three distinct parts of the definition – the </a:t>
            </a:r>
            <a:r>
              <a:rPr lang="en-US" b="1" dirty="0"/>
              <a:t>“what” </a:t>
            </a:r>
            <a:r>
              <a:rPr lang="en-US" dirty="0"/>
              <a:t>the </a:t>
            </a:r>
            <a:r>
              <a:rPr lang="en-US" b="1" dirty="0"/>
              <a:t>“who,” </a:t>
            </a:r>
            <a:r>
              <a:rPr lang="en-US" dirty="0"/>
              <a:t>and the </a:t>
            </a:r>
            <a:r>
              <a:rPr lang="en-US" b="1" dirty="0"/>
              <a:t>“unified action.” </a:t>
            </a:r>
            <a:r>
              <a:rPr lang="en-US" dirty="0"/>
              <a:t>In order to satisfy the definition, </a:t>
            </a:r>
            <a:r>
              <a:rPr lang="en-US" b="1" dirty="0"/>
              <a:t>one element </a:t>
            </a:r>
            <a:r>
              <a:rPr lang="en-US" dirty="0"/>
              <a:t>of the “who” and “what” must be fulfilled in a way that a unified action is achieved. </a:t>
            </a:r>
            <a:endParaRPr lang="en-US" baseline="0" dirty="0"/>
          </a:p>
          <a:p>
            <a:endParaRPr lang="en-US" baseline="0" dirty="0"/>
          </a:p>
          <a:p>
            <a:r>
              <a:rPr lang="en-US" baseline="0" dirty="0"/>
              <a:t>What you did  - must include any of the following, National military strategy, strategic planning and contingency planning, command and control of operations under unified command, national security planning with other departments and agencies of the united states or combined operations with military forces of allied nations. </a:t>
            </a:r>
          </a:p>
          <a:p>
            <a:endParaRPr lang="en-US" baseline="0" dirty="0"/>
          </a:p>
          <a:p>
            <a:r>
              <a:rPr lang="en-US" baseline="0" dirty="0"/>
              <a:t>Who you did it with refers to military forces involving more than one military department or a military department and one or more of the following, other departments and agencies of the united states, the military forces or agencies of other countries or non-governmental persons or entities.</a:t>
            </a:r>
          </a:p>
          <a:p>
            <a:endParaRPr lang="en-US" baseline="0" dirty="0"/>
          </a:p>
          <a:p>
            <a:r>
              <a:rPr lang="en-US" dirty="0"/>
              <a:t>The </a:t>
            </a:r>
            <a:r>
              <a:rPr lang="en-US" b="1" dirty="0"/>
              <a:t>“unified action” </a:t>
            </a:r>
            <a:r>
              <a:rPr lang="en-US" dirty="0"/>
              <a:t>is a synergistic application of all the instruments of national and multinational power and includes the actions of non-military organizations as well as military forces. </a:t>
            </a:r>
          </a:p>
          <a:p>
            <a:r>
              <a:rPr lang="en-US" b="1" dirty="0"/>
              <a:t>Examples are  </a:t>
            </a:r>
            <a:r>
              <a:rPr lang="en-US" dirty="0"/>
              <a:t>Operation ENDURING FREEDOM, Operation IRAQI FREEDOM, Operation NOBEL EAGLE. </a:t>
            </a:r>
            <a:endParaRPr lang="en-US" baseline="0" dirty="0"/>
          </a:p>
          <a:p>
            <a:endParaRPr lang="en-US" baseline="0" dirty="0"/>
          </a:p>
          <a:p>
            <a:r>
              <a:rPr lang="en-US" dirty="0"/>
              <a:t>An officer needs to be specific in explaining the relationship of the job versus joint tasks and responsibilities in achieving the definition of joint matters. The member’s duties and actions must contribute to the achievement of unified action by integrated forces consisting of armed forces, departments or agencies from one or more Services or countries. So then, not all of the categories may apply to the officer’s experience. </a:t>
            </a:r>
            <a:endParaRPr lang="en-US" baseline="0" dirty="0"/>
          </a:p>
        </p:txBody>
      </p:sp>
      <p:sp>
        <p:nvSpPr>
          <p:cNvPr id="4" name="Slide Number Placeholder 3"/>
          <p:cNvSpPr>
            <a:spLocks noGrp="1"/>
          </p:cNvSpPr>
          <p:nvPr>
            <p:ph type="sldNum" sz="quarter" idx="10"/>
          </p:nvPr>
        </p:nvSpPr>
        <p:spPr/>
        <p:txBody>
          <a:bodyPr/>
          <a:lstStyle/>
          <a:p>
            <a:fld id="{F99F78B4-9DD3-4F77-BECE-CA95F0198019}" type="slidenum">
              <a:rPr lang="en-US" smtClean="0"/>
              <a:t>9</a:t>
            </a:fld>
            <a:endParaRPr lang="en-US" dirty="0"/>
          </a:p>
        </p:txBody>
      </p:sp>
    </p:spTree>
    <p:extLst>
      <p:ext uri="{BB962C8B-B14F-4D97-AF65-F5344CB8AC3E}">
        <p14:creationId xmlns:p14="http://schemas.microsoft.com/office/powerpoint/2010/main" val="361791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342967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27481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37004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244904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26070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50725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45130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509647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32427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201915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9635E4-73FD-4E69-AF4A-B97DEB6BBF2A}" type="datetimeFigureOut">
              <a:rPr lang="en-US" smtClean="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57A36-1893-457F-9E6D-F9D17D94480C}" type="slidenum">
              <a:rPr lang="en-US" smtClean="0"/>
              <a:t>‹#›</a:t>
            </a:fld>
            <a:endParaRPr lang="en-US" dirty="0"/>
          </a:p>
        </p:txBody>
      </p:sp>
    </p:spTree>
    <p:extLst>
      <p:ext uri="{BB962C8B-B14F-4D97-AF65-F5344CB8AC3E}">
        <p14:creationId xmlns:p14="http://schemas.microsoft.com/office/powerpoint/2010/main" val="194338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635E4-73FD-4E69-AF4A-B97DEB6BBF2A}" type="datetimeFigureOut">
              <a:rPr lang="en-US" smtClean="0"/>
              <a:t>4/24/2018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57A36-1893-457F-9E6D-F9D17D94480C}" type="slidenum">
              <a:rPr lang="en-US" smtClean="0"/>
              <a:t>‹#›</a:t>
            </a:fld>
            <a:endParaRPr lang="en-US" dirty="0"/>
          </a:p>
        </p:txBody>
      </p:sp>
    </p:spTree>
    <p:extLst>
      <p:ext uri="{BB962C8B-B14F-4D97-AF65-F5344CB8AC3E}">
        <p14:creationId xmlns:p14="http://schemas.microsoft.com/office/powerpoint/2010/main" val="318886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hyperlink" Target="https://jqs.dmdc.osd.mil/appj/jqs" TargetMode="External"/><Relationship Id="rId3" Type="http://schemas.openxmlformats.org/officeDocument/2006/relationships/audio" Target="../media/media10.m4a"/><Relationship Id="rId7" Type="http://schemas.openxmlformats.org/officeDocument/2006/relationships/diagramData" Target="../diagrams/data1.xml"/><Relationship Id="rId12" Type="http://schemas.openxmlformats.org/officeDocument/2006/relationships/image" Target="../media/image35.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png"/><Relationship Id="rId11" Type="http://schemas.microsoft.com/office/2007/relationships/diagramDrawing" Target="../diagrams/drawing1.xml"/><Relationship Id="rId5" Type="http://schemas.openxmlformats.org/officeDocument/2006/relationships/notesSlide" Target="../notesSlides/notesSlide10.xml"/><Relationship Id="rId10" Type="http://schemas.openxmlformats.org/officeDocument/2006/relationships/diagramColors" Target="../diagrams/colors1.xml"/><Relationship Id="rId4" Type="http://schemas.openxmlformats.org/officeDocument/2006/relationships/slideLayout" Target="../slideLayouts/slideLayout2.xml"/><Relationship Id="rId9" Type="http://schemas.openxmlformats.org/officeDocument/2006/relationships/diagramQuickStyle" Target="../diagrams/quickStyle1.xml"/><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36.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37.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mailto:ng.tx.txarng.mbx.jom@mail.mil" TargetMode="External"/><Relationship Id="rId3" Type="http://schemas.openxmlformats.org/officeDocument/2006/relationships/audio" Target="../media/media14.m4a"/><Relationship Id="rId7" Type="http://schemas.openxmlformats.org/officeDocument/2006/relationships/image" Target="../media/image38.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m4a"/><Relationship Id="rId7" Type="http://schemas.openxmlformats.org/officeDocument/2006/relationships/image" Target="../media/image40.jpe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notesSlide" Target="../notesSlides/notesSlide15.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hyperlink" Target="mailto:ng.tx.txarng.mbx.jom@mail.mil"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audio" Target="../media/media17.m4a"/><Relationship Id="rId7" Type="http://schemas.openxmlformats.org/officeDocument/2006/relationships/image" Target="../media/image44.gif"/><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43.gif"/><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8.m4a"/><Relationship Id="rId7" Type="http://schemas.openxmlformats.org/officeDocument/2006/relationships/image" Target="../media/image46.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notesSlide" Target="../notesSlides/notesSlide18.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1.png"/><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hyperlink" Target="https://jqs.dmdc.osd.mil/appj/jqs" TargetMode="Externa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0.m4a"/><Relationship Id="rId7" Type="http://schemas.openxmlformats.org/officeDocument/2006/relationships/image" Target="../media/image48.png"/><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mailto:ng.tx.txarng.mbx.jom@mail.mil"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tmd.texas.gov/jom" TargetMode="External"/><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audio" Target="../media/media3.m4a"/><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3.xml"/><Relationship Id="rId1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media/media5.m4a"/><Relationship Id="rId7" Type="http://schemas.openxmlformats.org/officeDocument/2006/relationships/image" Target="../media/image15.png"/><Relationship Id="rId12" Type="http://schemas.openxmlformats.org/officeDocument/2006/relationships/image" Target="../media/image20.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notesSlide" Target="../notesSlides/notesSlide5.xml"/><Relationship Id="rId1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7.pn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6.m4a"/><Relationship Id="rId7" Type="http://schemas.openxmlformats.org/officeDocument/2006/relationships/image" Target="../media/image2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7.m4a"/><Relationship Id="rId7" Type="http://schemas.openxmlformats.org/officeDocument/2006/relationships/image" Target="../media/image26.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audio" Target="../media/media8.m4a"/><Relationship Id="rId7" Type="http://schemas.openxmlformats.org/officeDocument/2006/relationships/hyperlink" Target="https://jqs.dmdc.osd.mil/appj/jqs" TargetMode="External"/><Relationship Id="rId12" Type="http://schemas.openxmlformats.org/officeDocument/2006/relationships/image" Target="../media/image3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31.png"/><Relationship Id="rId5" Type="http://schemas.openxmlformats.org/officeDocument/2006/relationships/notesSlide" Target="../notesSlides/notesSlide8.xml"/><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34.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2" name="Picture 1" descr="TM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4526" y="921707"/>
            <a:ext cx="3126451" cy="3132429"/>
          </a:xfrm>
          <a:prstGeom prst="rect">
            <a:avLst/>
          </a:prstGeom>
        </p:spPr>
      </p:pic>
      <p:sp>
        <p:nvSpPr>
          <p:cNvPr id="21" name="TextBox 20"/>
          <p:cNvSpPr txBox="1"/>
          <p:nvPr/>
        </p:nvSpPr>
        <p:spPr>
          <a:xfrm>
            <a:off x="1671052" y="4822017"/>
            <a:ext cx="8849895" cy="584775"/>
          </a:xfrm>
          <a:prstGeom prst="rect">
            <a:avLst/>
          </a:prstGeom>
          <a:noFill/>
        </p:spPr>
        <p:txBody>
          <a:bodyPr wrap="square" rtlCol="0">
            <a:spAutoFit/>
          </a:bodyPr>
          <a:lstStyle/>
          <a:p>
            <a:pPr algn="ctr"/>
            <a:r>
              <a:rPr lang="en-US" sz="3200" b="1" dirty="0">
                <a:solidFill>
                  <a:srgbClr val="002F6C"/>
                </a:solidFill>
                <a:cs typeface="Impact"/>
              </a:rPr>
              <a:t>Joint Officer Management </a:t>
            </a:r>
          </a:p>
        </p:txBody>
      </p:sp>
      <p:pic>
        <p:nvPicPr>
          <p:cNvPr id="9" name="Audio 8">
            <a:hlinkClick r:id="" action="ppaction://media"/>
            <a:extLst>
              <a:ext uri="{FF2B5EF4-FFF2-40B4-BE49-F238E27FC236}">
                <a16:creationId xmlns:a16="http://schemas.microsoft.com/office/drawing/2014/main" id="{5B0BF9C6-32EE-48CB-A347-1E897E8982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83501615"/>
      </p:ext>
    </p:extLst>
  </p:cSld>
  <p:clrMapOvr>
    <a:masterClrMapping/>
  </p:clrMapOvr>
  <mc:AlternateContent xmlns:mc="http://schemas.openxmlformats.org/markup-compatibility/2006" xmlns:p14="http://schemas.microsoft.com/office/powerpoint/2010/main">
    <mc:Choice Requires="p14">
      <p:transition spd="slow" p14:dur="2000" advTm="12072"/>
    </mc:Choice>
    <mc:Fallback xmlns="">
      <p:transition spd="slow" advTm="1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TextBox 4"/>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8" name="TextBox 7"/>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What is the process for Self Nomination?</a:t>
            </a:r>
            <a:endParaRPr lang="en-US" sz="1600" b="1" dirty="0">
              <a:solidFill>
                <a:srgbClr val="002F6C"/>
              </a:solidFill>
              <a:cs typeface="Impact"/>
            </a:endParaRPr>
          </a:p>
        </p:txBody>
      </p:sp>
      <p:graphicFrame>
        <p:nvGraphicFramePr>
          <p:cNvPr id="9" name="Diagram 8"/>
          <p:cNvGraphicFramePr/>
          <p:nvPr>
            <p:extLst>
              <p:ext uri="{D42A27DB-BD31-4B8C-83A1-F6EECF244321}">
                <p14:modId xmlns:p14="http://schemas.microsoft.com/office/powerpoint/2010/main" val="2469812868"/>
              </p:ext>
            </p:extLst>
          </p:nvPr>
        </p:nvGraphicFramePr>
        <p:xfrm>
          <a:off x="1901690" y="1105199"/>
          <a:ext cx="7391668" cy="49436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p:cNvSpPr txBox="1"/>
          <p:nvPr/>
        </p:nvSpPr>
        <p:spPr>
          <a:xfrm>
            <a:off x="1084988" y="1339375"/>
            <a:ext cx="978212" cy="369332"/>
          </a:xfrm>
          <a:prstGeom prst="rect">
            <a:avLst/>
          </a:prstGeom>
          <a:noFill/>
        </p:spPr>
        <p:txBody>
          <a:bodyPr wrap="square" rtlCol="0">
            <a:spAutoFit/>
          </a:bodyPr>
          <a:lstStyle/>
          <a:p>
            <a:r>
              <a:rPr lang="en-US" b="1" dirty="0">
                <a:solidFill>
                  <a:schemeClr val="accent5">
                    <a:lumMod val="75000"/>
                  </a:schemeClr>
                </a:solidFill>
                <a:effectLst>
                  <a:outerShdw blurRad="38100" dist="38100" dir="2700000" algn="tl">
                    <a:srgbClr val="000000">
                      <a:alpha val="43137"/>
                    </a:srgbClr>
                  </a:outerShdw>
                </a:effectLst>
              </a:rPr>
              <a:t>Start</a:t>
            </a:r>
          </a:p>
        </p:txBody>
      </p:sp>
      <p:sp>
        <p:nvSpPr>
          <p:cNvPr id="11" name="TextBox 10"/>
          <p:cNvSpPr txBox="1"/>
          <p:nvPr/>
        </p:nvSpPr>
        <p:spPr>
          <a:xfrm>
            <a:off x="6796026" y="5311967"/>
            <a:ext cx="611665" cy="369332"/>
          </a:xfrm>
          <a:prstGeom prst="rect">
            <a:avLst/>
          </a:prstGeom>
          <a:noFill/>
        </p:spPr>
        <p:txBody>
          <a:bodyPr wrap="square" rtlCol="0">
            <a:spAutoFit/>
          </a:bodyPr>
          <a:lstStyle/>
          <a:p>
            <a:r>
              <a:rPr lang="en-US" b="1" dirty="0">
                <a:solidFill>
                  <a:schemeClr val="accent5">
                    <a:lumMod val="75000"/>
                  </a:schemeClr>
                </a:solidFill>
                <a:effectLst>
                  <a:outerShdw blurRad="38100" dist="38100" dir="2700000" algn="tl">
                    <a:srgbClr val="000000">
                      <a:alpha val="43137"/>
                    </a:srgbClr>
                  </a:outerShdw>
                </a:effectLst>
              </a:rPr>
              <a:t>End</a:t>
            </a:r>
          </a:p>
        </p:txBody>
      </p:sp>
      <p:pic>
        <p:nvPicPr>
          <p:cNvPr id="17" name="Picture 16"/>
          <p:cNvPicPr>
            <a:picLocks noChangeAspect="1"/>
          </p:cNvPicPr>
          <p:nvPr/>
        </p:nvPicPr>
        <p:blipFill>
          <a:blip r:embed="rId12"/>
          <a:stretch>
            <a:fillRect/>
          </a:stretch>
        </p:blipFill>
        <p:spPr>
          <a:xfrm>
            <a:off x="297333" y="2979677"/>
            <a:ext cx="1478794" cy="1113981"/>
          </a:xfrm>
          <a:prstGeom prst="rect">
            <a:avLst/>
          </a:prstGeom>
        </p:spPr>
      </p:pic>
      <p:sp>
        <p:nvSpPr>
          <p:cNvPr id="2" name="TextBox 1"/>
          <p:cNvSpPr txBox="1"/>
          <p:nvPr/>
        </p:nvSpPr>
        <p:spPr>
          <a:xfrm>
            <a:off x="7407691" y="5466660"/>
            <a:ext cx="4889500" cy="646331"/>
          </a:xfrm>
          <a:prstGeom prst="rect">
            <a:avLst/>
          </a:prstGeom>
          <a:noFill/>
        </p:spPr>
        <p:txBody>
          <a:bodyPr wrap="square" rtlCol="0">
            <a:spAutoFit/>
          </a:bodyPr>
          <a:lstStyle/>
          <a:p>
            <a:r>
              <a:rPr lang="en-US" b="1" dirty="0"/>
              <a:t>Joint Qualification System (JQS) Self-Nomination Link: </a:t>
            </a:r>
            <a:r>
              <a:rPr lang="en-US" dirty="0">
                <a:hlinkClick r:id="rId13"/>
              </a:rPr>
              <a:t>https://jqs.dmdc.osd.mil/appj/jqs</a:t>
            </a:r>
            <a:r>
              <a:rPr lang="en-US" dirty="0"/>
              <a:t>   </a:t>
            </a:r>
          </a:p>
        </p:txBody>
      </p:sp>
      <p:sp>
        <p:nvSpPr>
          <p:cNvPr id="12" name="TextBox 11">
            <a:extLst>
              <a:ext uri="{FF2B5EF4-FFF2-40B4-BE49-F238E27FC236}">
                <a16:creationId xmlns:a16="http://schemas.microsoft.com/office/drawing/2014/main" id="{93402FE3-ABEB-469B-AC3A-0498D570F77E}"/>
              </a:ext>
            </a:extLst>
          </p:cNvPr>
          <p:cNvSpPr txBox="1"/>
          <p:nvPr/>
        </p:nvSpPr>
        <p:spPr>
          <a:xfrm>
            <a:off x="7407691" y="5126837"/>
            <a:ext cx="4889500" cy="369332"/>
          </a:xfrm>
          <a:prstGeom prst="rect">
            <a:avLst/>
          </a:prstGeom>
          <a:noFill/>
        </p:spPr>
        <p:txBody>
          <a:bodyPr wrap="square" rtlCol="0">
            <a:spAutoFit/>
          </a:bodyPr>
          <a:lstStyle/>
          <a:p>
            <a:r>
              <a:rPr lang="en-US" b="1" dirty="0"/>
              <a:t>Component = TXARNG or TXANG</a:t>
            </a:r>
            <a:endParaRPr lang="en-US" dirty="0"/>
          </a:p>
        </p:txBody>
      </p:sp>
      <p:pic>
        <p:nvPicPr>
          <p:cNvPr id="13" name="Audio 12">
            <a:hlinkClick r:id="" action="ppaction://media"/>
            <a:extLst>
              <a:ext uri="{FF2B5EF4-FFF2-40B4-BE49-F238E27FC236}">
                <a16:creationId xmlns:a16="http://schemas.microsoft.com/office/drawing/2014/main" id="{0F1BBB0E-6784-4D61-96E8-35315B80BBA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162108269"/>
      </p:ext>
    </p:extLst>
  </p:cSld>
  <p:clrMapOvr>
    <a:masterClrMapping/>
  </p:clrMapOvr>
  <mc:AlternateContent xmlns:mc="http://schemas.openxmlformats.org/markup-compatibility/2006" xmlns:p14="http://schemas.microsoft.com/office/powerpoint/2010/main">
    <mc:Choice Requires="p14">
      <p:transition spd="slow" p14:dur="2000" advTm="47672"/>
    </mc:Choice>
    <mc:Fallback xmlns="">
      <p:transition spd="slow" advTm="4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graphicEl>
                                              <a:dgm id="{5F72CE78-7137-43F3-AD08-E84042BEA2B2}"/>
                                            </p:graphicEl>
                                          </p:spTgt>
                                        </p:tgtEl>
                                        <p:attrNameLst>
                                          <p:attrName>style.visibility</p:attrName>
                                        </p:attrNameLst>
                                      </p:cBhvr>
                                      <p:to>
                                        <p:strVal val="visible"/>
                                      </p:to>
                                    </p:set>
                                    <p:animEffect transition="in" filter="wipe(down)">
                                      <p:cBhvr>
                                        <p:cTn id="16" dur="500"/>
                                        <p:tgtEl>
                                          <p:spTgt spid="9">
                                            <p:graphicEl>
                                              <a:dgm id="{5F72CE78-7137-43F3-AD08-E84042BEA2B2}"/>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graphicEl>
                                              <a:dgm id="{D4A823A7-6947-4A60-A6B8-5DC295FFDF10}"/>
                                            </p:graphicEl>
                                          </p:spTgt>
                                        </p:tgtEl>
                                        <p:attrNameLst>
                                          <p:attrName>style.visibility</p:attrName>
                                        </p:attrNameLst>
                                      </p:cBhvr>
                                      <p:to>
                                        <p:strVal val="visible"/>
                                      </p:to>
                                    </p:set>
                                    <p:animEffect transition="in" filter="wipe(down)">
                                      <p:cBhvr>
                                        <p:cTn id="21" dur="500"/>
                                        <p:tgtEl>
                                          <p:spTgt spid="9">
                                            <p:graphicEl>
                                              <a:dgm id="{D4A823A7-6947-4A60-A6B8-5DC295FFDF10}"/>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graphicEl>
                                              <a:dgm id="{2E3EF34C-CACE-4EBA-8956-678AD2F31EED}"/>
                                            </p:graphicEl>
                                          </p:spTgt>
                                        </p:tgtEl>
                                        <p:attrNameLst>
                                          <p:attrName>style.visibility</p:attrName>
                                        </p:attrNameLst>
                                      </p:cBhvr>
                                      <p:to>
                                        <p:strVal val="visible"/>
                                      </p:to>
                                    </p:set>
                                    <p:animEffect transition="in" filter="wipe(down)">
                                      <p:cBhvr>
                                        <p:cTn id="24" dur="500"/>
                                        <p:tgtEl>
                                          <p:spTgt spid="9">
                                            <p:graphicEl>
                                              <a:dgm id="{2E3EF34C-CACE-4EBA-8956-678AD2F31EE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graphicEl>
                                              <a:dgm id="{510EF8C9-EBB3-46BD-A5B2-A29C165695BD}"/>
                                            </p:graphicEl>
                                          </p:spTgt>
                                        </p:tgtEl>
                                        <p:attrNameLst>
                                          <p:attrName>style.visibility</p:attrName>
                                        </p:attrNameLst>
                                      </p:cBhvr>
                                      <p:to>
                                        <p:strVal val="visible"/>
                                      </p:to>
                                    </p:set>
                                    <p:animEffect transition="in" filter="wipe(down)">
                                      <p:cBhvr>
                                        <p:cTn id="29" dur="500"/>
                                        <p:tgtEl>
                                          <p:spTgt spid="9">
                                            <p:graphicEl>
                                              <a:dgm id="{510EF8C9-EBB3-46BD-A5B2-A29C165695BD}"/>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graphicEl>
                                              <a:dgm id="{640B517C-C306-49AB-B671-3154B6CE20E1}"/>
                                            </p:graphicEl>
                                          </p:spTgt>
                                        </p:tgtEl>
                                        <p:attrNameLst>
                                          <p:attrName>style.visibility</p:attrName>
                                        </p:attrNameLst>
                                      </p:cBhvr>
                                      <p:to>
                                        <p:strVal val="visible"/>
                                      </p:to>
                                    </p:set>
                                    <p:animEffect transition="in" filter="wipe(down)">
                                      <p:cBhvr>
                                        <p:cTn id="32" dur="500"/>
                                        <p:tgtEl>
                                          <p:spTgt spid="9">
                                            <p:graphicEl>
                                              <a:dgm id="{640B517C-C306-49AB-B671-3154B6CE20E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7DD3EA6F-61D0-445F-9066-BFC378903FD0}"/>
                                            </p:graphicEl>
                                          </p:spTgt>
                                        </p:tgtEl>
                                        <p:attrNameLst>
                                          <p:attrName>style.visibility</p:attrName>
                                        </p:attrNameLst>
                                      </p:cBhvr>
                                      <p:to>
                                        <p:strVal val="visible"/>
                                      </p:to>
                                    </p:set>
                                    <p:animEffect transition="in" filter="wipe(down)">
                                      <p:cBhvr>
                                        <p:cTn id="37" dur="500"/>
                                        <p:tgtEl>
                                          <p:spTgt spid="9">
                                            <p:graphicEl>
                                              <a:dgm id="{7DD3EA6F-61D0-445F-9066-BFC378903FD0}"/>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graphicEl>
                                              <a:dgm id="{9CB89FA9-B835-4845-B0F6-7A05C30EFC3C}"/>
                                            </p:graphicEl>
                                          </p:spTgt>
                                        </p:tgtEl>
                                        <p:attrNameLst>
                                          <p:attrName>style.visibility</p:attrName>
                                        </p:attrNameLst>
                                      </p:cBhvr>
                                      <p:to>
                                        <p:strVal val="visible"/>
                                      </p:to>
                                    </p:set>
                                    <p:animEffect transition="in" filter="wipe(down)">
                                      <p:cBhvr>
                                        <p:cTn id="40" dur="500"/>
                                        <p:tgtEl>
                                          <p:spTgt spid="9">
                                            <p:graphicEl>
                                              <a:dgm id="{9CB89FA9-B835-4845-B0F6-7A05C30EFC3C}"/>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graphicEl>
                                              <a:dgm id="{774C1036-3410-4001-85AE-066745809A27}"/>
                                            </p:graphicEl>
                                          </p:spTgt>
                                        </p:tgtEl>
                                        <p:attrNameLst>
                                          <p:attrName>style.visibility</p:attrName>
                                        </p:attrNameLst>
                                      </p:cBhvr>
                                      <p:to>
                                        <p:strVal val="visible"/>
                                      </p:to>
                                    </p:set>
                                    <p:animEffect transition="in" filter="wipe(down)">
                                      <p:cBhvr>
                                        <p:cTn id="45" dur="500"/>
                                        <p:tgtEl>
                                          <p:spTgt spid="9">
                                            <p:graphicEl>
                                              <a:dgm id="{774C1036-3410-4001-85AE-066745809A27}"/>
                                            </p:graphic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graphicEl>
                                              <a:dgm id="{712F0E46-8931-40F0-9D6D-A9078A0095DF}"/>
                                            </p:graphicEl>
                                          </p:spTgt>
                                        </p:tgtEl>
                                        <p:attrNameLst>
                                          <p:attrName>style.visibility</p:attrName>
                                        </p:attrNameLst>
                                      </p:cBhvr>
                                      <p:to>
                                        <p:strVal val="visible"/>
                                      </p:to>
                                    </p:set>
                                    <p:animEffect transition="in" filter="wipe(down)">
                                      <p:cBhvr>
                                        <p:cTn id="48" dur="500"/>
                                        <p:tgtEl>
                                          <p:spTgt spid="9">
                                            <p:graphicEl>
                                              <a:dgm id="{712F0E46-8931-40F0-9D6D-A9078A0095DF}"/>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9">
                                            <p:graphicEl>
                                              <a:dgm id="{5C5B3DB2-066A-4F44-A6D9-E6896E02AAEE}"/>
                                            </p:graphicEl>
                                          </p:spTgt>
                                        </p:tgtEl>
                                        <p:attrNameLst>
                                          <p:attrName>style.visibility</p:attrName>
                                        </p:attrNameLst>
                                      </p:cBhvr>
                                      <p:to>
                                        <p:strVal val="visible"/>
                                      </p:to>
                                    </p:set>
                                    <p:animEffect transition="in" filter="wipe(down)">
                                      <p:cBhvr>
                                        <p:cTn id="53" dur="500"/>
                                        <p:tgtEl>
                                          <p:spTgt spid="9">
                                            <p:graphicEl>
                                              <a:dgm id="{5C5B3DB2-066A-4F44-A6D9-E6896E02AAEE}"/>
                                            </p:graphic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9">
                                            <p:graphicEl>
                                              <a:dgm id="{9090FE49-4C03-4F4B-A8AB-9F5FB13C3D42}"/>
                                            </p:graphicEl>
                                          </p:spTgt>
                                        </p:tgtEl>
                                        <p:attrNameLst>
                                          <p:attrName>style.visibility</p:attrName>
                                        </p:attrNameLst>
                                      </p:cBhvr>
                                      <p:to>
                                        <p:strVal val="visible"/>
                                      </p:to>
                                    </p:set>
                                    <p:animEffect transition="in" filter="wipe(down)">
                                      <p:cBhvr>
                                        <p:cTn id="56" dur="500"/>
                                        <p:tgtEl>
                                          <p:spTgt spid="9">
                                            <p:graphicEl>
                                              <a:dgm id="{9090FE49-4C03-4F4B-A8AB-9F5FB13C3D4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9">
                                            <p:graphicEl>
                                              <a:dgm id="{19536CA3-992D-4721-92BE-F105B6ADB056}"/>
                                            </p:graphicEl>
                                          </p:spTgt>
                                        </p:tgtEl>
                                        <p:attrNameLst>
                                          <p:attrName>style.visibility</p:attrName>
                                        </p:attrNameLst>
                                      </p:cBhvr>
                                      <p:to>
                                        <p:strVal val="visible"/>
                                      </p:to>
                                    </p:set>
                                    <p:animEffect transition="in" filter="wipe(down)">
                                      <p:cBhvr>
                                        <p:cTn id="61" dur="500"/>
                                        <p:tgtEl>
                                          <p:spTgt spid="9">
                                            <p:graphicEl>
                                              <a:dgm id="{19536CA3-992D-4721-92BE-F105B6ADB056}"/>
                                            </p:graphic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9">
                                            <p:graphicEl>
                                              <a:dgm id="{C848F5D0-6D92-4B45-B2B0-13FE3EF63800}"/>
                                            </p:graphicEl>
                                          </p:spTgt>
                                        </p:tgtEl>
                                        <p:attrNameLst>
                                          <p:attrName>style.visibility</p:attrName>
                                        </p:attrNameLst>
                                      </p:cBhvr>
                                      <p:to>
                                        <p:strVal val="visible"/>
                                      </p:to>
                                    </p:set>
                                    <p:animEffect transition="in" filter="wipe(down)">
                                      <p:cBhvr>
                                        <p:cTn id="64" dur="500"/>
                                        <p:tgtEl>
                                          <p:spTgt spid="9">
                                            <p:graphicEl>
                                              <a:dgm id="{C848F5D0-6D92-4B45-B2B0-13FE3EF63800}"/>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9">
                                            <p:graphicEl>
                                              <a:dgm id="{55AB3FFA-5003-43FB-BFB7-9F4C1CDDC54D}"/>
                                            </p:graphicEl>
                                          </p:spTgt>
                                        </p:tgtEl>
                                        <p:attrNameLst>
                                          <p:attrName>style.visibility</p:attrName>
                                        </p:attrNameLst>
                                      </p:cBhvr>
                                      <p:to>
                                        <p:strVal val="visible"/>
                                      </p:to>
                                    </p:set>
                                    <p:animEffect transition="in" filter="wipe(down)">
                                      <p:cBhvr>
                                        <p:cTn id="69" dur="500"/>
                                        <p:tgtEl>
                                          <p:spTgt spid="9">
                                            <p:graphicEl>
                                              <a:dgm id="{55AB3FFA-5003-43FB-BFB7-9F4C1CDDC54D}"/>
                                            </p:graphicEl>
                                          </p:spTgt>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9">
                                            <p:graphicEl>
                                              <a:dgm id="{3DC246B0-91C6-4818-8660-2EF9952C4149}"/>
                                            </p:graphicEl>
                                          </p:spTgt>
                                        </p:tgtEl>
                                        <p:attrNameLst>
                                          <p:attrName>style.visibility</p:attrName>
                                        </p:attrNameLst>
                                      </p:cBhvr>
                                      <p:to>
                                        <p:strVal val="visible"/>
                                      </p:to>
                                    </p:set>
                                    <p:animEffect transition="in" filter="wipe(down)">
                                      <p:cBhvr>
                                        <p:cTn id="72" dur="500"/>
                                        <p:tgtEl>
                                          <p:spTgt spid="9">
                                            <p:graphicEl>
                                              <a:dgm id="{3DC246B0-91C6-4818-8660-2EF9952C4149}"/>
                                            </p:graphicEl>
                                          </p:spTgt>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00"/>
                                        <p:tgtEl>
                                          <p:spTgt spid="1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wipe(down)">
                                      <p:cBhvr>
                                        <p:cTn id="8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13"/>
                </p:tgtEl>
              </p:cMediaNode>
            </p:audio>
          </p:childTnLst>
        </p:cTn>
      </p:par>
    </p:tnLst>
    <p:bldLst>
      <p:bldGraphic spid="9" grpId="0">
        <p:bldSub>
          <a:bldDgm bld="one"/>
        </p:bldSub>
      </p:bldGraphic>
      <p:bldP spid="10" grpId="0"/>
      <p:bldP spid="11" grpId="0"/>
      <p:bldP spid="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How are Joint Points Calculated in the Board?</a:t>
            </a:r>
            <a:endParaRPr lang="en-US" sz="1600" b="1" dirty="0">
              <a:solidFill>
                <a:srgbClr val="002F6C"/>
              </a:solidFill>
              <a:cs typeface="Impact"/>
            </a:endParaRPr>
          </a:p>
        </p:txBody>
      </p:sp>
      <p:sp>
        <p:nvSpPr>
          <p:cNvPr id="7" name="Rectangle 6"/>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TextBox 7"/>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pic>
        <p:nvPicPr>
          <p:cNvPr id="2" name="Picture 1"/>
          <p:cNvPicPr>
            <a:picLocks noChangeAspect="1"/>
          </p:cNvPicPr>
          <p:nvPr/>
        </p:nvPicPr>
        <p:blipFill>
          <a:blip r:embed="rId7"/>
          <a:stretch>
            <a:fillRect/>
          </a:stretch>
        </p:blipFill>
        <p:spPr>
          <a:xfrm>
            <a:off x="476469" y="1426296"/>
            <a:ext cx="11227851" cy="3348323"/>
          </a:xfrm>
          <a:prstGeom prst="rect">
            <a:avLst/>
          </a:prstGeom>
        </p:spPr>
      </p:pic>
      <p:sp>
        <p:nvSpPr>
          <p:cNvPr id="10" name="TextBox 9"/>
          <p:cNvSpPr txBox="1"/>
          <p:nvPr/>
        </p:nvSpPr>
        <p:spPr>
          <a:xfrm>
            <a:off x="10269423" y="5649964"/>
            <a:ext cx="1913052" cy="523220"/>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a:t>
            </a:r>
          </a:p>
          <a:p>
            <a:pPr marL="285750" indent="-285750">
              <a:buFontTx/>
              <a:buChar char="-"/>
            </a:pPr>
            <a:r>
              <a:rPr lang="en-US" sz="1400" i="1" dirty="0">
                <a:effectLst>
                  <a:outerShdw blurRad="38100" dist="38100" dir="2700000" algn="tl">
                    <a:srgbClr val="000000">
                      <a:alpha val="43137"/>
                    </a:srgbClr>
                  </a:outerShdw>
                </a:effectLst>
              </a:rPr>
              <a:t>DoDI 1300.19, 2018</a:t>
            </a:r>
          </a:p>
        </p:txBody>
      </p:sp>
      <p:pic>
        <p:nvPicPr>
          <p:cNvPr id="5" name="Audio 4">
            <a:hlinkClick r:id="" action="ppaction://media"/>
            <a:extLst>
              <a:ext uri="{FF2B5EF4-FFF2-40B4-BE49-F238E27FC236}">
                <a16:creationId xmlns:a16="http://schemas.microsoft.com/office/drawing/2014/main" id="{7B249BC2-530C-4E42-87B2-10B1BA6CA9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38248650"/>
      </p:ext>
    </p:extLst>
  </p:cSld>
  <p:clrMapOvr>
    <a:masterClrMapping/>
  </p:clrMapOvr>
  <mc:AlternateContent xmlns:mc="http://schemas.openxmlformats.org/markup-compatibility/2006" xmlns:p14="http://schemas.microsoft.com/office/powerpoint/2010/main">
    <mc:Choice Requires="p14">
      <p:transition spd="slow" p14:dur="2000" advTm="49271"/>
    </mc:Choice>
    <mc:Fallback xmlns="">
      <p:transition spd="slow" advTm="4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4" y="242156"/>
            <a:ext cx="11937505" cy="1323439"/>
          </a:xfrm>
          <a:prstGeom prst="rect">
            <a:avLst/>
          </a:prstGeom>
          <a:noFill/>
        </p:spPr>
        <p:txBody>
          <a:bodyPr wrap="square" rtlCol="0">
            <a:spAutoFit/>
          </a:bodyPr>
          <a:lstStyle/>
          <a:p>
            <a:r>
              <a:rPr lang="en-US" sz="4000" b="1" dirty="0">
                <a:solidFill>
                  <a:srgbClr val="002F6C"/>
                </a:solidFill>
                <a:cs typeface="Impact"/>
              </a:rPr>
              <a:t>What if you missed the Self Nomination 12 month window? </a:t>
            </a:r>
            <a:endParaRPr lang="en-US" sz="1600" b="1" dirty="0">
              <a:solidFill>
                <a:srgbClr val="002F6C"/>
              </a:solidFill>
              <a:cs typeface="Impact"/>
            </a:endParaRP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8" name="TextBox 7"/>
          <p:cNvSpPr txBox="1"/>
          <p:nvPr/>
        </p:nvSpPr>
        <p:spPr>
          <a:xfrm>
            <a:off x="1079828" y="1592506"/>
            <a:ext cx="10512347" cy="4893647"/>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It’s not too late!</a:t>
            </a:r>
          </a:p>
          <a:p>
            <a:endParaRPr lang="en-US" b="1" dirty="0">
              <a:solidFill>
                <a:schemeClr val="accent5">
                  <a:lumMod val="50000"/>
                </a:schemeClr>
              </a:solidFill>
            </a:endParaRPr>
          </a:p>
          <a:p>
            <a:pPr marL="285750" indent="-285750">
              <a:buFontTx/>
              <a:buChar char="-"/>
            </a:pPr>
            <a:r>
              <a:rPr lang="en-US" sz="2400" b="1" dirty="0">
                <a:solidFill>
                  <a:schemeClr val="accent5">
                    <a:lumMod val="50000"/>
                  </a:schemeClr>
                </a:solidFill>
              </a:rPr>
              <a:t>NGB is working on re-opening the window in the near future, but before it’s opened, we need the following:</a:t>
            </a:r>
          </a:p>
          <a:p>
            <a:endParaRPr lang="en-US" b="1" dirty="0">
              <a:solidFill>
                <a:schemeClr val="accent5">
                  <a:lumMod val="50000"/>
                </a:schemeClr>
              </a:solidFill>
            </a:endParaRPr>
          </a:p>
          <a:p>
            <a:r>
              <a:rPr lang="en-US" sz="2400" b="1" dirty="0">
                <a:solidFill>
                  <a:schemeClr val="accent5">
                    <a:lumMod val="50000"/>
                  </a:schemeClr>
                </a:solidFill>
              </a:rPr>
              <a:t>	- Educate the field of the importance of Joint Officer Management</a:t>
            </a:r>
          </a:p>
          <a:p>
            <a:endParaRPr lang="en-US" b="1" dirty="0">
              <a:solidFill>
                <a:schemeClr val="accent5">
                  <a:lumMod val="50000"/>
                </a:schemeClr>
              </a:solidFill>
            </a:endParaRPr>
          </a:p>
          <a:p>
            <a:r>
              <a:rPr lang="en-US" sz="2400" b="1" dirty="0">
                <a:solidFill>
                  <a:schemeClr val="accent5">
                    <a:lumMod val="50000"/>
                  </a:schemeClr>
                </a:solidFill>
              </a:rPr>
              <a:t>	- Ensure Officers understand the Joint Matters Definition when working on their Self-Nomination submissions</a:t>
            </a:r>
          </a:p>
          <a:p>
            <a:endParaRPr lang="en-US" b="1" dirty="0">
              <a:solidFill>
                <a:schemeClr val="accent5">
                  <a:lumMod val="50000"/>
                </a:schemeClr>
              </a:solidFill>
            </a:endParaRPr>
          </a:p>
          <a:p>
            <a:r>
              <a:rPr lang="en-US" sz="2400" b="1" dirty="0">
                <a:solidFill>
                  <a:schemeClr val="accent5">
                    <a:lumMod val="50000"/>
                  </a:schemeClr>
                </a:solidFill>
              </a:rPr>
              <a:t>	- Assist those officers who missed the window by reviewing their pre-templated Self-Nominations and have them ready to submit when the window opens. </a:t>
            </a:r>
          </a:p>
          <a:p>
            <a:endParaRPr lang="en-US" sz="2400" b="1" dirty="0">
              <a:solidFill>
                <a:schemeClr val="accent5">
                  <a:lumMod val="50000"/>
                </a:schemeClr>
              </a:solidFill>
            </a:endParaRPr>
          </a:p>
        </p:txBody>
      </p:sp>
      <p:pic>
        <p:nvPicPr>
          <p:cNvPr id="9" name="Audio 8">
            <a:hlinkClick r:id="" action="ppaction://media"/>
            <a:extLst>
              <a:ext uri="{FF2B5EF4-FFF2-40B4-BE49-F238E27FC236}">
                <a16:creationId xmlns:a16="http://schemas.microsoft.com/office/drawing/2014/main" id="{D88A6661-2521-41AC-AFA2-77481A269D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68592645"/>
      </p:ext>
    </p:extLst>
  </p:cSld>
  <p:clrMapOvr>
    <a:masterClrMapping/>
  </p:clrMapOvr>
  <mc:AlternateContent xmlns:mc="http://schemas.openxmlformats.org/markup-compatibility/2006" xmlns:p14="http://schemas.microsoft.com/office/powerpoint/2010/main">
    <mc:Choice Requires="p14">
      <p:transition spd="slow" p14:dur="2000" advTm="41271"/>
    </mc:Choice>
    <mc:Fallback xmlns="">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Joint Opportunities within TMD</a:t>
            </a:r>
          </a:p>
        </p:txBody>
      </p:sp>
      <p:sp>
        <p:nvSpPr>
          <p:cNvPr id="6" name="Rectangle 5"/>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12" name="TextBox 11"/>
          <p:cNvSpPr txBox="1"/>
          <p:nvPr/>
        </p:nvSpPr>
        <p:spPr>
          <a:xfrm>
            <a:off x="7707643" y="1315078"/>
            <a:ext cx="4322432" cy="3046988"/>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31+4 (31 Officer positions and 4 General Officer Positions)</a:t>
            </a:r>
          </a:p>
          <a:p>
            <a:pPr marL="285750" indent="-285750">
              <a:buFontTx/>
              <a:buChar char="-"/>
            </a:pPr>
            <a:endParaRPr lang="en-US" sz="2400" b="1" dirty="0">
              <a:solidFill>
                <a:schemeClr val="accent5">
                  <a:lumMod val="50000"/>
                </a:schemeClr>
              </a:solidFill>
            </a:endParaRPr>
          </a:p>
          <a:p>
            <a:pPr marL="285750" indent="-285750">
              <a:buFontTx/>
              <a:buChar char="-"/>
            </a:pPr>
            <a:r>
              <a:rPr lang="en-US" sz="2400" b="1" dirty="0">
                <a:solidFill>
                  <a:schemeClr val="accent5">
                    <a:lumMod val="50000"/>
                  </a:schemeClr>
                </a:solidFill>
              </a:rPr>
              <a:t>Key Developmental Assignments</a:t>
            </a:r>
          </a:p>
          <a:p>
            <a:endParaRPr lang="en-US" sz="2400" b="1" dirty="0">
              <a:solidFill>
                <a:schemeClr val="accent5">
                  <a:lumMod val="50000"/>
                </a:schemeClr>
              </a:solidFill>
            </a:endParaRPr>
          </a:p>
          <a:p>
            <a:pPr marL="285750" indent="-285750">
              <a:buFontTx/>
              <a:buChar char="-"/>
            </a:pPr>
            <a:r>
              <a:rPr lang="en-US" sz="2400" b="1" dirty="0">
                <a:solidFill>
                  <a:schemeClr val="accent5">
                    <a:lumMod val="50000"/>
                  </a:schemeClr>
                </a:solidFill>
              </a:rPr>
              <a:t>Self-Nominate for serving in these positions</a:t>
            </a:r>
            <a:endParaRPr lang="en-US" dirty="0"/>
          </a:p>
        </p:txBody>
      </p:sp>
      <p:grpSp>
        <p:nvGrpSpPr>
          <p:cNvPr id="11" name="Group 10">
            <a:extLst>
              <a:ext uri="{FF2B5EF4-FFF2-40B4-BE49-F238E27FC236}">
                <a16:creationId xmlns:a16="http://schemas.microsoft.com/office/drawing/2014/main" id="{485004B8-6FDE-4300-9E2F-DFBFA70AE4FF}"/>
              </a:ext>
            </a:extLst>
          </p:cNvPr>
          <p:cNvGrpSpPr/>
          <p:nvPr/>
        </p:nvGrpSpPr>
        <p:grpSpPr>
          <a:xfrm>
            <a:off x="619360" y="950042"/>
            <a:ext cx="6293906" cy="5189936"/>
            <a:chOff x="619360" y="950042"/>
            <a:chExt cx="6293906" cy="5189936"/>
          </a:xfrm>
        </p:grpSpPr>
        <p:pic>
          <p:nvPicPr>
            <p:cNvPr id="5" name="Picture 4"/>
            <p:cNvPicPr>
              <a:picLocks noChangeAspect="1"/>
            </p:cNvPicPr>
            <p:nvPr/>
          </p:nvPicPr>
          <p:blipFill rotWithShape="1">
            <a:blip r:embed="rId7"/>
            <a:srcRect l="1" t="40612" r="70107" b="2445"/>
            <a:stretch/>
          </p:blipFill>
          <p:spPr>
            <a:xfrm>
              <a:off x="941389" y="1183972"/>
              <a:ext cx="4715416" cy="4956006"/>
            </a:xfrm>
            <a:prstGeom prst="rect">
              <a:avLst/>
            </a:prstGeom>
          </p:spPr>
        </p:pic>
        <p:sp>
          <p:nvSpPr>
            <p:cNvPr id="9" name="TextBox 8">
              <a:extLst>
                <a:ext uri="{FF2B5EF4-FFF2-40B4-BE49-F238E27FC236}">
                  <a16:creationId xmlns:a16="http://schemas.microsoft.com/office/drawing/2014/main" id="{2912A64F-91C4-40C3-AFF7-BD338DFA603E}"/>
                </a:ext>
              </a:extLst>
            </p:cNvPr>
            <p:cNvSpPr txBox="1"/>
            <p:nvPr/>
          </p:nvSpPr>
          <p:spPr>
            <a:xfrm>
              <a:off x="619360" y="950042"/>
              <a:ext cx="6293906" cy="307777"/>
            </a:xfrm>
            <a:prstGeom prst="rect">
              <a:avLst/>
            </a:prstGeom>
            <a:noFill/>
          </p:spPr>
          <p:txBody>
            <a:bodyPr wrap="square" rtlCol="0">
              <a:spAutoFit/>
            </a:bodyPr>
            <a:lstStyle/>
            <a:p>
              <a:r>
                <a:rPr lang="en-US" sz="1400" b="1" dirty="0"/>
                <a:t>       Para/line       Duty Title                                           Grade   Branch/AFSC MOS</a:t>
              </a:r>
            </a:p>
          </p:txBody>
        </p:sp>
        <p:sp>
          <p:nvSpPr>
            <p:cNvPr id="10" name="TextBox 9">
              <a:extLst>
                <a:ext uri="{FF2B5EF4-FFF2-40B4-BE49-F238E27FC236}">
                  <a16:creationId xmlns:a16="http://schemas.microsoft.com/office/drawing/2014/main" id="{D6D40328-070F-4656-B632-598693271BAF}"/>
                </a:ext>
              </a:extLst>
            </p:cNvPr>
            <p:cNvSpPr txBox="1"/>
            <p:nvPr/>
          </p:nvSpPr>
          <p:spPr>
            <a:xfrm>
              <a:off x="2438400" y="2252133"/>
              <a:ext cx="643467" cy="307777"/>
            </a:xfrm>
            <a:prstGeom prst="rect">
              <a:avLst/>
            </a:prstGeom>
            <a:noFill/>
          </p:spPr>
          <p:txBody>
            <a:bodyPr wrap="square" rtlCol="0">
              <a:spAutoFit/>
            </a:bodyPr>
            <a:lstStyle/>
            <a:p>
              <a:r>
                <a:rPr lang="en-US" sz="1400" i="1" dirty="0"/>
                <a:t>(JDAL)</a:t>
              </a:r>
            </a:p>
          </p:txBody>
        </p:sp>
        <p:sp>
          <p:nvSpPr>
            <p:cNvPr id="13" name="TextBox 12">
              <a:extLst>
                <a:ext uri="{FF2B5EF4-FFF2-40B4-BE49-F238E27FC236}">
                  <a16:creationId xmlns:a16="http://schemas.microsoft.com/office/drawing/2014/main" id="{59329206-07D3-4042-B165-F362772F2A93}"/>
                </a:ext>
              </a:extLst>
            </p:cNvPr>
            <p:cNvSpPr txBox="1"/>
            <p:nvPr/>
          </p:nvSpPr>
          <p:spPr>
            <a:xfrm>
              <a:off x="2116667" y="5674028"/>
              <a:ext cx="643467" cy="307777"/>
            </a:xfrm>
            <a:prstGeom prst="rect">
              <a:avLst/>
            </a:prstGeom>
            <a:noFill/>
          </p:spPr>
          <p:txBody>
            <a:bodyPr wrap="square" rtlCol="0">
              <a:spAutoFit/>
            </a:bodyPr>
            <a:lstStyle/>
            <a:p>
              <a:r>
                <a:rPr lang="en-US" sz="1400" i="1" dirty="0"/>
                <a:t>(JDAL)</a:t>
              </a:r>
            </a:p>
          </p:txBody>
        </p:sp>
      </p:grpSp>
      <p:pic>
        <p:nvPicPr>
          <p:cNvPr id="15" name="Audio 14">
            <a:hlinkClick r:id="" action="ppaction://media"/>
            <a:extLst>
              <a:ext uri="{FF2B5EF4-FFF2-40B4-BE49-F238E27FC236}">
                <a16:creationId xmlns:a16="http://schemas.microsoft.com/office/drawing/2014/main" id="{D18C5151-BB9C-40A2-9FE0-A2A36578D1D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53813702"/>
      </p:ext>
    </p:extLst>
  </p:cSld>
  <p:clrMapOvr>
    <a:masterClrMapping/>
  </p:clrMapOvr>
  <mc:AlternateContent xmlns:mc="http://schemas.openxmlformats.org/markup-compatibility/2006" xmlns:p14="http://schemas.microsoft.com/office/powerpoint/2010/main">
    <mc:Choice Requires="p14">
      <p:transition spd="slow" p14:dur="2000" advTm="29655"/>
    </mc:Choice>
    <mc:Fallback xmlns="">
      <p:transition spd="slow" advTm="29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22" presetClass="entr" presetSubtype="4"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8" name="TextBox 7"/>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Other Opportunities for joint credit within TMD </a:t>
            </a:r>
          </a:p>
        </p:txBody>
      </p:sp>
      <p:sp>
        <p:nvSpPr>
          <p:cNvPr id="9" name="Content Placeholder 2"/>
          <p:cNvSpPr>
            <a:spLocks noGrp="1"/>
          </p:cNvSpPr>
          <p:nvPr>
            <p:ph idx="1"/>
          </p:nvPr>
        </p:nvSpPr>
        <p:spPr>
          <a:xfrm>
            <a:off x="941389" y="942207"/>
            <a:ext cx="9500398" cy="717748"/>
          </a:xfrm>
        </p:spPr>
        <p:txBody>
          <a:bodyPr>
            <a:noAutofit/>
          </a:bodyPr>
          <a:lstStyle/>
          <a:p>
            <a:pPr marL="0" indent="0">
              <a:buNone/>
            </a:pPr>
            <a:r>
              <a:rPr lang="en-US" sz="2400" b="1" dirty="0">
                <a:solidFill>
                  <a:schemeClr val="accent5">
                    <a:lumMod val="50000"/>
                  </a:schemeClr>
                </a:solidFill>
              </a:rPr>
              <a:t>Discretionary joint credit may be derived from joint experience, joint training, joint exercises and other education…</a:t>
            </a:r>
          </a:p>
          <a:p>
            <a:pPr marL="0" indent="0">
              <a:buNone/>
            </a:pPr>
            <a:endParaRPr lang="en-US" sz="8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457200" lvl="1" indent="0">
              <a:buNone/>
            </a:pPr>
            <a:endParaRPr lang="en-US" sz="1200" b="1" dirty="0">
              <a:solidFill>
                <a:schemeClr val="accent5">
                  <a:lumMod val="50000"/>
                </a:schemeClr>
              </a:solidFill>
            </a:endParaRPr>
          </a:p>
          <a:p>
            <a:pPr marL="0" indent="0">
              <a:buNone/>
            </a:pPr>
            <a:endParaRPr lang="en-US" sz="1100" b="1" dirty="0">
              <a:solidFill>
                <a:schemeClr val="accent5">
                  <a:lumMod val="50000"/>
                </a:schemeClr>
              </a:solidFill>
            </a:endParaRPr>
          </a:p>
          <a:p>
            <a:pPr marL="0" indent="0">
              <a:buNone/>
            </a:pPr>
            <a:endParaRPr lang="en-US" sz="2000" b="1" dirty="0">
              <a:solidFill>
                <a:schemeClr val="accent5">
                  <a:lumMod val="50000"/>
                </a:schemeClr>
              </a:solidFill>
            </a:endParaRPr>
          </a:p>
          <a:p>
            <a:pPr marL="457200" lvl="1" indent="0">
              <a:buNone/>
            </a:pPr>
            <a:endParaRPr lang="en-US" sz="2000" dirty="0"/>
          </a:p>
        </p:txBody>
      </p:sp>
      <p:pic>
        <p:nvPicPr>
          <p:cNvPr id="3" name="Picture 2"/>
          <p:cNvPicPr>
            <a:picLocks noChangeAspect="1"/>
          </p:cNvPicPr>
          <p:nvPr/>
        </p:nvPicPr>
        <p:blipFill>
          <a:blip r:embed="rId7"/>
          <a:stretch>
            <a:fillRect/>
          </a:stretch>
        </p:blipFill>
        <p:spPr>
          <a:xfrm>
            <a:off x="10218463" y="3998349"/>
            <a:ext cx="1811612" cy="1384258"/>
          </a:xfrm>
          <a:prstGeom prst="rect">
            <a:avLst/>
          </a:prstGeom>
        </p:spPr>
      </p:pic>
      <p:sp>
        <p:nvSpPr>
          <p:cNvPr id="11" name="Rectangle 10"/>
          <p:cNvSpPr/>
          <p:nvPr/>
        </p:nvSpPr>
        <p:spPr>
          <a:xfrm>
            <a:off x="921069" y="1856747"/>
            <a:ext cx="9500398" cy="3785652"/>
          </a:xfrm>
          <a:prstGeom prst="rect">
            <a:avLst/>
          </a:prstGeom>
        </p:spPr>
        <p:txBody>
          <a:bodyPr wrap="square">
            <a:spAutoFit/>
          </a:bodyPr>
          <a:lstStyle/>
          <a:p>
            <a:pPr marL="342900" indent="-342900">
              <a:buFontTx/>
              <a:buChar char="-"/>
            </a:pPr>
            <a:r>
              <a:rPr lang="en-US" sz="2400" b="1" dirty="0">
                <a:solidFill>
                  <a:schemeClr val="accent5">
                    <a:lumMod val="50000"/>
                  </a:schemeClr>
                </a:solidFill>
              </a:rPr>
              <a:t>Joint Exercises: Vigilant Guards, RED FLAG, Saber Guardian etc. (See Approved Joint Exercises List posted on our JOM Public site)</a:t>
            </a:r>
          </a:p>
          <a:p>
            <a:pPr marL="342900" indent="-342900">
              <a:buFontTx/>
              <a:buChar char="-"/>
            </a:pPr>
            <a:endParaRPr lang="en-US" sz="2400" b="1" dirty="0">
              <a:solidFill>
                <a:schemeClr val="accent5">
                  <a:lumMod val="50000"/>
                </a:schemeClr>
              </a:solidFill>
            </a:endParaRPr>
          </a:p>
          <a:p>
            <a:pPr marL="342900" indent="-342900">
              <a:buFontTx/>
              <a:buChar char="-"/>
            </a:pPr>
            <a:r>
              <a:rPr lang="en-US" sz="2400" b="1" dirty="0">
                <a:solidFill>
                  <a:schemeClr val="accent5">
                    <a:lumMod val="50000"/>
                  </a:schemeClr>
                </a:solidFill>
              </a:rPr>
              <a:t>Joint credit validation for exercises is via discretionary credit memorandum signed by the first O6 in the chain of command and emailed to the TMD JOM office: </a:t>
            </a:r>
            <a:r>
              <a:rPr lang="en-US" sz="2400" b="1" dirty="0">
                <a:solidFill>
                  <a:srgbClr val="002F6C"/>
                </a:solidFill>
                <a:cs typeface="Impact"/>
                <a:hlinkClick r:id="rId8"/>
              </a:rPr>
              <a:t>ng.tx.txarng.mbx.jom@mail.mil</a:t>
            </a:r>
            <a:r>
              <a:rPr lang="en-US" sz="2400" b="1" dirty="0">
                <a:solidFill>
                  <a:srgbClr val="002F6C"/>
                </a:solidFill>
                <a:cs typeface="Impact"/>
              </a:rPr>
              <a:t> </a:t>
            </a:r>
          </a:p>
          <a:p>
            <a:pPr marL="342900" indent="-342900">
              <a:buFontTx/>
              <a:buChar char="-"/>
            </a:pPr>
            <a:endParaRPr lang="en-US" sz="2400" b="1" dirty="0">
              <a:solidFill>
                <a:srgbClr val="002F6C"/>
              </a:solidFill>
              <a:cs typeface="Impact"/>
            </a:endParaRPr>
          </a:p>
          <a:p>
            <a:pPr marL="342900" indent="-342900">
              <a:buFontTx/>
              <a:buChar char="-"/>
            </a:pPr>
            <a:r>
              <a:rPr lang="en-US" sz="2400" b="1" dirty="0">
                <a:solidFill>
                  <a:srgbClr val="002F6C"/>
                </a:solidFill>
                <a:cs typeface="Impact"/>
              </a:rPr>
              <a:t>Officers who complete Joint Training Courses: Send a copy of your training certificate to </a:t>
            </a:r>
            <a:r>
              <a:rPr lang="en-US" sz="2400" b="1" dirty="0">
                <a:solidFill>
                  <a:srgbClr val="002F6C"/>
                </a:solidFill>
                <a:cs typeface="Impact"/>
                <a:hlinkClick r:id="rId8"/>
              </a:rPr>
              <a:t>ng.tx.txarng.mbx.jom@mail.mil</a:t>
            </a:r>
            <a:r>
              <a:rPr lang="en-US" sz="2400" b="1" dirty="0">
                <a:solidFill>
                  <a:srgbClr val="002F6C"/>
                </a:solidFill>
                <a:cs typeface="Impact"/>
              </a:rPr>
              <a:t> to </a:t>
            </a:r>
            <a:r>
              <a:rPr lang="en-US" sz="2400" b="1" dirty="0">
                <a:solidFill>
                  <a:schemeClr val="accent5">
                    <a:lumMod val="50000"/>
                  </a:schemeClr>
                </a:solidFill>
              </a:rPr>
              <a:t>update</a:t>
            </a:r>
            <a:r>
              <a:rPr lang="en-US" sz="2400" b="1" dirty="0">
                <a:solidFill>
                  <a:srgbClr val="002F6C"/>
                </a:solidFill>
                <a:cs typeface="Impact"/>
              </a:rPr>
              <a:t> the joint database.</a:t>
            </a:r>
          </a:p>
        </p:txBody>
      </p:sp>
      <p:sp>
        <p:nvSpPr>
          <p:cNvPr id="14" name="Wave 13"/>
          <p:cNvSpPr/>
          <p:nvPr/>
        </p:nvSpPr>
        <p:spPr>
          <a:xfrm>
            <a:off x="10061000" y="764160"/>
            <a:ext cx="2094721" cy="1726016"/>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sng" dirty="0">
                <a:solidFill>
                  <a:srgbClr val="FF0000"/>
                </a:solidFill>
              </a:rPr>
              <a:t>6 Points </a:t>
            </a:r>
            <a:r>
              <a:rPr lang="en-US" b="1" i="1" u="sng" dirty="0">
                <a:solidFill>
                  <a:schemeClr val="tx1"/>
                </a:solidFill>
              </a:rPr>
              <a:t>is the maximum for discretionary credit</a:t>
            </a:r>
            <a:endParaRPr lang="en-US" i="1" u="sng" dirty="0">
              <a:solidFill>
                <a:schemeClr val="tx1"/>
              </a:solidFill>
            </a:endParaRPr>
          </a:p>
        </p:txBody>
      </p:sp>
      <p:sp>
        <p:nvSpPr>
          <p:cNvPr id="12" name="TextBox 11"/>
          <p:cNvSpPr txBox="1"/>
          <p:nvPr/>
        </p:nvSpPr>
        <p:spPr>
          <a:xfrm>
            <a:off x="10269423" y="5649964"/>
            <a:ext cx="1913052" cy="523220"/>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a:t>
            </a:r>
          </a:p>
          <a:p>
            <a:pPr marL="285750" indent="-285750">
              <a:buFontTx/>
              <a:buChar char="-"/>
            </a:pPr>
            <a:r>
              <a:rPr lang="en-US" sz="1400" i="1" dirty="0">
                <a:effectLst>
                  <a:outerShdw blurRad="38100" dist="38100" dir="2700000" algn="tl">
                    <a:srgbClr val="000000">
                      <a:alpha val="43137"/>
                    </a:srgbClr>
                  </a:outerShdw>
                </a:effectLst>
              </a:rPr>
              <a:t>DoDI 1300.19, 2018</a:t>
            </a:r>
          </a:p>
        </p:txBody>
      </p:sp>
      <p:pic>
        <p:nvPicPr>
          <p:cNvPr id="7" name="Audio 6">
            <a:hlinkClick r:id="" action="ppaction://media"/>
            <a:extLst>
              <a:ext uri="{FF2B5EF4-FFF2-40B4-BE49-F238E27FC236}">
                <a16:creationId xmlns:a16="http://schemas.microsoft.com/office/drawing/2014/main" id="{D62AF2A5-75CB-49C6-BF3B-04ABA0424A2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38809759"/>
      </p:ext>
    </p:extLst>
  </p:cSld>
  <p:clrMapOvr>
    <a:masterClrMapping/>
  </p:clrMapOvr>
  <mc:AlternateContent xmlns:mc="http://schemas.openxmlformats.org/markup-compatibility/2006" xmlns:p14="http://schemas.microsoft.com/office/powerpoint/2010/main">
    <mc:Choice Requires="p14">
      <p:transition spd="slow" p14:dur="2000" advTm="70654"/>
    </mc:Choice>
    <mc:Fallback xmlns="">
      <p:transition spd="slow" advTm="70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500"/>
                                        <p:tgtEl>
                                          <p:spTgt spid="9">
                                            <p:txEl>
                                              <p:pRg st="0" end="0"/>
                                            </p:tx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9" grpId="0" build="p"/>
      <p:bldP spid="11" grpId="0"/>
      <p:bldP spid="14"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5089198" y="2238625"/>
            <a:ext cx="2461387" cy="3284621"/>
          </a:xfrm>
          <a:prstGeom prst="rect">
            <a:avLst/>
          </a:prstGeom>
          <a:noFill/>
          <a:ln>
            <a:no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7333" y="1025993"/>
            <a:ext cx="3791396" cy="2647326"/>
          </a:xfrm>
          <a:prstGeom prst="rect">
            <a:avLst/>
          </a:prstGeom>
        </p:spPr>
      </p:pic>
      <p:sp>
        <p:nvSpPr>
          <p:cNvPr id="12" name="TextBox 11"/>
          <p:cNvSpPr txBox="1"/>
          <p:nvPr/>
        </p:nvSpPr>
        <p:spPr>
          <a:xfrm>
            <a:off x="0" y="3705668"/>
            <a:ext cx="5101391" cy="646331"/>
          </a:xfrm>
          <a:prstGeom prst="rect">
            <a:avLst/>
          </a:prstGeom>
          <a:noFill/>
        </p:spPr>
        <p:txBody>
          <a:bodyPr wrap="square" rtlCol="0">
            <a:spAutoFit/>
          </a:bodyPr>
          <a:lstStyle/>
          <a:p>
            <a:pPr algn="ctr"/>
            <a:r>
              <a:rPr lang="en-US" b="1" i="1" dirty="0">
                <a:solidFill>
                  <a:schemeClr val="accent5">
                    <a:lumMod val="50000"/>
                  </a:schemeClr>
                </a:solidFill>
                <a:effectLst>
                  <a:outerShdw blurRad="38100" dist="38100" dir="2700000" algn="tl">
                    <a:srgbClr val="000000">
                      <a:alpha val="43137"/>
                    </a:srgbClr>
                  </a:outerShdw>
                </a:effectLst>
              </a:rPr>
              <a:t> Deployment: Multinational Force and Observers Mission, 2015</a:t>
            </a:r>
          </a:p>
        </p:txBody>
      </p:sp>
      <p:sp>
        <p:nvSpPr>
          <p:cNvPr id="13" name="TextBox 12"/>
          <p:cNvSpPr txBox="1"/>
          <p:nvPr/>
        </p:nvSpPr>
        <p:spPr>
          <a:xfrm>
            <a:off x="3018387" y="5689164"/>
            <a:ext cx="4816641" cy="369332"/>
          </a:xfrm>
          <a:prstGeom prst="rect">
            <a:avLst/>
          </a:prstGeom>
          <a:noFill/>
        </p:spPr>
        <p:txBody>
          <a:bodyPr wrap="square" rtlCol="0">
            <a:spAutoFit/>
          </a:bodyPr>
          <a:lstStyle/>
          <a:p>
            <a:pPr algn="ctr"/>
            <a:r>
              <a:rPr lang="en-US" b="1" i="1" dirty="0">
                <a:solidFill>
                  <a:schemeClr val="accent5">
                    <a:lumMod val="50000"/>
                  </a:schemeClr>
                </a:solidFill>
                <a:effectLst>
                  <a:outerShdw blurRad="38100" dist="38100" dir="2700000" algn="tl">
                    <a:srgbClr val="000000">
                      <a:alpha val="43137"/>
                    </a:srgbClr>
                  </a:outerShdw>
                </a:effectLst>
              </a:rPr>
              <a:t>Exercise: TX-CERFP at LA Vigilant Guard, 2016</a:t>
            </a:r>
          </a:p>
        </p:txBody>
      </p:sp>
      <p:sp>
        <p:nvSpPr>
          <p:cNvPr id="2" name="Rectangle 1"/>
          <p:cNvSpPr/>
          <p:nvPr/>
        </p:nvSpPr>
        <p:spPr>
          <a:xfrm rot="16200000">
            <a:off x="5632828" y="4197701"/>
            <a:ext cx="553998" cy="4765718"/>
          </a:xfrm>
          <a:prstGeom prst="rect">
            <a:avLst/>
          </a:prstGeom>
          <a:noFill/>
        </p:spPr>
        <p:txBody>
          <a:bodyPr vert="vert" wrap="square" lIns="91440" tIns="45720" rIns="91440" bIns="45720">
            <a:spAutoFit/>
          </a:bodyPr>
          <a:lstStyle/>
          <a:p>
            <a:pPr algn="ctr"/>
            <a:r>
              <a:rPr lang="en-US" sz="2400" b="0" cap="none" spc="0" dirty="0">
                <a:ln w="0"/>
                <a:solidFill>
                  <a:srgbClr val="7030A0"/>
                </a:solidFill>
                <a:effectLst>
                  <a:outerShdw blurRad="38100" dist="38100" dir="2700000" algn="tl">
                    <a:srgbClr val="000000">
                      <a:alpha val="43137"/>
                    </a:srgbClr>
                  </a:outerShdw>
                  <a:reflection blurRad="6350" stA="53000" endA="300" endPos="35500" dir="5400000" sy="-90000" algn="bl" rotWithShape="0"/>
                </a:effectLst>
              </a:rPr>
              <a:t>JOINT MATTERS!</a:t>
            </a:r>
          </a:p>
        </p:txBody>
      </p:sp>
      <p:sp>
        <p:nvSpPr>
          <p:cNvPr id="14" name="Rectangle 1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16" name="TextBox 1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17" name="TextBox 16"/>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Examples of TMD Joint Experiences</a:t>
            </a: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a:ext>
            </a:extLst>
          </a:blip>
          <a:srcRect l="16476" r="14381"/>
          <a:stretch/>
        </p:blipFill>
        <p:spPr>
          <a:xfrm>
            <a:off x="8131970" y="1077715"/>
            <a:ext cx="3801462" cy="4123485"/>
          </a:xfrm>
          <a:prstGeom prst="rect">
            <a:avLst/>
          </a:prstGeom>
        </p:spPr>
      </p:pic>
      <p:sp>
        <p:nvSpPr>
          <p:cNvPr id="18" name="TextBox 17"/>
          <p:cNvSpPr txBox="1"/>
          <p:nvPr/>
        </p:nvSpPr>
        <p:spPr>
          <a:xfrm>
            <a:off x="8622127" y="5178108"/>
            <a:ext cx="3112673" cy="369332"/>
          </a:xfrm>
          <a:prstGeom prst="rect">
            <a:avLst/>
          </a:prstGeom>
          <a:noFill/>
        </p:spPr>
        <p:txBody>
          <a:bodyPr wrap="square" rtlCol="0">
            <a:spAutoFit/>
          </a:bodyPr>
          <a:lstStyle/>
          <a:p>
            <a:r>
              <a:rPr lang="en-US" b="1" i="1" dirty="0">
                <a:solidFill>
                  <a:schemeClr val="accent5">
                    <a:lumMod val="50000"/>
                  </a:schemeClr>
                </a:solidFill>
                <a:effectLst>
                  <a:outerShdw blurRad="38100" dist="38100" dir="2700000" algn="tl">
                    <a:srgbClr val="000000">
                      <a:alpha val="43137"/>
                    </a:srgbClr>
                  </a:outerShdw>
                </a:effectLst>
              </a:rPr>
              <a:t>Exercise: Saber Guardian, 2017</a:t>
            </a:r>
          </a:p>
        </p:txBody>
      </p:sp>
      <p:pic>
        <p:nvPicPr>
          <p:cNvPr id="5" name="Audio 4">
            <a:hlinkClick r:id="" action="ppaction://media"/>
            <a:extLst>
              <a:ext uri="{FF2B5EF4-FFF2-40B4-BE49-F238E27FC236}">
                <a16:creationId xmlns:a16="http://schemas.microsoft.com/office/drawing/2014/main" id="{65ECD611-9296-4535-9B68-3C45266AA74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04486819"/>
      </p:ext>
    </p:extLst>
  </p:cSld>
  <p:clrMapOvr>
    <a:masterClrMapping/>
  </p:clrMapOvr>
  <mc:AlternateContent xmlns:mc="http://schemas.openxmlformats.org/markup-compatibility/2006" xmlns:p14="http://schemas.microsoft.com/office/powerpoint/2010/main">
    <mc:Choice Requires="p14">
      <p:transition spd="slow" p14:dur="2000" advTm="26602"/>
    </mc:Choice>
    <mc:Fallback xmlns="">
      <p:transition spd="slow" advTm="2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12" grpId="0"/>
      <p:bldP spid="13"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1F8A67-692F-4D3A-8E12-4DCC5E50E570}"/>
              </a:ext>
            </a:extLst>
          </p:cNvPr>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What is Joint Professional Education?</a:t>
            </a:r>
          </a:p>
        </p:txBody>
      </p:sp>
      <p:sp>
        <p:nvSpPr>
          <p:cNvPr id="6" name="Rectangle 5">
            <a:extLst>
              <a:ext uri="{FF2B5EF4-FFF2-40B4-BE49-F238E27FC236}">
                <a16:creationId xmlns:a16="http://schemas.microsoft.com/office/drawing/2014/main" id="{9AEC8117-FEC4-4D95-AD5C-393E55AB35A1}"/>
              </a:ext>
            </a:extLst>
          </p:cNvPr>
          <p:cNvSpPr/>
          <p:nvPr/>
        </p:nvSpPr>
        <p:spPr>
          <a:xfrm>
            <a:off x="2454441" y="4179372"/>
            <a:ext cx="7002379" cy="1466363"/>
          </a:xfrm>
          <a:prstGeom prst="rect">
            <a:avLst/>
          </a:prstGeom>
        </p:spPr>
        <p:txBody>
          <a:bodyPr wrap="square">
            <a:spAutoFit/>
          </a:bodyPr>
          <a:lstStyle/>
          <a:p>
            <a:pPr>
              <a:lnSpc>
                <a:spcPct val="119000"/>
              </a:lnSpc>
              <a:spcAft>
                <a:spcPts val="600"/>
              </a:spcAft>
            </a:pPr>
            <a:r>
              <a:rPr lang="en-US" dirty="0">
                <a:solidFill>
                  <a:srgbClr val="000000"/>
                </a:solidFill>
                <a:latin typeface="Calibri" panose="020F0502020204030204" pitchFamily="34" charset="0"/>
              </a:rPr>
              <a:t>NOTE: iPERMS or PRDA do not automatically update officer’s Joint Officer History (JOH); therefore, training certificates (1059,  AF  IMT 475) for JPME courses must be sent to the JOM group email for processing.</a:t>
            </a:r>
            <a:endParaRPr lang="en-US" sz="1200" kern="1400" dirty="0">
              <a:ln>
                <a:noFill/>
              </a:ln>
              <a:solidFill>
                <a:srgbClr val="000000"/>
              </a:solidFill>
              <a:effectLst/>
              <a:latin typeface="Calibri" panose="020F0502020204030204" pitchFamily="34" charset="0"/>
            </a:endParaRPr>
          </a:p>
          <a:p>
            <a:pPr>
              <a:lnSpc>
                <a:spcPct val="119000"/>
              </a:lnSpc>
              <a:spcAft>
                <a:spcPts val="600"/>
              </a:spcAft>
            </a:pPr>
            <a:r>
              <a:rPr lang="en-US" kern="1400" dirty="0">
                <a:solidFill>
                  <a:srgbClr val="000000"/>
                </a:solidFill>
                <a:latin typeface="Calibri" panose="020F0502020204030204" pitchFamily="34" charset="0"/>
              </a:rPr>
              <a:t>JOM: </a:t>
            </a:r>
            <a:r>
              <a:rPr lang="en-US" kern="1400" dirty="0">
                <a:solidFill>
                  <a:srgbClr val="000000"/>
                </a:solidFill>
                <a:latin typeface="Calibri" panose="020F0502020204030204" pitchFamily="34" charset="0"/>
                <a:hlinkClick r:id="rId6"/>
              </a:rPr>
              <a:t>ng.tx.txarng.mbx.jom@mail.mil</a:t>
            </a:r>
            <a:r>
              <a:rPr lang="en-US" kern="1400" dirty="0">
                <a:solidFill>
                  <a:srgbClr val="000000"/>
                </a:solidFill>
                <a:latin typeface="Calibri" panose="020F0502020204030204" pitchFamily="34" charset="0"/>
              </a:rPr>
              <a:t> </a:t>
            </a:r>
            <a:endParaRPr lang="en-US" kern="1400" dirty="0">
              <a:ln>
                <a:noFill/>
              </a:ln>
              <a:solidFill>
                <a:srgbClr val="000000"/>
              </a:solidFill>
              <a:effectLst/>
              <a:latin typeface="Calibri" panose="020F0502020204030204" pitchFamily="34" charset="0"/>
            </a:endParaRPr>
          </a:p>
        </p:txBody>
      </p:sp>
      <p:sp>
        <p:nvSpPr>
          <p:cNvPr id="7" name="Rectangle 6">
            <a:extLst>
              <a:ext uri="{FF2B5EF4-FFF2-40B4-BE49-F238E27FC236}">
                <a16:creationId xmlns:a16="http://schemas.microsoft.com/office/drawing/2014/main" id="{9BF21384-0FB8-4561-A58A-7C5736581195}"/>
              </a:ext>
            </a:extLst>
          </p:cNvPr>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8" name="Picture 7">
            <a:extLst>
              <a:ext uri="{FF2B5EF4-FFF2-40B4-BE49-F238E27FC236}">
                <a16:creationId xmlns:a16="http://schemas.microsoft.com/office/drawing/2014/main" id="{18F23349-985C-4A1A-8647-E16F8846BD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9" name="TextBox 8">
            <a:extLst>
              <a:ext uri="{FF2B5EF4-FFF2-40B4-BE49-F238E27FC236}">
                <a16:creationId xmlns:a16="http://schemas.microsoft.com/office/drawing/2014/main" id="{66ED5CAF-0E14-4123-B97C-99FB7A67F060}"/>
              </a:ext>
            </a:extLst>
          </p:cNvPr>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10" name="TextBox 9"/>
          <p:cNvSpPr txBox="1"/>
          <p:nvPr/>
        </p:nvSpPr>
        <p:spPr>
          <a:xfrm>
            <a:off x="8049591" y="5427020"/>
            <a:ext cx="4153998" cy="738664"/>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a:t>
            </a:r>
          </a:p>
          <a:p>
            <a:pPr marL="285750" indent="-285750">
              <a:buFontTx/>
              <a:buChar char="-"/>
            </a:pPr>
            <a:r>
              <a:rPr lang="en-US" sz="1400" i="1" dirty="0">
                <a:solidFill>
                  <a:schemeClr val="tx1">
                    <a:lumMod val="95000"/>
                    <a:lumOff val="5000"/>
                  </a:schemeClr>
                </a:solidFill>
                <a:effectLst>
                  <a:outerShdw blurRad="38100" dist="38100" dir="2700000" algn="tl">
                    <a:srgbClr val="000000">
                      <a:alpha val="43137"/>
                    </a:srgbClr>
                  </a:outerShdw>
                </a:effectLst>
              </a:rPr>
              <a:t>CJCSI 1800.01E, Officer Professional Military Education Policy (Appendix C to Encl A), 2015</a:t>
            </a:r>
          </a:p>
        </p:txBody>
      </p:sp>
      <p:pic>
        <p:nvPicPr>
          <p:cNvPr id="2" name="Picture 1"/>
          <p:cNvPicPr>
            <a:picLocks noChangeAspect="1"/>
          </p:cNvPicPr>
          <p:nvPr/>
        </p:nvPicPr>
        <p:blipFill rotWithShape="1">
          <a:blip r:embed="rId8"/>
          <a:srcRect r="722"/>
          <a:stretch/>
        </p:blipFill>
        <p:spPr>
          <a:xfrm>
            <a:off x="2291726" y="1574005"/>
            <a:ext cx="7083769" cy="2605367"/>
          </a:xfrm>
          <a:prstGeom prst="rect">
            <a:avLst/>
          </a:prstGeom>
          <a:ln w="28575">
            <a:solidFill>
              <a:srgbClr val="0070C0"/>
            </a:solidFill>
          </a:ln>
          <a:effectLst>
            <a:outerShdw blurRad="190500" algn="tl" rotWithShape="0">
              <a:srgbClr val="000000">
                <a:alpha val="70000"/>
              </a:srgbClr>
            </a:outerShdw>
          </a:effectLst>
        </p:spPr>
      </p:pic>
      <p:pic>
        <p:nvPicPr>
          <p:cNvPr id="16" name="Audio 15">
            <a:hlinkClick r:id="" action="ppaction://media"/>
            <a:extLst>
              <a:ext uri="{FF2B5EF4-FFF2-40B4-BE49-F238E27FC236}">
                <a16:creationId xmlns:a16="http://schemas.microsoft.com/office/drawing/2014/main" id="{37ECDD54-B250-4F8D-AA28-14A0F0BB4A7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18220724"/>
      </p:ext>
    </p:extLst>
  </p:cSld>
  <p:clrMapOvr>
    <a:masterClrMapping/>
  </p:clrMapOvr>
  <mc:AlternateContent xmlns:mc="http://schemas.openxmlformats.org/markup-compatibility/2006" xmlns:p14="http://schemas.microsoft.com/office/powerpoint/2010/main">
    <mc:Choice Requires="p14">
      <p:transition spd="slow" p14:dur="2000" advTm="71230"/>
    </mc:Choice>
    <mc:Fallback xmlns="">
      <p:transition spd="slow" advTm="7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2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Levels of Joint Qualification</a:t>
            </a:r>
          </a:p>
        </p:txBody>
      </p:sp>
      <p:grpSp>
        <p:nvGrpSpPr>
          <p:cNvPr id="5" name="Group 4"/>
          <p:cNvGrpSpPr/>
          <p:nvPr/>
        </p:nvGrpSpPr>
        <p:grpSpPr>
          <a:xfrm>
            <a:off x="572921" y="948644"/>
            <a:ext cx="11466679" cy="2582529"/>
            <a:chOff x="572921" y="948644"/>
            <a:chExt cx="11466679" cy="2582529"/>
          </a:xfrm>
        </p:grpSpPr>
        <p:sp>
          <p:nvSpPr>
            <p:cNvPr id="3" name="Rectangle 2"/>
            <p:cNvSpPr/>
            <p:nvPr/>
          </p:nvSpPr>
          <p:spPr>
            <a:xfrm>
              <a:off x="572921" y="948645"/>
              <a:ext cx="11457154" cy="25825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23874" y="948644"/>
              <a:ext cx="7515726" cy="2031325"/>
            </a:xfrm>
            <a:prstGeom prst="rect">
              <a:avLst/>
            </a:prstGeom>
            <a:noFill/>
          </p:spPr>
          <p:txBody>
            <a:bodyPr wrap="square" rtlCol="0">
              <a:spAutoFit/>
            </a:bodyPr>
            <a:lstStyle/>
            <a:p>
              <a:r>
                <a:rPr lang="en-US" b="1" dirty="0"/>
                <a:t>NOTE: </a:t>
              </a:r>
            </a:p>
            <a:p>
              <a:endParaRPr lang="en-US" b="1" dirty="0"/>
            </a:p>
            <a:p>
              <a:pPr marL="285750" indent="-285750">
                <a:buFontTx/>
                <a:buChar char="-"/>
              </a:pPr>
              <a:r>
                <a:rPr lang="en-US" dirty="0"/>
                <a:t>Minimum of 6 of the 12 points must be derived from joint duty or experiences other than joint training or joint exercises)</a:t>
              </a:r>
            </a:p>
            <a:p>
              <a:endParaRPr lang="en-US" dirty="0"/>
            </a:p>
            <a:p>
              <a:r>
                <a:rPr lang="en-US" dirty="0"/>
                <a:t>-    Maximum of 6 discretionary points derived from joint training, joint exercises, and education</a:t>
              </a:r>
            </a:p>
          </p:txBody>
        </p:sp>
      </p:grpSp>
      <p:grpSp>
        <p:nvGrpSpPr>
          <p:cNvPr id="8" name="Group 7"/>
          <p:cNvGrpSpPr/>
          <p:nvPr/>
        </p:nvGrpSpPr>
        <p:grpSpPr>
          <a:xfrm>
            <a:off x="572921" y="4078705"/>
            <a:ext cx="11466679" cy="2743199"/>
            <a:chOff x="572921" y="4114801"/>
            <a:chExt cx="11647155" cy="2743199"/>
          </a:xfrm>
        </p:grpSpPr>
        <p:sp>
          <p:nvSpPr>
            <p:cNvPr id="7" name="Rectangle 6"/>
            <p:cNvSpPr/>
            <p:nvPr/>
          </p:nvSpPr>
          <p:spPr>
            <a:xfrm>
              <a:off x="572921" y="4114801"/>
              <a:ext cx="11619079" cy="26046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04350" y="4272677"/>
              <a:ext cx="7515726" cy="2585323"/>
            </a:xfrm>
            <a:prstGeom prst="rect">
              <a:avLst/>
            </a:prstGeom>
            <a:noFill/>
          </p:spPr>
          <p:txBody>
            <a:bodyPr wrap="square" rtlCol="0">
              <a:spAutoFit/>
            </a:bodyPr>
            <a:lstStyle/>
            <a:p>
              <a:r>
                <a:rPr lang="en-US" b="1" dirty="0"/>
                <a:t>NOTE:</a:t>
              </a:r>
            </a:p>
            <a:p>
              <a:pPr marL="285750" indent="-285750">
                <a:buFontTx/>
                <a:buChar char="-"/>
              </a:pPr>
              <a:r>
                <a:rPr lang="en-US" dirty="0"/>
                <a:t>Minimum of 18 Points must be derived from joint duty or experiences</a:t>
              </a:r>
            </a:p>
            <a:p>
              <a:endParaRPr lang="en-US" dirty="0"/>
            </a:p>
            <a:p>
              <a:pPr marL="285750" indent="-285750">
                <a:buFontTx/>
                <a:buChar char="-"/>
              </a:pPr>
              <a:r>
                <a:rPr lang="en-US" dirty="0"/>
                <a:t>Maximum of 6 discretionary points from Joint Training, Joint Exercises and other education</a:t>
              </a:r>
            </a:p>
            <a:p>
              <a:endParaRPr lang="en-US" dirty="0"/>
            </a:p>
            <a:p>
              <a:pPr marL="285750" indent="-285750">
                <a:buFontTx/>
                <a:buChar char="-"/>
              </a:pPr>
              <a:r>
                <a:rPr lang="en-US" i="1" dirty="0">
                  <a:solidFill>
                    <a:srgbClr val="FF0000"/>
                  </a:solidFill>
                </a:rPr>
                <a:t>Out of those </a:t>
              </a:r>
              <a:r>
                <a:rPr lang="en-US" i="1" u="sng" dirty="0">
                  <a:solidFill>
                    <a:srgbClr val="FF0000"/>
                  </a:solidFill>
                </a:rPr>
                <a:t>24 points</a:t>
              </a:r>
              <a:r>
                <a:rPr lang="en-US" i="1" dirty="0">
                  <a:solidFill>
                    <a:srgbClr val="FF0000"/>
                  </a:solidFill>
                </a:rPr>
                <a:t>, a </a:t>
              </a:r>
              <a:r>
                <a:rPr lang="en-US" i="1" u="sng" dirty="0">
                  <a:solidFill>
                    <a:srgbClr val="FF0000"/>
                  </a:solidFill>
                </a:rPr>
                <a:t>minimum of 12 points </a:t>
              </a:r>
              <a:r>
                <a:rPr lang="en-US" i="1" dirty="0">
                  <a:solidFill>
                    <a:srgbClr val="FF0000"/>
                  </a:solidFill>
                </a:rPr>
                <a:t>must come from joint experience earned in the pay </a:t>
              </a:r>
              <a:r>
                <a:rPr lang="en-US" i="1" u="sng" dirty="0">
                  <a:solidFill>
                    <a:srgbClr val="FF0000"/>
                  </a:solidFill>
                </a:rPr>
                <a:t>grade of O-4 or higher.</a:t>
              </a:r>
            </a:p>
            <a:p>
              <a:endParaRPr lang="en-US" dirty="0"/>
            </a:p>
          </p:txBody>
        </p:sp>
      </p:grpSp>
      <p:sp>
        <p:nvSpPr>
          <p:cNvPr id="12" name="Wave 11"/>
          <p:cNvSpPr/>
          <p:nvPr/>
        </p:nvSpPr>
        <p:spPr>
          <a:xfrm>
            <a:off x="8439924" y="2702970"/>
            <a:ext cx="3572035" cy="170648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u="sng" dirty="0">
                <a:solidFill>
                  <a:schemeClr val="tx1"/>
                </a:solidFill>
              </a:rPr>
              <a:t>Significant Joint Experience is:</a:t>
            </a:r>
          </a:p>
          <a:p>
            <a:pPr algn="ctr"/>
            <a:endParaRPr lang="en-US" sz="1600" b="1" i="1" dirty="0">
              <a:solidFill>
                <a:schemeClr val="tx1"/>
              </a:solidFill>
            </a:endParaRPr>
          </a:p>
          <a:p>
            <a:pPr marL="285750" indent="-285750" algn="ctr">
              <a:buFontTx/>
              <a:buChar char="-"/>
            </a:pPr>
            <a:r>
              <a:rPr lang="en-US" sz="1600" b="1" i="1" dirty="0">
                <a:solidFill>
                  <a:schemeClr val="tx1"/>
                </a:solidFill>
              </a:rPr>
              <a:t>Minimum of </a:t>
            </a:r>
            <a:r>
              <a:rPr lang="en-US" sz="1600" b="1" i="1" u="sng" dirty="0">
                <a:solidFill>
                  <a:schemeClr val="tx1"/>
                </a:solidFill>
              </a:rPr>
              <a:t>12 </a:t>
            </a:r>
            <a:r>
              <a:rPr lang="en-US" sz="1600" b="1" i="1" dirty="0">
                <a:solidFill>
                  <a:schemeClr val="tx1"/>
                </a:solidFill>
              </a:rPr>
              <a:t>Joint Credit points</a:t>
            </a:r>
          </a:p>
          <a:p>
            <a:pPr marL="285750" indent="-285750" algn="ctr">
              <a:buFontTx/>
              <a:buChar char="-"/>
            </a:pPr>
            <a:r>
              <a:rPr lang="en-US" sz="1600" b="1" i="1" dirty="0">
                <a:solidFill>
                  <a:schemeClr val="tx1"/>
                </a:solidFill>
              </a:rPr>
              <a:t>Completion of </a:t>
            </a:r>
            <a:r>
              <a:rPr lang="en-US" sz="1600" b="1" i="1" u="sng" dirty="0">
                <a:solidFill>
                  <a:schemeClr val="tx1"/>
                </a:solidFill>
              </a:rPr>
              <a:t>JPME II</a:t>
            </a:r>
            <a:endParaRPr lang="en-US" sz="1600" i="1" u="sng" dirty="0">
              <a:solidFill>
                <a:schemeClr val="tx1"/>
              </a:solidFill>
            </a:endParaRPr>
          </a:p>
        </p:txBody>
      </p:sp>
      <p:sp>
        <p:nvSpPr>
          <p:cNvPr id="15" name="Rectangle 14"/>
          <p:cNvSpPr/>
          <p:nvPr/>
        </p:nvSpPr>
        <p:spPr>
          <a:xfrm>
            <a:off x="572921" y="957843"/>
            <a:ext cx="3612908" cy="2573330"/>
          </a:xfrm>
          <a:prstGeom prst="rect">
            <a:avLst/>
          </a:prstGeom>
          <a:solidFill>
            <a:schemeClr val="bg1">
              <a:lumMod val="85000"/>
            </a:schemeClr>
          </a:solidFill>
          <a:ln w="38100">
            <a:solidFill>
              <a:schemeClr val="bg1"/>
            </a:solidFill>
          </a:ln>
          <a:scene3d>
            <a:camera prst="orthographicFront"/>
            <a:lightRig rig="threePt" dir="t"/>
          </a:scene3d>
          <a:sp3d>
            <a:bevelT w="190500" h="190500"/>
            <a:bevelB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u="sng" dirty="0">
                <a:solidFill>
                  <a:schemeClr val="tx1"/>
                </a:solidFill>
              </a:rPr>
              <a:t>LEVEL II</a:t>
            </a:r>
          </a:p>
          <a:p>
            <a:pPr algn="ctr"/>
            <a:endParaRPr lang="en-US" u="sng" dirty="0">
              <a:solidFill>
                <a:schemeClr val="tx1"/>
              </a:solidFill>
            </a:endParaRPr>
          </a:p>
          <a:p>
            <a:pPr>
              <a:buFont typeface="Wingdings" pitchFamily="2" charset="2"/>
              <a:buChar char="ü"/>
            </a:pPr>
            <a:r>
              <a:rPr lang="en-US" dirty="0">
                <a:solidFill>
                  <a:schemeClr val="tx1"/>
                </a:solidFill>
              </a:rPr>
              <a:t>Accrue </a:t>
            </a:r>
            <a:r>
              <a:rPr lang="en-US" b="1" dirty="0">
                <a:solidFill>
                  <a:schemeClr val="tx1"/>
                </a:solidFill>
                <a:effectLst>
                  <a:outerShdw blurRad="38100" dist="38100" dir="2700000" algn="tl">
                    <a:srgbClr val="000000">
                      <a:alpha val="43137"/>
                    </a:srgbClr>
                  </a:outerShdw>
                </a:effectLst>
              </a:rPr>
              <a:t>12</a:t>
            </a:r>
            <a:r>
              <a:rPr lang="en-US" dirty="0">
                <a:solidFill>
                  <a:schemeClr val="tx1"/>
                </a:solidFill>
              </a:rPr>
              <a:t> joint qualification points</a:t>
            </a:r>
          </a:p>
          <a:p>
            <a:pPr lvl="1">
              <a:buFont typeface="Arial" pitchFamily="34" charset="0"/>
              <a:buChar char="•"/>
            </a:pPr>
            <a:endParaRPr lang="en-US" dirty="0">
              <a:solidFill>
                <a:schemeClr val="tx1"/>
              </a:solidFill>
            </a:endParaRPr>
          </a:p>
          <a:p>
            <a:pPr>
              <a:buFont typeface="Wingdings" pitchFamily="2" charset="2"/>
              <a:buChar char="ü"/>
            </a:pPr>
            <a:r>
              <a:rPr lang="en-US" dirty="0">
                <a:solidFill>
                  <a:schemeClr val="tx1"/>
                </a:solidFill>
              </a:rPr>
              <a:t>Complete JPME Level I</a:t>
            </a:r>
          </a:p>
          <a:p>
            <a:pPr>
              <a:buFont typeface="Wingdings" pitchFamily="2" charset="2"/>
              <a:buChar char="ü"/>
            </a:pPr>
            <a:endParaRPr lang="en-US" sz="1400" dirty="0"/>
          </a:p>
          <a:p>
            <a:endParaRPr lang="en-US" sz="1400" dirty="0"/>
          </a:p>
          <a:p>
            <a:pPr>
              <a:buFont typeface="Wingdings" pitchFamily="2" charset="2"/>
              <a:buChar char="ü"/>
            </a:pPr>
            <a:endParaRPr lang="en-US" sz="1400" dirty="0"/>
          </a:p>
          <a:p>
            <a:endParaRPr lang="en-US" sz="1400" dirty="0"/>
          </a:p>
        </p:txBody>
      </p:sp>
      <p:grpSp>
        <p:nvGrpSpPr>
          <p:cNvPr id="16" name="Group 15"/>
          <p:cNvGrpSpPr/>
          <p:nvPr/>
        </p:nvGrpSpPr>
        <p:grpSpPr>
          <a:xfrm>
            <a:off x="1209711" y="2823311"/>
            <a:ext cx="2158852" cy="381000"/>
            <a:chOff x="5486400" y="2438400"/>
            <a:chExt cx="2158852" cy="381000"/>
          </a:xfrm>
        </p:grpSpPr>
        <p:pic>
          <p:nvPicPr>
            <p:cNvPr id="17" name="Picture 8" descr="Air Force Officer Major"/>
            <p:cNvPicPr>
              <a:picLocks noChangeAspect="1" noChangeArrowheads="1"/>
            </p:cNvPicPr>
            <p:nvPr/>
          </p:nvPicPr>
          <p:blipFill>
            <a:blip r:embed="rId6" cstate="print"/>
            <a:srcRect/>
            <a:stretch>
              <a:fillRect/>
            </a:stretch>
          </p:blipFill>
          <p:spPr bwMode="auto">
            <a:xfrm>
              <a:off x="5486400" y="2438400"/>
              <a:ext cx="314487" cy="343078"/>
            </a:xfrm>
            <a:prstGeom prst="rect">
              <a:avLst/>
            </a:prstGeom>
            <a:noFill/>
          </p:spPr>
        </p:pic>
        <p:pic>
          <p:nvPicPr>
            <p:cNvPr id="18" name="Picture 10" descr="Air Force Officer Lt. Colonel"/>
            <p:cNvPicPr>
              <a:picLocks noChangeAspect="1" noChangeArrowheads="1"/>
            </p:cNvPicPr>
            <p:nvPr/>
          </p:nvPicPr>
          <p:blipFill>
            <a:blip r:embed="rId7" cstate="print"/>
            <a:srcRect/>
            <a:stretch>
              <a:fillRect/>
            </a:stretch>
          </p:blipFill>
          <p:spPr bwMode="auto">
            <a:xfrm>
              <a:off x="6400800" y="2438400"/>
              <a:ext cx="310914" cy="335930"/>
            </a:xfrm>
            <a:prstGeom prst="rect">
              <a:avLst/>
            </a:prstGeom>
            <a:noFill/>
          </p:spPr>
        </p:pic>
        <p:pic>
          <p:nvPicPr>
            <p:cNvPr id="19" name="Picture 12" descr="Air Force Officer Colonel"/>
            <p:cNvPicPr>
              <a:picLocks noChangeAspect="1" noChangeArrowheads="1"/>
            </p:cNvPicPr>
            <p:nvPr/>
          </p:nvPicPr>
          <p:blipFill>
            <a:blip r:embed="rId8" cstate="print"/>
            <a:srcRect/>
            <a:stretch>
              <a:fillRect/>
            </a:stretch>
          </p:blipFill>
          <p:spPr bwMode="auto">
            <a:xfrm>
              <a:off x="7162800" y="2438400"/>
              <a:ext cx="482452" cy="381000"/>
            </a:xfrm>
            <a:prstGeom prst="rect">
              <a:avLst/>
            </a:prstGeom>
            <a:noFill/>
          </p:spPr>
        </p:pic>
      </p:grpSp>
      <p:grpSp>
        <p:nvGrpSpPr>
          <p:cNvPr id="20" name="Group 19"/>
          <p:cNvGrpSpPr/>
          <p:nvPr/>
        </p:nvGrpSpPr>
        <p:grpSpPr>
          <a:xfrm>
            <a:off x="592540" y="4109976"/>
            <a:ext cx="3593289" cy="2573330"/>
            <a:chOff x="1143000" y="3505200"/>
            <a:chExt cx="3352800" cy="2209800"/>
          </a:xfrm>
        </p:grpSpPr>
        <p:sp>
          <p:nvSpPr>
            <p:cNvPr id="21" name="Rectangle 20"/>
            <p:cNvSpPr/>
            <p:nvPr/>
          </p:nvSpPr>
          <p:spPr>
            <a:xfrm>
              <a:off x="1143000" y="3505200"/>
              <a:ext cx="3352800" cy="2209800"/>
            </a:xfrm>
            <a:prstGeom prst="rect">
              <a:avLst/>
            </a:prstGeom>
            <a:solidFill>
              <a:srgbClr val="002060"/>
            </a:solidFill>
            <a:ln w="38100">
              <a:solidFill>
                <a:schemeClr val="bg1"/>
              </a:solidFill>
            </a:ln>
            <a:scene3d>
              <a:camera prst="orthographicFront"/>
              <a:lightRig rig="threePt" dir="t"/>
            </a:scene3d>
            <a:sp3d>
              <a:bevelT w="190500" h="190500"/>
              <a:bevelB w="190500" h="190500"/>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u="sng" dirty="0"/>
                <a:t>LEVEL III (JQO)</a:t>
              </a:r>
            </a:p>
            <a:p>
              <a:pPr algn="ctr"/>
              <a:endParaRPr lang="en-US" sz="1400" u="sng" dirty="0"/>
            </a:p>
            <a:p>
              <a:pPr>
                <a:buFont typeface="Wingdings" pitchFamily="2" charset="2"/>
                <a:buChar char="ü"/>
              </a:pPr>
              <a:r>
                <a:rPr lang="en-US" sz="1600" dirty="0"/>
                <a:t>Accrue </a:t>
              </a:r>
              <a:r>
                <a:rPr lang="en-US" sz="1600" b="1" dirty="0"/>
                <a:t>24 </a:t>
              </a:r>
              <a:r>
                <a:rPr lang="en-US" sz="1600" dirty="0"/>
                <a:t>joint qualification points by Completing a Joint Duty Assignment via </a:t>
              </a:r>
            </a:p>
            <a:p>
              <a:pPr lvl="1">
                <a:buFont typeface="Arial" pitchFamily="34" charset="0"/>
                <a:buChar char="•"/>
              </a:pPr>
              <a:r>
                <a:rPr lang="en-US" sz="1600" dirty="0"/>
                <a:t> Standard (S-JDA)</a:t>
              </a:r>
            </a:p>
            <a:p>
              <a:pPr lvl="1">
                <a:buFont typeface="Arial" pitchFamily="34" charset="0"/>
                <a:buChar char="•"/>
              </a:pPr>
              <a:r>
                <a:rPr lang="en-US" sz="1600" dirty="0"/>
                <a:t> Experience-based (E-JDA)</a:t>
              </a:r>
            </a:p>
            <a:p>
              <a:pPr lvl="1">
                <a:buFont typeface="Arial" pitchFamily="34" charset="0"/>
                <a:buChar char="•"/>
              </a:pPr>
              <a:endParaRPr lang="en-US" sz="1600" dirty="0"/>
            </a:p>
            <a:p>
              <a:pPr>
                <a:buFont typeface="Wingdings" pitchFamily="2" charset="2"/>
                <a:buChar char="ü"/>
              </a:pPr>
              <a:r>
                <a:rPr lang="en-US" sz="1600" dirty="0"/>
                <a:t>Complete JPME Level I and II</a:t>
              </a:r>
            </a:p>
            <a:p>
              <a:pPr>
                <a:buFont typeface="Wingdings" pitchFamily="2" charset="2"/>
                <a:buChar char="ü"/>
              </a:pPr>
              <a:endParaRPr lang="en-US" sz="1400" dirty="0"/>
            </a:p>
            <a:p>
              <a:endParaRPr lang="en-US" sz="1400" dirty="0"/>
            </a:p>
            <a:p>
              <a:pPr>
                <a:buFont typeface="Wingdings" pitchFamily="2" charset="2"/>
                <a:buChar char="ü"/>
              </a:pPr>
              <a:endParaRPr lang="en-US" sz="1400" dirty="0"/>
            </a:p>
            <a:p>
              <a:endParaRPr lang="en-US" sz="1400" dirty="0"/>
            </a:p>
          </p:txBody>
        </p:sp>
        <p:pic>
          <p:nvPicPr>
            <p:cNvPr id="22" name="Picture 8" descr="Air Force Officer Major"/>
            <p:cNvPicPr>
              <a:picLocks noChangeAspect="1" noChangeArrowheads="1"/>
            </p:cNvPicPr>
            <p:nvPr/>
          </p:nvPicPr>
          <p:blipFill>
            <a:blip r:embed="rId6" cstate="print"/>
            <a:srcRect/>
            <a:stretch>
              <a:fillRect/>
            </a:stretch>
          </p:blipFill>
          <p:spPr bwMode="auto">
            <a:xfrm>
              <a:off x="1666713" y="5347122"/>
              <a:ext cx="314487" cy="343078"/>
            </a:xfrm>
            <a:prstGeom prst="rect">
              <a:avLst/>
            </a:prstGeom>
            <a:noFill/>
          </p:spPr>
        </p:pic>
        <p:pic>
          <p:nvPicPr>
            <p:cNvPr id="23" name="Picture 10" descr="Air Force Officer Lt. Colonel"/>
            <p:cNvPicPr>
              <a:picLocks noChangeAspect="1" noChangeArrowheads="1"/>
            </p:cNvPicPr>
            <p:nvPr/>
          </p:nvPicPr>
          <p:blipFill>
            <a:blip r:embed="rId7" cstate="print"/>
            <a:srcRect/>
            <a:stretch>
              <a:fillRect/>
            </a:stretch>
          </p:blipFill>
          <p:spPr bwMode="auto">
            <a:xfrm>
              <a:off x="2667000" y="5354270"/>
              <a:ext cx="310914" cy="335930"/>
            </a:xfrm>
            <a:prstGeom prst="rect">
              <a:avLst/>
            </a:prstGeom>
            <a:noFill/>
          </p:spPr>
        </p:pic>
        <p:pic>
          <p:nvPicPr>
            <p:cNvPr id="24" name="Picture 12" descr="Air Force Officer Colonel"/>
            <p:cNvPicPr>
              <a:picLocks noChangeAspect="1" noChangeArrowheads="1"/>
            </p:cNvPicPr>
            <p:nvPr/>
          </p:nvPicPr>
          <p:blipFill>
            <a:blip r:embed="rId8" cstate="print"/>
            <a:srcRect/>
            <a:stretch>
              <a:fillRect/>
            </a:stretch>
          </p:blipFill>
          <p:spPr bwMode="auto">
            <a:xfrm>
              <a:off x="3556148" y="5309199"/>
              <a:ext cx="482452" cy="381000"/>
            </a:xfrm>
            <a:prstGeom prst="rect">
              <a:avLst/>
            </a:prstGeom>
            <a:noFill/>
          </p:spPr>
        </p:pic>
      </p:grpSp>
      <p:pic>
        <p:nvPicPr>
          <p:cNvPr id="13" name="Audio 12">
            <a:hlinkClick r:id="" action="ppaction://media"/>
            <a:extLst>
              <a:ext uri="{FF2B5EF4-FFF2-40B4-BE49-F238E27FC236}">
                <a16:creationId xmlns:a16="http://schemas.microsoft.com/office/drawing/2014/main" id="{4BE70385-57F1-41DF-8233-D9C07D37D11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681121575"/>
      </p:ext>
    </p:extLst>
  </p:cSld>
  <p:clrMapOvr>
    <a:masterClrMapping/>
  </p:clrMapOvr>
  <mc:AlternateContent xmlns:mc="http://schemas.openxmlformats.org/markup-compatibility/2006" xmlns:p14="http://schemas.microsoft.com/office/powerpoint/2010/main">
    <mc:Choice Requires="p14">
      <p:transition spd="slow" p14:dur="2000" advTm="64277"/>
    </mc:Choice>
    <mc:Fallback xmlns="">
      <p:transition spd="slow" advTm="6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E1815C5-A26F-471E-9FA3-7A747FF188C6}"/>
              </a:ext>
            </a:extLst>
          </p:cNvPr>
          <p:cNvSpPr/>
          <p:nvPr/>
        </p:nvSpPr>
        <p:spPr>
          <a:xfrm>
            <a:off x="606660" y="5062500"/>
            <a:ext cx="10172409" cy="1198743"/>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3A604A8-016D-4D0B-A864-9103E41FCEBF}"/>
              </a:ext>
            </a:extLst>
          </p:cNvPr>
          <p:cNvSpPr/>
          <p:nvPr/>
        </p:nvSpPr>
        <p:spPr>
          <a:xfrm>
            <a:off x="606660" y="808807"/>
            <a:ext cx="10150991" cy="3792178"/>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489F1D7-14B0-4CC6-945F-9CB8C8244672}"/>
                  </a:ext>
                </a:extLst>
              </p:cNvPr>
              <p:cNvSpPr txBox="1"/>
              <p:nvPr/>
            </p:nvSpPr>
            <p:spPr>
              <a:xfrm>
                <a:off x="8446994" y="3639403"/>
                <a:ext cx="2332407" cy="707886"/>
              </a:xfrm>
              <a:prstGeom prst="rect">
                <a:avLst/>
              </a:prstGeom>
              <a:noFill/>
            </p:spPr>
            <p:txBody>
              <a:bodyPr wrap="square" rtlCol="0">
                <a:spAutoFit/>
              </a:bodyPr>
              <a:lstStyle/>
              <a:p>
                <a:pPr algn="ctr"/>
                <a14:m>
                  <m:oMath xmlns:m="http://schemas.openxmlformats.org/officeDocument/2006/math">
                    <m:r>
                      <a:rPr lang="en-US" sz="2000" b="1" i="1" smtClean="0">
                        <a:solidFill>
                          <a:schemeClr val="tx2">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en-US" sz="20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24 Experience Points</a:t>
                </a:r>
              </a:p>
            </p:txBody>
          </p:sp>
        </mc:Choice>
        <mc:Fallback xmlns="">
          <p:sp>
            <p:nvSpPr>
              <p:cNvPr id="51" name="TextBox 50">
                <a:extLst>
                  <a:ext uri="{FF2B5EF4-FFF2-40B4-BE49-F238E27FC236}">
                    <a16:creationId xmlns="" xmlns:a16="http://schemas.microsoft.com/office/drawing/2014/main" xmlns:a14="http://schemas.microsoft.com/office/drawing/2010/main" id="{C489F1D7-14B0-4CC6-945F-9CB8C8244672}"/>
                  </a:ext>
                </a:extLst>
              </p:cNvPr>
              <p:cNvSpPr txBox="1">
                <a:spLocks noRot="1" noChangeAspect="1" noMove="1" noResize="1" noEditPoints="1" noAdjustHandles="1" noChangeArrowheads="1" noChangeShapeType="1" noTextEdit="1"/>
              </p:cNvSpPr>
              <p:nvPr/>
            </p:nvSpPr>
            <p:spPr>
              <a:xfrm>
                <a:off x="8446994" y="3639403"/>
                <a:ext cx="2332407" cy="707886"/>
              </a:xfrm>
              <a:prstGeom prst="rect">
                <a:avLst/>
              </a:prstGeom>
              <a:blipFill rotWithShape="0">
                <a:blip r:embed="rId6"/>
                <a:stretch>
                  <a:fillRect t="-4310" r="-3141" b="-19828"/>
                </a:stretch>
              </a:blipFill>
            </p:spPr>
            <p:txBody>
              <a:bodyPr/>
              <a:lstStyle/>
              <a:p>
                <a:r>
                  <a:rPr lang="en-US">
                    <a:noFill/>
                  </a:rPr>
                  <a:t> </a:t>
                </a:r>
              </a:p>
            </p:txBody>
          </p:sp>
        </mc:Fallback>
      </mc:AlternateContent>
      <p:sp>
        <p:nvSpPr>
          <p:cNvPr id="49" name="Right Arrow 8">
            <a:extLst>
              <a:ext uri="{FF2B5EF4-FFF2-40B4-BE49-F238E27FC236}">
                <a16:creationId xmlns:a16="http://schemas.microsoft.com/office/drawing/2014/main" id="{ED70FC92-0E8E-428D-90FE-2361BDA725A7}"/>
              </a:ext>
            </a:extLst>
          </p:cNvPr>
          <p:cNvSpPr/>
          <p:nvPr/>
        </p:nvSpPr>
        <p:spPr>
          <a:xfrm>
            <a:off x="1230430" y="3439532"/>
            <a:ext cx="7357177" cy="1142955"/>
          </a:xfrm>
          <a:prstGeom prst="rightArrow">
            <a:avLst/>
          </a:prstGeom>
          <a:solidFill>
            <a:schemeClr val="accent1">
              <a:lumMod val="50000"/>
              <a:alpha val="46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222213" y="2374161"/>
            <a:ext cx="7357177" cy="1142955"/>
            <a:chOff x="6832616" y="1870672"/>
            <a:chExt cx="7357177" cy="1142955"/>
          </a:xfrm>
        </p:grpSpPr>
        <p:sp>
          <p:nvSpPr>
            <p:cNvPr id="9" name="Right Arrow 8"/>
            <p:cNvSpPr/>
            <p:nvPr/>
          </p:nvSpPr>
          <p:spPr>
            <a:xfrm>
              <a:off x="6832616" y="1870672"/>
              <a:ext cx="7357177" cy="1142955"/>
            </a:xfrm>
            <a:prstGeom prst="rightArrow">
              <a:avLst/>
            </a:prstGeom>
            <a:solidFill>
              <a:schemeClr val="accent1">
                <a:lumMod val="50000"/>
                <a:alpha val="46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818922" y="2168805"/>
              <a:ext cx="5307056" cy="80021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18 Months Joint Experience (Self – Nomination) </a:t>
              </a:r>
            </a:p>
            <a:p>
              <a:pPr algn="ctr"/>
              <a:r>
                <a:rPr lang="en-US" sz="1400" b="1" dirty="0">
                  <a:effectLst>
                    <a:outerShdw blurRad="38100" dist="38100" dir="2700000" algn="tl">
                      <a:srgbClr val="000000">
                        <a:alpha val="43137"/>
                      </a:srgbClr>
                    </a:outerShdw>
                  </a:effectLst>
                </a:rPr>
                <a:t>(Must have a minimum of 12 points as O-4 and above)</a:t>
              </a:r>
            </a:p>
            <a:p>
              <a:pPr algn="ctr"/>
              <a:endParaRPr lang="en-US" sz="1400" b="1" dirty="0">
                <a:effectLst>
                  <a:outerShdw blurRad="38100" dist="38100" dir="2700000" algn="tl">
                    <a:srgbClr val="000000">
                      <a:alpha val="43137"/>
                    </a:srgbClr>
                  </a:outerShdw>
                </a:effectLst>
              </a:endParaRPr>
            </a:p>
          </p:txBody>
        </p:sp>
      </p:grpSp>
      <mc:AlternateContent xmlns:mc="http://schemas.openxmlformats.org/markup-compatibility/2006" xmlns:a14="http://schemas.microsoft.com/office/drawing/2010/main">
        <mc:Choice Requires="a14">
          <p:sp>
            <p:nvSpPr>
              <p:cNvPr id="13" name="TextBox 12"/>
              <p:cNvSpPr txBox="1"/>
              <p:nvPr/>
            </p:nvSpPr>
            <p:spPr>
              <a:xfrm>
                <a:off x="8515575" y="2668042"/>
                <a:ext cx="2242076" cy="707886"/>
              </a:xfrm>
              <a:prstGeom prst="rect">
                <a:avLst/>
              </a:prstGeom>
              <a:noFill/>
            </p:spPr>
            <p:txBody>
              <a:bodyPr wrap="square" rtlCol="0">
                <a:spAutoFit/>
              </a:bodyPr>
              <a:lstStyle/>
              <a:p>
                <a:pPr algn="ctr"/>
                <a14:m>
                  <m:oMath xmlns:m="http://schemas.openxmlformats.org/officeDocument/2006/math">
                    <m:r>
                      <a:rPr lang="en-US" sz="2000" b="1">
                        <a:solidFill>
                          <a:schemeClr val="tx2">
                            <a:lumMod val="50000"/>
                          </a:schemeClr>
                        </a:solidFill>
                        <a:effectLst>
                          <a:outerShdw blurRad="38100" dist="38100" dir="2700000" algn="tl">
                            <a:srgbClr val="000000">
                              <a:alpha val="43137"/>
                            </a:srgbClr>
                          </a:outerShdw>
                        </a:effectLst>
                        <a:latin typeface="Cambria Math" panose="02040503050406030204" pitchFamily="18" charset="0"/>
                      </a:rPr>
                      <m:t>≥</m:t>
                    </m:r>
                  </m:oMath>
                </a14:m>
                <a:r>
                  <a:rPr lang="en-US" sz="2000"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24 Experience Points</a:t>
                </a:r>
              </a:p>
            </p:txBody>
          </p:sp>
        </mc:Choice>
        <mc:Fallback xmlns="">
          <p:sp>
            <p:nvSpPr>
              <p:cNvPr id="13" name="TextBox 12"/>
              <p:cNvSpPr txBox="1">
                <a:spLocks noRot="1" noChangeAspect="1" noMove="1" noResize="1" noEditPoints="1" noAdjustHandles="1" noChangeArrowheads="1" noChangeShapeType="1" noTextEdit="1"/>
              </p:cNvSpPr>
              <p:nvPr/>
            </p:nvSpPr>
            <p:spPr>
              <a:xfrm>
                <a:off x="8515575" y="2668042"/>
                <a:ext cx="2242076" cy="707886"/>
              </a:xfrm>
              <a:prstGeom prst="rect">
                <a:avLst/>
              </a:prstGeom>
              <a:blipFill rotWithShape="0">
                <a:blip r:embed="rId7"/>
                <a:stretch>
                  <a:fillRect t="-5172" r="-4891" b="-18966"/>
                </a:stretch>
              </a:blipFill>
            </p:spPr>
            <p:txBody>
              <a:bodyPr/>
              <a:lstStyle/>
              <a:p>
                <a:r>
                  <a:rPr lang="en-US">
                    <a:noFill/>
                  </a:rPr>
                  <a:t> </a:t>
                </a:r>
              </a:p>
            </p:txBody>
          </p:sp>
        </mc:Fallback>
      </mc:AlternateContent>
      <p:sp>
        <p:nvSpPr>
          <p:cNvPr id="22" name="Right Arrow 21"/>
          <p:cNvSpPr/>
          <p:nvPr/>
        </p:nvSpPr>
        <p:spPr>
          <a:xfrm>
            <a:off x="1256939" y="1475341"/>
            <a:ext cx="7241099" cy="981231"/>
          </a:xfrm>
          <a:prstGeom prst="rightArrow">
            <a:avLst/>
          </a:prstGeom>
          <a:solidFill>
            <a:schemeClr val="accent1">
              <a:lumMod val="50000"/>
              <a:alpha val="46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261157" y="637899"/>
            <a:ext cx="7212503" cy="948960"/>
          </a:xfrm>
          <a:prstGeom prst="righ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261157" y="930733"/>
            <a:ext cx="6970639"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Joint Duty Assignment List (JDAL)  24 Months </a:t>
            </a:r>
            <a:r>
              <a:rPr lang="en-US" sz="1400" b="1" dirty="0">
                <a:effectLst>
                  <a:outerShdw blurRad="38100" dist="38100" dir="2700000" algn="tl">
                    <a:srgbClr val="000000">
                      <a:alpha val="43137"/>
                    </a:srgbClr>
                  </a:outerShdw>
                </a:effectLst>
              </a:rPr>
              <a:t>(4 Years for MDAY/DSG)</a:t>
            </a:r>
            <a:endParaRPr lang="en-US" sz="1100" b="1" dirty="0">
              <a:effectLst>
                <a:outerShdw blurRad="38100" dist="38100" dir="2700000" algn="tl">
                  <a:srgbClr val="000000">
                    <a:alpha val="43137"/>
                  </a:srgbClr>
                </a:outerShdw>
              </a:effectLst>
            </a:endParaRPr>
          </a:p>
        </p:txBody>
      </p:sp>
      <p:sp>
        <p:nvSpPr>
          <p:cNvPr id="31" name="Right Arrow 30"/>
          <p:cNvSpPr/>
          <p:nvPr/>
        </p:nvSpPr>
        <p:spPr>
          <a:xfrm>
            <a:off x="2746983" y="1476540"/>
            <a:ext cx="2374502" cy="97576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252353" y="1468143"/>
            <a:ext cx="2125516" cy="991768"/>
          </a:xfrm>
          <a:prstGeom prst="righ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099703" y="1812991"/>
            <a:ext cx="2124636"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12 Months JDAL</a:t>
            </a:r>
          </a:p>
        </p:txBody>
      </p:sp>
      <p:sp>
        <p:nvSpPr>
          <p:cNvPr id="32" name="TextBox 31"/>
          <p:cNvSpPr txBox="1"/>
          <p:nvPr/>
        </p:nvSpPr>
        <p:spPr>
          <a:xfrm>
            <a:off x="3033829" y="1644234"/>
            <a:ext cx="2124636" cy="584775"/>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Discretionary Points (up to 6 Pts)</a:t>
            </a:r>
          </a:p>
        </p:txBody>
      </p:sp>
      <p:sp>
        <p:nvSpPr>
          <p:cNvPr id="33" name="TextBox 32"/>
          <p:cNvSpPr txBox="1"/>
          <p:nvPr/>
        </p:nvSpPr>
        <p:spPr>
          <a:xfrm>
            <a:off x="4825843" y="1671582"/>
            <a:ext cx="3734441" cy="80021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6 Months Joint Experience </a:t>
            </a:r>
          </a:p>
          <a:p>
            <a:pPr algn="ctr"/>
            <a:r>
              <a:rPr lang="en-US" sz="1400" b="1" dirty="0">
                <a:effectLst>
                  <a:outerShdw blurRad="38100" dist="38100" dir="2700000" algn="tl">
                    <a:srgbClr val="000000">
                      <a:alpha val="43137"/>
                    </a:srgbClr>
                  </a:outerShdw>
                </a:effectLst>
              </a:rPr>
              <a:t>(Self-Nomination)</a:t>
            </a:r>
          </a:p>
          <a:p>
            <a:pPr algn="ctr"/>
            <a:endParaRPr lang="en-US" sz="1400" b="1" dirty="0">
              <a:effectLst>
                <a:outerShdw blurRad="38100" dist="38100" dir="2700000" algn="tl">
                  <a:srgbClr val="000000">
                    <a:alpha val="43137"/>
                  </a:srgbClr>
                </a:outerShdw>
              </a:effectLst>
            </a:endParaRPr>
          </a:p>
        </p:txBody>
      </p:sp>
      <p:sp>
        <p:nvSpPr>
          <p:cNvPr id="26" name="TextBox 25"/>
          <p:cNvSpPr txBox="1"/>
          <p:nvPr/>
        </p:nvSpPr>
        <p:spPr>
          <a:xfrm>
            <a:off x="3884417" y="1337359"/>
            <a:ext cx="1567569" cy="369332"/>
          </a:xfrm>
          <a:prstGeom prst="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b="1" i="1" dirty="0">
                <a:effectLst>
                  <a:outerShdw blurRad="38100" dist="38100" dir="2700000" algn="tl">
                    <a:srgbClr val="000000">
                      <a:alpha val="43137"/>
                    </a:srgbClr>
                  </a:outerShdw>
                </a:effectLst>
              </a:rPr>
              <a:t>(Combination)           </a:t>
            </a:r>
          </a:p>
        </p:txBody>
      </p:sp>
      <mc:AlternateContent xmlns:mc="http://schemas.openxmlformats.org/markup-compatibility/2006" xmlns:a14="http://schemas.microsoft.com/office/drawing/2010/main">
        <mc:Choice Requires="a14">
          <p:sp>
            <p:nvSpPr>
              <p:cNvPr id="34" name="TextBox 33"/>
              <p:cNvSpPr txBox="1"/>
              <p:nvPr/>
            </p:nvSpPr>
            <p:spPr>
              <a:xfrm>
                <a:off x="8276043" y="1366890"/>
                <a:ext cx="2511748" cy="1200329"/>
              </a:xfrm>
              <a:prstGeom prst="rect">
                <a:avLst/>
              </a:prstGeom>
              <a:noFill/>
            </p:spPr>
            <p:txBody>
              <a:bodyPr wrap="square" rtlCol="0">
                <a:spAutoFit/>
              </a:bodyPr>
              <a:lstStyle/>
              <a:p>
                <a:pPr algn="ctr"/>
                <a:r>
                  <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Partial Accrued Credit + Joint Experience </a:t>
                </a:r>
                <a14:m>
                  <m:oMath xmlns:m="http://schemas.openxmlformats.org/officeDocument/2006/math">
                    <m:r>
                      <a:rPr lang="en-US" b="1" i="1" smtClean="0">
                        <a:solidFill>
                          <a:schemeClr val="tx2">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oMath>
                </a14:m>
                <a:r>
                  <a:rPr lang="en-US" b="1"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24 points</a:t>
                </a:r>
              </a:p>
            </p:txBody>
          </p:sp>
        </mc:Choice>
        <mc:Fallback xmlns="">
          <p:sp>
            <p:nvSpPr>
              <p:cNvPr id="34" name="TextBox 33"/>
              <p:cNvSpPr txBox="1">
                <a:spLocks noRot="1" noChangeAspect="1" noMove="1" noResize="1" noEditPoints="1" noAdjustHandles="1" noChangeArrowheads="1" noChangeShapeType="1" noTextEdit="1"/>
              </p:cNvSpPr>
              <p:nvPr/>
            </p:nvSpPr>
            <p:spPr>
              <a:xfrm>
                <a:off x="8276043" y="1366890"/>
                <a:ext cx="2511748" cy="1200329"/>
              </a:xfrm>
              <a:prstGeom prst="rect">
                <a:avLst/>
              </a:prstGeom>
              <a:blipFill rotWithShape="0">
                <a:blip r:embed="rId8"/>
                <a:stretch>
                  <a:fillRect t="-3046" b="-9645"/>
                </a:stretch>
              </a:blipFill>
            </p:spPr>
            <p:txBody>
              <a:bodyPr/>
              <a:lstStyle/>
              <a:p>
                <a:r>
                  <a:rPr lang="en-US">
                    <a:noFill/>
                  </a:rPr>
                  <a:t> </a:t>
                </a:r>
              </a:p>
            </p:txBody>
          </p:sp>
        </mc:Fallback>
      </mc:AlternateContent>
      <p:sp>
        <p:nvSpPr>
          <p:cNvPr id="36" name="TextBox 35"/>
          <p:cNvSpPr txBox="1"/>
          <p:nvPr/>
        </p:nvSpPr>
        <p:spPr>
          <a:xfrm>
            <a:off x="8294042" y="905870"/>
            <a:ext cx="2670629" cy="400110"/>
          </a:xfrm>
          <a:prstGeom prst="rect">
            <a:avLst/>
          </a:prstGeom>
          <a:noFill/>
        </p:spPr>
        <p:txBody>
          <a:bodyPr wrap="square" rtlCol="0">
            <a:spAutoFit/>
          </a:bodyPr>
          <a:lstStyle/>
          <a:p>
            <a:pPr algn="ctr"/>
            <a:r>
              <a:rPr lang="en-US" sz="2000" b="1" dirty="0">
                <a:solidFill>
                  <a:schemeClr val="tx2">
                    <a:lumMod val="50000"/>
                  </a:schemeClr>
                </a:solidFill>
                <a:effectLst>
                  <a:outerShdw blurRad="38100" dist="38100" dir="2700000" algn="tl">
                    <a:srgbClr val="000000">
                      <a:alpha val="43137"/>
                    </a:srgbClr>
                  </a:outerShdw>
                </a:effectLst>
              </a:rPr>
              <a:t>Full Accrued Credit</a:t>
            </a:r>
          </a:p>
        </p:txBody>
      </p:sp>
      <p:sp>
        <p:nvSpPr>
          <p:cNvPr id="2" name="Rectangle 1"/>
          <p:cNvSpPr/>
          <p:nvPr/>
        </p:nvSpPr>
        <p:spPr>
          <a:xfrm>
            <a:off x="2425970" y="4685926"/>
            <a:ext cx="5316392" cy="369332"/>
          </a:xfrm>
          <a:prstGeom prst="rect">
            <a:avLst/>
          </a:prstGeom>
        </p:spPr>
        <p:txBody>
          <a:bodyPr wrap="none">
            <a:spAutoFit/>
          </a:bodyPr>
          <a:lstStyle/>
          <a:p>
            <a:r>
              <a:rPr lang="en-US" b="1" u="sng" dirty="0">
                <a:effectLst>
                  <a:outerShdw blurRad="38100" dist="38100" dir="2700000" algn="tl">
                    <a:srgbClr val="000000">
                      <a:alpha val="43137"/>
                    </a:srgbClr>
                  </a:outerShdw>
                </a:effectLst>
              </a:rPr>
              <a:t>Levels of Joint Professional Military Education (JPME )</a:t>
            </a:r>
          </a:p>
        </p:txBody>
      </p:sp>
      <p:sp>
        <p:nvSpPr>
          <p:cNvPr id="7" name="TextBox 6"/>
          <p:cNvSpPr txBox="1"/>
          <p:nvPr/>
        </p:nvSpPr>
        <p:spPr>
          <a:xfrm>
            <a:off x="828228" y="956470"/>
            <a:ext cx="423521" cy="461665"/>
          </a:xfrm>
          <a:prstGeom prst="rect">
            <a:avLst/>
          </a:prstGeom>
          <a:noFill/>
        </p:spPr>
        <p:txBody>
          <a:bodyPr wrap="square" rtlCol="0">
            <a:spAutoFit/>
          </a:bodyPr>
          <a:lstStyle/>
          <a:p>
            <a:r>
              <a:rPr lang="en-US" sz="2400" b="1" dirty="0"/>
              <a:t>A</a:t>
            </a:r>
          </a:p>
        </p:txBody>
      </p:sp>
      <p:sp>
        <p:nvSpPr>
          <p:cNvPr id="40" name="TextBox 39"/>
          <p:cNvSpPr txBox="1"/>
          <p:nvPr/>
        </p:nvSpPr>
        <p:spPr>
          <a:xfrm>
            <a:off x="828228" y="1903139"/>
            <a:ext cx="423521" cy="461665"/>
          </a:xfrm>
          <a:prstGeom prst="rect">
            <a:avLst/>
          </a:prstGeom>
          <a:noFill/>
        </p:spPr>
        <p:txBody>
          <a:bodyPr wrap="square" rtlCol="0">
            <a:spAutoFit/>
          </a:bodyPr>
          <a:lstStyle/>
          <a:p>
            <a:r>
              <a:rPr lang="en-US" sz="2400" b="1" dirty="0"/>
              <a:t>B</a:t>
            </a:r>
          </a:p>
        </p:txBody>
      </p:sp>
      <p:sp>
        <p:nvSpPr>
          <p:cNvPr id="42" name="TextBox 41"/>
          <p:cNvSpPr txBox="1"/>
          <p:nvPr/>
        </p:nvSpPr>
        <p:spPr>
          <a:xfrm>
            <a:off x="828228" y="2849808"/>
            <a:ext cx="423521" cy="461665"/>
          </a:xfrm>
          <a:prstGeom prst="rect">
            <a:avLst/>
          </a:prstGeom>
          <a:noFill/>
        </p:spPr>
        <p:txBody>
          <a:bodyPr wrap="square" rtlCol="0">
            <a:spAutoFit/>
          </a:bodyPr>
          <a:lstStyle/>
          <a:p>
            <a:r>
              <a:rPr lang="en-US" sz="2400" b="1" dirty="0"/>
              <a:t>C</a:t>
            </a:r>
          </a:p>
        </p:txBody>
      </p:sp>
      <p:sp>
        <p:nvSpPr>
          <p:cNvPr id="35" name="Rectangle 3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43" name="TextBox 42"/>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grpSp>
        <p:nvGrpSpPr>
          <p:cNvPr id="4" name="Group 3"/>
          <p:cNvGrpSpPr/>
          <p:nvPr/>
        </p:nvGrpSpPr>
        <p:grpSpPr>
          <a:xfrm>
            <a:off x="1099703" y="2382464"/>
            <a:ext cx="2365542" cy="1122443"/>
            <a:chOff x="2466152" y="548446"/>
            <a:chExt cx="2232571" cy="1317812"/>
          </a:xfrm>
        </p:grpSpPr>
        <p:sp>
          <p:nvSpPr>
            <p:cNvPr id="10" name="Right Arrow 9"/>
            <p:cNvSpPr/>
            <p:nvPr/>
          </p:nvSpPr>
          <p:spPr>
            <a:xfrm>
              <a:off x="2573207" y="548446"/>
              <a:ext cx="2125516" cy="131781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66152" y="845029"/>
              <a:ext cx="2124636" cy="686559"/>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Discretionary Points  (Up to 6 Pts)</a:t>
              </a:r>
            </a:p>
          </p:txBody>
        </p:sp>
      </p:grpSp>
      <p:sp>
        <p:nvSpPr>
          <p:cNvPr id="6" name="TextBox 5"/>
          <p:cNvSpPr txBox="1"/>
          <p:nvPr/>
        </p:nvSpPr>
        <p:spPr>
          <a:xfrm>
            <a:off x="11300586" y="790309"/>
            <a:ext cx="553998" cy="5359894"/>
          </a:xfrm>
          <a:prstGeom prst="rect">
            <a:avLst/>
          </a:prstGeom>
          <a:solidFill>
            <a:schemeClr val="accent4">
              <a:lumMod val="60000"/>
              <a:lumOff val="40000"/>
            </a:schemeClr>
          </a:solidFill>
        </p:spPr>
        <p:txBody>
          <a:bodyPr vert="vert" wrap="square" rtlCol="0">
            <a:spAutoFit/>
          </a:bodyPr>
          <a:lstStyle/>
          <a:p>
            <a:pPr algn="ctr"/>
            <a:r>
              <a:rPr lang="en-US" sz="2400" b="1" dirty="0">
                <a:effectLst>
                  <a:outerShdw blurRad="38100" dist="38100" dir="2700000" algn="tl">
                    <a:srgbClr val="000000">
                      <a:alpha val="43137"/>
                    </a:srgbClr>
                  </a:outerShdw>
                </a:effectLst>
              </a:rPr>
              <a:t>JOINT QUALIFIED OFFICER (JQO)</a:t>
            </a:r>
          </a:p>
        </p:txBody>
      </p:sp>
      <p:sp>
        <p:nvSpPr>
          <p:cNvPr id="44" name="TextBox 43">
            <a:extLst>
              <a:ext uri="{FF2B5EF4-FFF2-40B4-BE49-F238E27FC236}">
                <a16:creationId xmlns:a16="http://schemas.microsoft.com/office/drawing/2014/main" id="{0DA65A63-6DE9-4B7B-8155-2A4FC3458838}"/>
              </a:ext>
            </a:extLst>
          </p:cNvPr>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Path to become JQO Level III</a:t>
            </a:r>
          </a:p>
        </p:txBody>
      </p:sp>
      <p:sp>
        <p:nvSpPr>
          <p:cNvPr id="41" name="Right Arrow 40"/>
          <p:cNvSpPr/>
          <p:nvPr/>
        </p:nvSpPr>
        <p:spPr>
          <a:xfrm>
            <a:off x="4728299" y="4994622"/>
            <a:ext cx="3565743" cy="1317812"/>
          </a:xfrm>
          <a:prstGeom prst="rightArrow">
            <a:avLst/>
          </a:prstGeom>
          <a:solidFill>
            <a:schemeClr val="accent6">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JPME Level II</a:t>
            </a:r>
            <a:br>
              <a:rPr lang="en-US" b="1" dirty="0">
                <a:solidFill>
                  <a:schemeClr val="tx1"/>
                </a:solidFill>
                <a:effectLst>
                  <a:outerShdw blurRad="38100" dist="38100" dir="2700000" algn="tl">
                    <a:srgbClr val="000000">
                      <a:alpha val="43137"/>
                    </a:srgbClr>
                  </a:outerShdw>
                </a:effectLst>
              </a:rPr>
            </a:br>
            <a:r>
              <a:rPr lang="en-US" sz="1400" b="1" dirty="0">
                <a:solidFill>
                  <a:schemeClr val="tx1"/>
                </a:solidFill>
                <a:effectLst>
                  <a:outerShdw blurRad="38100" dist="38100" dir="2700000" algn="tl">
                    <a:srgbClr val="000000">
                      <a:alpha val="43137"/>
                    </a:srgbClr>
                  </a:outerShdw>
                </a:effectLst>
              </a:rPr>
              <a:t>War College Resident or JCWS</a:t>
            </a:r>
          </a:p>
        </p:txBody>
      </p:sp>
      <p:sp>
        <p:nvSpPr>
          <p:cNvPr id="39" name="Right Arrow 38"/>
          <p:cNvSpPr/>
          <p:nvPr/>
        </p:nvSpPr>
        <p:spPr>
          <a:xfrm>
            <a:off x="2185600" y="4954372"/>
            <a:ext cx="3168735" cy="1317812"/>
          </a:xfrm>
          <a:prstGeom prst="rightArrow">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JPME Level I</a:t>
            </a:r>
          </a:p>
          <a:p>
            <a:pPr algn="ctr"/>
            <a:r>
              <a:rPr lang="en-US" sz="1600" b="1" dirty="0">
                <a:solidFill>
                  <a:schemeClr val="tx1"/>
                </a:solidFill>
                <a:effectLst>
                  <a:outerShdw blurRad="38100" dist="38100" dir="2700000" algn="tl">
                    <a:srgbClr val="000000">
                      <a:alpha val="43137"/>
                    </a:srgbClr>
                  </a:outerShdw>
                </a:effectLst>
              </a:rPr>
              <a:t>ILE&amp;AOC</a:t>
            </a:r>
            <a:r>
              <a:rPr lang="en-US" sz="1200" b="1" dirty="0">
                <a:solidFill>
                  <a:schemeClr val="tx1"/>
                </a:solidFill>
                <a:effectLst>
                  <a:outerShdw blurRad="38100" dist="38100" dir="2700000" algn="tl">
                    <a:srgbClr val="000000">
                      <a:alpha val="43137"/>
                    </a:srgbClr>
                  </a:outerShdw>
                </a:effectLst>
              </a:rPr>
              <a:t>(ARNG) </a:t>
            </a:r>
            <a:r>
              <a:rPr lang="en-US" sz="1600" b="1" dirty="0">
                <a:solidFill>
                  <a:schemeClr val="tx1"/>
                </a:solidFill>
                <a:effectLst>
                  <a:outerShdw blurRad="38100" dist="38100" dir="2700000" algn="tl">
                    <a:srgbClr val="000000">
                      <a:alpha val="43137"/>
                    </a:srgbClr>
                  </a:outerShdw>
                </a:effectLst>
              </a:rPr>
              <a:t>– IDE/ACSC</a:t>
            </a:r>
            <a:r>
              <a:rPr lang="en-US" sz="1200" b="1" dirty="0">
                <a:solidFill>
                  <a:schemeClr val="tx1"/>
                </a:solidFill>
                <a:effectLst>
                  <a:outerShdw blurRad="38100" dist="38100" dir="2700000" algn="tl">
                    <a:srgbClr val="000000">
                      <a:alpha val="43137"/>
                    </a:srgbClr>
                  </a:outerShdw>
                </a:effectLst>
              </a:rPr>
              <a:t>(ANG)</a:t>
            </a:r>
          </a:p>
        </p:txBody>
      </p:sp>
      <p:grpSp>
        <p:nvGrpSpPr>
          <p:cNvPr id="3" name="Group 2"/>
          <p:cNvGrpSpPr/>
          <p:nvPr/>
        </p:nvGrpSpPr>
        <p:grpSpPr>
          <a:xfrm>
            <a:off x="267530" y="4946469"/>
            <a:ext cx="2171557" cy="1317812"/>
            <a:chOff x="1579016" y="5307427"/>
            <a:chExt cx="2171557" cy="1317812"/>
          </a:xfrm>
          <a:scene3d>
            <a:camera prst="orthographicFront">
              <a:rot lat="0" lon="0" rev="0"/>
            </a:camera>
            <a:lightRig rig="contrasting" dir="t">
              <a:rot lat="0" lon="0" rev="7800000"/>
            </a:lightRig>
          </a:scene3d>
        </p:grpSpPr>
        <p:sp>
          <p:nvSpPr>
            <p:cNvPr id="17" name="TextBox 16"/>
            <p:cNvSpPr txBox="1"/>
            <p:nvPr/>
          </p:nvSpPr>
          <p:spPr>
            <a:xfrm>
              <a:off x="1579016" y="5643681"/>
              <a:ext cx="2171557" cy="646331"/>
            </a:xfrm>
            <a:prstGeom prst="rect">
              <a:avLst/>
            </a:prstGeom>
            <a:noFill/>
            <a:ln>
              <a:noFill/>
            </a:ln>
            <a:effectLst/>
            <a:sp3d>
              <a:bevelT w="139700" h="139700"/>
            </a:sp3d>
          </p:spPr>
          <p:txBody>
            <a:bodyPr wrap="square" rtlCol="0">
              <a:spAutoFit/>
            </a:bodyPr>
            <a:lstStyle/>
            <a:p>
              <a:pPr algn="ctr"/>
              <a:r>
                <a:rPr lang="en-US" b="1" dirty="0">
                  <a:effectLst>
                    <a:outerShdw blurRad="38100" dist="38100" dir="2700000" algn="tl">
                      <a:srgbClr val="000000">
                        <a:alpha val="43137"/>
                      </a:srgbClr>
                    </a:outerShdw>
                  </a:effectLst>
                </a:rPr>
                <a:t>  OBC/BOLC </a:t>
              </a:r>
              <a:r>
                <a:rPr lang="en-US" sz="1400" b="1" dirty="0">
                  <a:effectLst>
                    <a:outerShdw blurRad="38100" dist="38100" dir="2700000" algn="tl">
                      <a:srgbClr val="000000">
                        <a:alpha val="43137"/>
                      </a:srgbClr>
                    </a:outerShdw>
                  </a:effectLst>
                </a:rPr>
                <a:t>(ARNG)</a:t>
              </a:r>
            </a:p>
            <a:p>
              <a:pPr algn="ctr"/>
              <a:r>
                <a:rPr lang="en-US" b="1" dirty="0">
                  <a:effectLst>
                    <a:outerShdw blurRad="38100" dist="38100" dir="2700000" algn="tl">
                      <a:srgbClr val="000000">
                        <a:alpha val="43137"/>
                      </a:srgbClr>
                    </a:outerShdw>
                  </a:effectLst>
                </a:rPr>
                <a:t>PDE/SOS</a:t>
              </a:r>
              <a:r>
                <a:rPr lang="en-US" sz="1200" b="1" dirty="0">
                  <a:effectLst>
                    <a:outerShdw blurRad="38100" dist="38100" dir="2700000" algn="tl">
                      <a:srgbClr val="000000">
                        <a:alpha val="43137"/>
                      </a:srgbClr>
                    </a:outerShdw>
                  </a:effectLst>
                </a:rPr>
                <a:t> </a:t>
              </a:r>
              <a:r>
                <a:rPr lang="en-US" sz="1400" b="1" dirty="0">
                  <a:effectLst>
                    <a:outerShdw blurRad="38100" dist="38100" dir="2700000" algn="tl">
                      <a:srgbClr val="000000">
                        <a:alpha val="43137"/>
                      </a:srgbClr>
                    </a:outerShdw>
                  </a:effectLst>
                </a:rPr>
                <a:t>(ANG) </a:t>
              </a:r>
            </a:p>
          </p:txBody>
        </p:sp>
        <p:sp>
          <p:nvSpPr>
            <p:cNvPr id="16" name="Right Arrow 15"/>
            <p:cNvSpPr/>
            <p:nvPr/>
          </p:nvSpPr>
          <p:spPr>
            <a:xfrm>
              <a:off x="1943459" y="5307427"/>
              <a:ext cx="1773986" cy="1317812"/>
            </a:xfrm>
            <a:prstGeom prst="rightArrow">
              <a:avLst/>
            </a:prstGeom>
            <a:solidFill>
              <a:schemeClr val="accent6">
                <a:lumMod val="40000"/>
                <a:lumOff val="60000"/>
              </a:schemeClr>
            </a:solid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lus Sign 17">
            <a:extLst>
              <a:ext uri="{FF2B5EF4-FFF2-40B4-BE49-F238E27FC236}">
                <a16:creationId xmlns:a16="http://schemas.microsoft.com/office/drawing/2014/main" id="{8CE6F27F-8ACC-4DF8-A3FA-B9CCCE3338B7}"/>
              </a:ext>
            </a:extLst>
          </p:cNvPr>
          <p:cNvSpPr/>
          <p:nvPr/>
        </p:nvSpPr>
        <p:spPr>
          <a:xfrm>
            <a:off x="424953" y="4603275"/>
            <a:ext cx="384295" cy="422330"/>
          </a:xfrm>
          <a:prstGeom prst="mathPlus">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ysClr val="windowText" lastClr="000000"/>
                </a:solidFill>
              </a:ln>
              <a:solidFill>
                <a:sysClr val="windowText" lastClr="000000"/>
              </a:solidFill>
              <a:effectLst>
                <a:outerShdw blurRad="38100" dist="19050" dir="2700000" algn="tl" rotWithShape="0">
                  <a:schemeClr val="dk1">
                    <a:alpha val="40000"/>
                  </a:schemeClr>
                </a:outerShdw>
              </a:effectLst>
            </a:endParaRPr>
          </a:p>
        </p:txBody>
      </p:sp>
      <p:sp>
        <p:nvSpPr>
          <p:cNvPr id="46" name="TextBox 45">
            <a:extLst>
              <a:ext uri="{FF2B5EF4-FFF2-40B4-BE49-F238E27FC236}">
                <a16:creationId xmlns:a16="http://schemas.microsoft.com/office/drawing/2014/main" id="{9311D501-EA8E-4DDB-9FA0-2832AE9048CA}"/>
              </a:ext>
            </a:extLst>
          </p:cNvPr>
          <p:cNvSpPr txBox="1"/>
          <p:nvPr/>
        </p:nvSpPr>
        <p:spPr>
          <a:xfrm>
            <a:off x="877409" y="3796477"/>
            <a:ext cx="325158" cy="461665"/>
          </a:xfrm>
          <a:prstGeom prst="rect">
            <a:avLst/>
          </a:prstGeom>
          <a:noFill/>
        </p:spPr>
        <p:txBody>
          <a:bodyPr wrap="square" rtlCol="0">
            <a:spAutoFit/>
          </a:bodyPr>
          <a:lstStyle/>
          <a:p>
            <a:r>
              <a:rPr lang="en-US" sz="2400" b="1" dirty="0"/>
              <a:t>D</a:t>
            </a:r>
          </a:p>
        </p:txBody>
      </p:sp>
      <p:sp>
        <p:nvSpPr>
          <p:cNvPr id="47" name="TextBox 46">
            <a:extLst>
              <a:ext uri="{FF2B5EF4-FFF2-40B4-BE49-F238E27FC236}">
                <a16:creationId xmlns:a16="http://schemas.microsoft.com/office/drawing/2014/main" id="{A3894FF7-598B-45E9-8CEB-1DC1FFBCDBEF}"/>
              </a:ext>
            </a:extLst>
          </p:cNvPr>
          <p:cNvSpPr txBox="1"/>
          <p:nvPr/>
        </p:nvSpPr>
        <p:spPr>
          <a:xfrm>
            <a:off x="1723572" y="3687189"/>
            <a:ext cx="5307056" cy="80021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Joint Experience (Self – Nomination) </a:t>
            </a:r>
          </a:p>
          <a:p>
            <a:pPr algn="ctr"/>
            <a:r>
              <a:rPr lang="en-US" sz="1400" b="1" dirty="0">
                <a:effectLst>
                  <a:outerShdw blurRad="38100" dist="38100" dir="2700000" algn="tl">
                    <a:srgbClr val="000000">
                      <a:alpha val="43137"/>
                    </a:srgbClr>
                  </a:outerShdw>
                </a:effectLst>
              </a:rPr>
              <a:t>(Must have a minimum of 12 points as O-4 and above)</a:t>
            </a:r>
          </a:p>
          <a:p>
            <a:pPr algn="ctr"/>
            <a:endParaRPr lang="en-US" sz="1400" b="1" dirty="0">
              <a:effectLst>
                <a:outerShdw blurRad="38100" dist="38100" dir="2700000" algn="tl">
                  <a:srgbClr val="000000">
                    <a:alpha val="43137"/>
                  </a:srgbClr>
                </a:outerShdw>
              </a:effectLst>
            </a:endParaRPr>
          </a:p>
        </p:txBody>
      </p:sp>
      <p:pic>
        <p:nvPicPr>
          <p:cNvPr id="19" name="Audio 18">
            <a:hlinkClick r:id="" action="ppaction://media"/>
            <a:extLst>
              <a:ext uri="{FF2B5EF4-FFF2-40B4-BE49-F238E27FC236}">
                <a16:creationId xmlns:a16="http://schemas.microsoft.com/office/drawing/2014/main" id="{5571EBFE-6237-4C2D-BB17-AD6F35A0283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15607739"/>
      </p:ext>
    </p:extLst>
  </p:cSld>
  <p:clrMapOvr>
    <a:masterClrMapping/>
  </p:clrMapOvr>
  <mc:AlternateContent xmlns:mc="http://schemas.openxmlformats.org/markup-compatibility/2006" xmlns:p14="http://schemas.microsoft.com/office/powerpoint/2010/main">
    <mc:Choice Requires="p14">
      <p:transition p14:dur="100" advTm="128539">
        <p:cut/>
      </p:transition>
    </mc:Choice>
    <mc:Fallback xmlns="">
      <p:transition advTm="12853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500"/>
                                        <p:tgtEl>
                                          <p:spTgt spid="2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cTn>
                              </p:par>
                              <p:par>
                                <p:cTn id="67" presetID="22" presetClass="entr" presetSubtype="4" fill="hold"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ipe(down)">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wipe(down)">
                                      <p:cBhvr>
                                        <p:cTn id="74" dur="5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wipe(down)">
                                      <p:cBhvr>
                                        <p:cTn id="89" dur="500"/>
                                        <p:tgtEl>
                                          <p:spTgt spid="4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wipe(down)">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wipe(down)">
                                      <p:cBhvr>
                                        <p:cTn id="97" dur="500"/>
                                        <p:tgtEl>
                                          <p:spTgt spid="5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wipe(down)">
                                      <p:cBhvr>
                                        <p:cTn id="102" dur="500"/>
                                        <p:tgtEl>
                                          <p:spTgt spid="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wipe(down)">
                                      <p:cBhvr>
                                        <p:cTn id="107" dur="500"/>
                                        <p:tgtEl>
                                          <p:spTgt spid="3"/>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down)">
                                      <p:cBhvr>
                                        <p:cTn id="110" dur="500"/>
                                        <p:tgtEl>
                                          <p:spTgt spid="3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wipe(down)">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fade">
                                      <p:cBhvr>
                                        <p:cTn id="120" dur="500"/>
                                        <p:tgtEl>
                                          <p:spTgt spid="15"/>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8"/>
                                        </p:tgtEl>
                                        <p:attrNameLst>
                                          <p:attrName>style.visibility</p:attrName>
                                        </p:attrNameLst>
                                      </p:cBhvr>
                                      <p:to>
                                        <p:strVal val="visible"/>
                                      </p:to>
                                    </p:set>
                                    <p:anim calcmode="lin" valueType="num">
                                      <p:cBhvr additive="base">
                                        <p:cTn id="125" dur="500" fill="hold"/>
                                        <p:tgtEl>
                                          <p:spTgt spid="18"/>
                                        </p:tgtEl>
                                        <p:attrNameLst>
                                          <p:attrName>ppt_x</p:attrName>
                                        </p:attrNameLst>
                                      </p:cBhvr>
                                      <p:tavLst>
                                        <p:tav tm="0">
                                          <p:val>
                                            <p:strVal val="#ppt_x"/>
                                          </p:val>
                                        </p:tav>
                                        <p:tav tm="100000">
                                          <p:val>
                                            <p:strVal val="#ppt_x"/>
                                          </p:val>
                                        </p:tav>
                                      </p:tavLst>
                                    </p:anim>
                                    <p:anim calcmode="lin" valueType="num">
                                      <p:cBhvr additive="base">
                                        <p:cTn id="1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wipe(down)">
                                      <p:cBhvr>
                                        <p:cTn id="1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7" fill="hold" display="0">
                  <p:stCondLst>
                    <p:cond delay="indefinite"/>
                  </p:stCondLst>
                  <p:endCondLst>
                    <p:cond evt="onStopAudio" delay="0">
                      <p:tgtEl>
                        <p:sldTgt/>
                      </p:tgtEl>
                    </p:cond>
                  </p:endCondLst>
                </p:cTn>
                <p:tgtEl>
                  <p:spTgt spid="19"/>
                </p:tgtEl>
              </p:cMediaNode>
            </p:audio>
          </p:childTnLst>
        </p:cTn>
      </p:par>
    </p:tnLst>
    <p:bldLst>
      <p:bldP spid="45" grpId="0" animBg="1"/>
      <p:bldP spid="15" grpId="0" animBg="1"/>
      <p:bldP spid="51" grpId="0"/>
      <p:bldP spid="49" grpId="0" animBg="1"/>
      <p:bldP spid="13" grpId="0"/>
      <p:bldP spid="22" grpId="0" animBg="1"/>
      <p:bldP spid="27" grpId="0" animBg="1"/>
      <p:bldP spid="28" grpId="0"/>
      <p:bldP spid="31" grpId="0" animBg="1"/>
      <p:bldP spid="29" grpId="0" animBg="1"/>
      <p:bldP spid="30" grpId="0"/>
      <p:bldP spid="32" grpId="0"/>
      <p:bldP spid="33" grpId="0"/>
      <p:bldP spid="26" grpId="0" animBg="1"/>
      <p:bldP spid="34" grpId="0"/>
      <p:bldP spid="36" grpId="0"/>
      <p:bldP spid="2" grpId="0"/>
      <p:bldP spid="7" grpId="0"/>
      <p:bldP spid="40" grpId="0"/>
      <p:bldP spid="42" grpId="0"/>
      <p:bldP spid="6" grpId="0" animBg="1"/>
      <p:bldP spid="41" grpId="0" animBg="1"/>
      <p:bldP spid="39" grpId="0" animBg="1"/>
      <p:bldP spid="18" grpId="0" animBg="1"/>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7334" y="848663"/>
            <a:ext cx="11894666" cy="6009337"/>
          </a:xfrm>
          <a:prstGeom prst="rect">
            <a:avLst/>
          </a:prstGeom>
          <a:noFill/>
        </p:spPr>
        <p:txBody>
          <a:bodyPr wrap="square" rtlCol="0">
            <a:spAutoFit/>
          </a:bodyPr>
          <a:lstStyle/>
          <a:p>
            <a:pPr marL="285750" indent="-285750">
              <a:buFontTx/>
              <a:buChar char="-"/>
            </a:pPr>
            <a:r>
              <a:rPr lang="en-US" sz="2400" b="1" dirty="0">
                <a:solidFill>
                  <a:srgbClr val="FF0000"/>
                </a:solidFill>
                <a:effectLst>
                  <a:outerShdw blurRad="38100" dist="38100" dir="2700000" algn="tl">
                    <a:srgbClr val="000000">
                      <a:alpha val="43137"/>
                    </a:srgbClr>
                  </a:outerShdw>
                </a:effectLst>
              </a:rPr>
              <a:t>Review</a:t>
            </a:r>
            <a:r>
              <a:rPr lang="en-US" sz="2400" b="1" dirty="0">
                <a:solidFill>
                  <a:srgbClr val="002060"/>
                </a:solidFill>
              </a:rPr>
              <a:t> your </a:t>
            </a:r>
            <a:r>
              <a:rPr lang="en-US" sz="2400" b="1" dirty="0">
                <a:solidFill>
                  <a:schemeClr val="accent5">
                    <a:lumMod val="50000"/>
                  </a:schemeClr>
                </a:solidFill>
              </a:rPr>
              <a:t>Joint Officer History (JOH) by going to the Joint Qualification System Website: </a:t>
            </a:r>
            <a:r>
              <a:rPr lang="en-US" sz="2400" b="1" dirty="0">
                <a:solidFill>
                  <a:schemeClr val="accent5">
                    <a:lumMod val="50000"/>
                  </a:schemeClr>
                </a:solidFill>
                <a:hlinkClick r:id="rId6"/>
              </a:rPr>
              <a:t>https://jqs.dmdc.osd.mil/appj/jqs</a:t>
            </a:r>
            <a:r>
              <a:rPr lang="en-US" sz="2400" b="1" dirty="0">
                <a:solidFill>
                  <a:schemeClr val="accent5">
                    <a:lumMod val="50000"/>
                  </a:schemeClr>
                </a:solidFill>
              </a:rPr>
              <a:t>   (Note: Once you login SELECT the ELIGIBILITY CRITERIA link near the bottom).</a:t>
            </a:r>
            <a:endParaRPr lang="en-US" sz="2400" b="1" dirty="0">
              <a:solidFill>
                <a:srgbClr val="FF0000"/>
              </a:solidFill>
              <a:effectLst>
                <a:outerShdw blurRad="38100" dist="38100" dir="2700000" algn="tl">
                  <a:srgbClr val="000000">
                    <a:alpha val="43137"/>
                  </a:srgbClr>
                </a:outerShdw>
              </a:effectLst>
            </a:endParaRPr>
          </a:p>
          <a:p>
            <a:endParaRPr lang="en-US" sz="1050" b="1" dirty="0">
              <a:solidFill>
                <a:srgbClr val="FF0000"/>
              </a:solidFill>
              <a:effectLst>
                <a:outerShdw blurRad="38100" dist="38100" dir="2700000" algn="tl">
                  <a:srgbClr val="000000">
                    <a:alpha val="43137"/>
                  </a:srgbClr>
                </a:outerShdw>
              </a:effectLst>
            </a:endParaRPr>
          </a:p>
          <a:p>
            <a:pPr marL="285750" indent="-285750">
              <a:buFontTx/>
              <a:buChar char="-"/>
            </a:pPr>
            <a:r>
              <a:rPr lang="en-US" sz="2400" b="1" dirty="0">
                <a:solidFill>
                  <a:srgbClr val="FF0000"/>
                </a:solidFill>
                <a:effectLst>
                  <a:outerShdw blurRad="38100" dist="38100" dir="2700000" algn="tl">
                    <a:srgbClr val="000000">
                      <a:alpha val="43137"/>
                    </a:srgbClr>
                  </a:outerShdw>
                </a:effectLst>
              </a:rPr>
              <a:t>Express your interest</a:t>
            </a:r>
            <a:r>
              <a:rPr lang="en-US" sz="2400" b="1" dirty="0">
                <a:solidFill>
                  <a:schemeClr val="accent5">
                    <a:lumMod val="50000"/>
                  </a:schemeClr>
                </a:solidFill>
              </a:rPr>
              <a:t> for Joint Opportunities (ie: Joint KDA Assignments (31+4), JDAL assignments, Exercises, Deployments and Joint training.) </a:t>
            </a:r>
          </a:p>
          <a:p>
            <a:endParaRPr lang="en-US" sz="500" b="1" dirty="0">
              <a:solidFill>
                <a:schemeClr val="accent5">
                  <a:lumMod val="50000"/>
                </a:schemeClr>
              </a:solidFill>
            </a:endParaRPr>
          </a:p>
          <a:p>
            <a:pPr marL="285750" indent="-285750">
              <a:buFontTx/>
              <a:buChar char="-"/>
            </a:pPr>
            <a:r>
              <a:rPr lang="en-US" sz="2400" b="1" dirty="0">
                <a:solidFill>
                  <a:srgbClr val="FF0000"/>
                </a:solidFill>
                <a:effectLst>
                  <a:outerShdw blurRad="38100" dist="38100" dir="2700000" algn="tl">
                    <a:srgbClr val="000000">
                      <a:alpha val="43137"/>
                    </a:srgbClr>
                  </a:outerShdw>
                </a:effectLst>
              </a:rPr>
              <a:t>Ensure</a:t>
            </a:r>
            <a:r>
              <a:rPr lang="en-US" sz="2400" b="1" dirty="0">
                <a:solidFill>
                  <a:schemeClr val="accent5">
                    <a:lumMod val="50000"/>
                  </a:schemeClr>
                </a:solidFill>
              </a:rPr>
              <a:t> that your participation for any Exercises, and joint training is documented (Certificates / Orders/ Awards) in your system of record (iPERMS/MILPDS)</a:t>
            </a:r>
            <a:endParaRPr lang="en-US" sz="2400" dirty="0"/>
          </a:p>
          <a:p>
            <a:endParaRPr lang="en-US" sz="800" b="1" dirty="0">
              <a:solidFill>
                <a:schemeClr val="accent5">
                  <a:lumMod val="50000"/>
                </a:schemeClr>
              </a:solidFill>
            </a:endParaRPr>
          </a:p>
          <a:p>
            <a:pPr marL="285750" indent="-285750">
              <a:buFontTx/>
              <a:buChar char="-"/>
            </a:pPr>
            <a:r>
              <a:rPr lang="en-US" sz="2400" b="1" dirty="0">
                <a:solidFill>
                  <a:srgbClr val="FF0000"/>
                </a:solidFill>
                <a:effectLst>
                  <a:outerShdw blurRad="38100" dist="38100" dir="2700000" algn="tl">
                    <a:srgbClr val="000000">
                      <a:alpha val="43137"/>
                    </a:srgbClr>
                  </a:outerShdw>
                </a:effectLst>
              </a:rPr>
              <a:t>Self-Nominate</a:t>
            </a:r>
            <a:r>
              <a:rPr lang="en-US" sz="2400" b="1" dirty="0">
                <a:solidFill>
                  <a:schemeClr val="accent5">
                    <a:lumMod val="50000"/>
                  </a:schemeClr>
                </a:solidFill>
              </a:rPr>
              <a:t> when serving in Joint Assignments / State Side and/or from a Deployment</a:t>
            </a:r>
          </a:p>
          <a:p>
            <a:endParaRPr lang="en-US" sz="900" b="1" dirty="0">
              <a:solidFill>
                <a:schemeClr val="accent5">
                  <a:lumMod val="50000"/>
                </a:schemeClr>
              </a:solidFill>
            </a:endParaRPr>
          </a:p>
          <a:p>
            <a:pPr marL="342900" indent="-342900">
              <a:buFontTx/>
              <a:buChar char="-"/>
            </a:pPr>
            <a:r>
              <a:rPr lang="en-US" sz="2400" b="1" dirty="0">
                <a:solidFill>
                  <a:schemeClr val="accent5">
                    <a:lumMod val="50000"/>
                  </a:schemeClr>
                </a:solidFill>
              </a:rPr>
              <a:t>Ensure your ILE/AOC and ACSC are included in your JMIS record to show </a:t>
            </a:r>
            <a:r>
              <a:rPr lang="en-US" sz="2400" b="1" dirty="0">
                <a:solidFill>
                  <a:srgbClr val="FF0000"/>
                </a:solidFill>
                <a:effectLst>
                  <a:outerShdw blurRad="38100" dist="38100" dir="2700000" algn="tl">
                    <a:srgbClr val="000000">
                      <a:alpha val="43137"/>
                    </a:srgbClr>
                  </a:outerShdw>
                </a:effectLst>
              </a:rPr>
              <a:t>JPME Level I complete</a:t>
            </a:r>
            <a:r>
              <a:rPr lang="en-US" sz="2400" b="1" dirty="0">
                <a:solidFill>
                  <a:schemeClr val="accent5">
                    <a:lumMod val="50000"/>
                  </a:schemeClr>
                </a:solidFill>
              </a:rPr>
              <a:t>.</a:t>
            </a:r>
          </a:p>
          <a:p>
            <a:pPr marL="342900" indent="-342900">
              <a:buFontTx/>
              <a:buChar char="-"/>
            </a:pPr>
            <a:endParaRPr lang="en-US" sz="900" b="1" dirty="0">
              <a:solidFill>
                <a:schemeClr val="accent5">
                  <a:lumMod val="50000"/>
                </a:schemeClr>
              </a:solidFill>
            </a:endParaRPr>
          </a:p>
          <a:p>
            <a:pPr marL="342900" indent="-342900">
              <a:buFontTx/>
              <a:buChar char="-"/>
            </a:pPr>
            <a:r>
              <a:rPr lang="en-US" sz="2400" b="1" dirty="0">
                <a:solidFill>
                  <a:schemeClr val="accent5">
                    <a:lumMod val="50000"/>
                  </a:schemeClr>
                </a:solidFill>
              </a:rPr>
              <a:t>Look for opportunities to </a:t>
            </a:r>
            <a:r>
              <a:rPr lang="en-US" sz="2400" b="1" dirty="0">
                <a:solidFill>
                  <a:srgbClr val="FF0000"/>
                </a:solidFill>
                <a:effectLst>
                  <a:outerShdw blurRad="38100" dist="38100" dir="2700000" algn="tl">
                    <a:srgbClr val="000000">
                      <a:alpha val="43137"/>
                    </a:srgbClr>
                  </a:outerShdw>
                </a:effectLst>
              </a:rPr>
              <a:t>complete JPME Level II </a:t>
            </a:r>
            <a:r>
              <a:rPr lang="en-US" sz="2400" b="1" dirty="0">
                <a:solidFill>
                  <a:schemeClr val="accent5">
                    <a:lumMod val="50000"/>
                  </a:schemeClr>
                </a:solidFill>
              </a:rPr>
              <a:t>and provide supporting documentation to your system of record (iPERMS/MILPDS)</a:t>
            </a:r>
          </a:p>
          <a:p>
            <a:pPr marL="285750" indent="-285750">
              <a:buFontTx/>
              <a:buChar char="-"/>
            </a:pPr>
            <a:endParaRPr lang="en-US" sz="1100" b="1" dirty="0">
              <a:solidFill>
                <a:schemeClr val="accent5">
                  <a:lumMod val="50000"/>
                </a:schemeClr>
              </a:solidFill>
            </a:endParaRPr>
          </a:p>
          <a:p>
            <a:pPr marL="285750" indent="-285750">
              <a:buFontTx/>
              <a:buChar char="-"/>
            </a:pPr>
            <a:endParaRPr lang="en-US" dirty="0"/>
          </a:p>
          <a:p>
            <a:endParaRPr lang="en-US" b="1" i="1" dirty="0"/>
          </a:p>
        </p:txBody>
      </p:sp>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Where do you start?</a:t>
            </a:r>
          </a:p>
        </p:txBody>
      </p:sp>
      <p:sp>
        <p:nvSpPr>
          <p:cNvPr id="6" name="Rectangle 5"/>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8" name="TextBox 7"/>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17" name="Audio 16">
            <a:hlinkClick r:id="" action="ppaction://media"/>
            <a:extLst>
              <a:ext uri="{FF2B5EF4-FFF2-40B4-BE49-F238E27FC236}">
                <a16:creationId xmlns:a16="http://schemas.microsoft.com/office/drawing/2014/main" id="{2E1CF62B-51B3-4C76-A141-6C29BF789A4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81938999"/>
      </p:ext>
    </p:extLst>
  </p:cSld>
  <p:clrMapOvr>
    <a:masterClrMapping/>
  </p:clrMapOvr>
  <mc:AlternateContent xmlns:mc="http://schemas.openxmlformats.org/markup-compatibility/2006" xmlns:p14="http://schemas.microsoft.com/office/powerpoint/2010/main">
    <mc:Choice Requires="p14">
      <p:transition spd="slow" p14:dur="2000" advTm="52738"/>
    </mc:Choice>
    <mc:Fallback xmlns="">
      <p:transition spd="slow" advTm="5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4559" y="0"/>
            <a:ext cx="3167598" cy="6203100"/>
          </a:xfrm>
          <a:prstGeom prst="rect">
            <a:avLst/>
          </a:prstGeom>
        </p:spPr>
      </p:pic>
      <p:sp>
        <p:nvSpPr>
          <p:cNvPr id="10" name="Rectangle 9"/>
          <p:cNvSpPr/>
          <p:nvPr/>
        </p:nvSpPr>
        <p:spPr>
          <a:xfrm>
            <a:off x="716642" y="885221"/>
            <a:ext cx="8092077" cy="523220"/>
          </a:xfrm>
          <a:prstGeom prst="rect">
            <a:avLst/>
          </a:prstGeom>
        </p:spPr>
        <p:txBody>
          <a:bodyPr wrap="square">
            <a:spAutoFit/>
          </a:bodyPr>
          <a:lstStyle/>
          <a:p>
            <a:r>
              <a:rPr lang="en-US" sz="1400" b="1" i="1" dirty="0">
                <a:solidFill>
                  <a:schemeClr val="tx2">
                    <a:lumMod val="50000"/>
                  </a:schemeClr>
                </a:solidFill>
              </a:rPr>
              <a:t>America’s premier state military comprised of mission-ready professionals fully engaged with our communities, and relevant through the 21</a:t>
            </a:r>
            <a:r>
              <a:rPr lang="en-US" sz="1400" b="1" i="1" baseline="30000" dirty="0">
                <a:solidFill>
                  <a:schemeClr val="tx2">
                    <a:lumMod val="50000"/>
                  </a:schemeClr>
                </a:solidFill>
              </a:rPr>
              <a:t>st</a:t>
            </a:r>
            <a:r>
              <a:rPr lang="en-US" sz="1400" b="1" i="1" dirty="0">
                <a:solidFill>
                  <a:schemeClr val="tx2">
                    <a:lumMod val="50000"/>
                  </a:schemeClr>
                </a:solidFill>
              </a:rPr>
              <a:t> century.</a:t>
            </a:r>
            <a:endParaRPr lang="en-US" sz="1400" dirty="0"/>
          </a:p>
        </p:txBody>
      </p:sp>
      <p:sp>
        <p:nvSpPr>
          <p:cNvPr id="11" name="Rectangle 10"/>
          <p:cNvSpPr/>
          <p:nvPr/>
        </p:nvSpPr>
        <p:spPr>
          <a:xfrm>
            <a:off x="721360" y="1569250"/>
            <a:ext cx="8067039" cy="523220"/>
          </a:xfrm>
          <a:prstGeom prst="rect">
            <a:avLst/>
          </a:prstGeom>
        </p:spPr>
        <p:txBody>
          <a:bodyPr wrap="square">
            <a:spAutoFit/>
          </a:bodyPr>
          <a:lstStyle/>
          <a:p>
            <a:r>
              <a:rPr lang="en-US" sz="1400" b="1" i="1" dirty="0">
                <a:solidFill>
                  <a:schemeClr val="tx2">
                    <a:lumMod val="50000"/>
                  </a:schemeClr>
                </a:solidFill>
              </a:rPr>
              <a:t>Provide the Governor and President with ready forces in support of state and federal authorities at home and abroad. </a:t>
            </a:r>
            <a:endParaRPr lang="en-US" sz="1400" dirty="0"/>
          </a:p>
        </p:txBody>
      </p:sp>
      <p:sp>
        <p:nvSpPr>
          <p:cNvPr id="12" name="Rectangle 11"/>
          <p:cNvSpPr/>
          <p:nvPr/>
        </p:nvSpPr>
        <p:spPr>
          <a:xfrm>
            <a:off x="1610071" y="2412966"/>
            <a:ext cx="7667127" cy="1082604"/>
          </a:xfrm>
          <a:prstGeom prst="rect">
            <a:avLst/>
          </a:prstGeom>
        </p:spPr>
        <p:txBody>
          <a:bodyPr wrap="square">
            <a:spAutoFit/>
          </a:bodyPr>
          <a:lstStyle/>
          <a:p>
            <a:pPr marL="171450" indent="-171450">
              <a:lnSpc>
                <a:spcPct val="120000"/>
              </a:lnSpc>
              <a:buFont typeface="Arial"/>
              <a:buChar char="•"/>
            </a:pPr>
            <a:r>
              <a:rPr lang="en-US" sz="1350" b="1" dirty="0"/>
              <a:t>Diverse &amp; Engaged Force Sustained Through Effective Retention &amp; Recruiting  </a:t>
            </a:r>
          </a:p>
          <a:p>
            <a:pPr marL="171450" indent="-171450">
              <a:lnSpc>
                <a:spcPct val="120000"/>
              </a:lnSpc>
              <a:buFont typeface="Arial"/>
              <a:buChar char="•"/>
            </a:pPr>
            <a:r>
              <a:rPr lang="en-US" sz="1350" b="1" dirty="0"/>
              <a:t>Trained Ethical Professionals</a:t>
            </a:r>
          </a:p>
          <a:p>
            <a:pPr marL="171450" indent="-171450">
              <a:lnSpc>
                <a:spcPct val="120000"/>
              </a:lnSpc>
              <a:buFont typeface="Arial"/>
              <a:buChar char="•"/>
            </a:pPr>
            <a:r>
              <a:rPr lang="en-US" sz="1350" b="1" dirty="0"/>
              <a:t>Resilient Professionals &amp; Families, Supported By Robust Services</a:t>
            </a:r>
          </a:p>
          <a:p>
            <a:pPr marL="171450" indent="-171450">
              <a:lnSpc>
                <a:spcPct val="120000"/>
              </a:lnSpc>
              <a:buFont typeface="Arial"/>
              <a:buChar char="•"/>
            </a:pPr>
            <a:r>
              <a:rPr lang="en-US" sz="1350" b="1" dirty="0"/>
              <a:t>Clearly Communicated Opportunities For Professional &amp; Personal Development </a:t>
            </a:r>
          </a:p>
        </p:txBody>
      </p:sp>
      <p:sp>
        <p:nvSpPr>
          <p:cNvPr id="13" name="TextBox 12"/>
          <p:cNvSpPr txBox="1"/>
          <p:nvPr/>
        </p:nvSpPr>
        <p:spPr>
          <a:xfrm>
            <a:off x="294640" y="1327781"/>
            <a:ext cx="2286000" cy="369332"/>
          </a:xfrm>
          <a:prstGeom prst="rect">
            <a:avLst/>
          </a:prstGeom>
          <a:noFill/>
        </p:spPr>
        <p:txBody>
          <a:bodyPr wrap="square" rtlCol="0">
            <a:spAutoFit/>
          </a:bodyPr>
          <a:lstStyle/>
          <a:p>
            <a:r>
              <a:rPr lang="en-US" b="1" dirty="0">
                <a:solidFill>
                  <a:srgbClr val="002F6C"/>
                </a:solidFill>
                <a:cs typeface="Impact"/>
              </a:rPr>
              <a:t>MISSION:</a:t>
            </a:r>
          </a:p>
        </p:txBody>
      </p:sp>
      <p:sp>
        <p:nvSpPr>
          <p:cNvPr id="14" name="TextBox 13"/>
          <p:cNvSpPr txBox="1"/>
          <p:nvPr/>
        </p:nvSpPr>
        <p:spPr>
          <a:xfrm>
            <a:off x="246712" y="569855"/>
            <a:ext cx="1876518" cy="369332"/>
          </a:xfrm>
          <a:prstGeom prst="rect">
            <a:avLst/>
          </a:prstGeom>
          <a:noFill/>
        </p:spPr>
        <p:txBody>
          <a:bodyPr wrap="square" rtlCol="0">
            <a:spAutoFit/>
          </a:bodyPr>
          <a:lstStyle/>
          <a:p>
            <a:r>
              <a:rPr lang="en-US" b="1" dirty="0">
                <a:solidFill>
                  <a:srgbClr val="002F6C"/>
                </a:solidFill>
                <a:cs typeface="Impact"/>
              </a:rPr>
              <a:t>VISION:</a:t>
            </a:r>
          </a:p>
        </p:txBody>
      </p:sp>
      <p:sp>
        <p:nvSpPr>
          <p:cNvPr id="15" name="Rectangle 14"/>
          <p:cNvSpPr/>
          <p:nvPr/>
        </p:nvSpPr>
        <p:spPr>
          <a:xfrm>
            <a:off x="1617580" y="3692438"/>
            <a:ext cx="7150339" cy="1119281"/>
          </a:xfrm>
          <a:prstGeom prst="rect">
            <a:avLst/>
          </a:prstGeom>
        </p:spPr>
        <p:txBody>
          <a:bodyPr wrap="square">
            <a:spAutoFit/>
          </a:bodyPr>
          <a:lstStyle/>
          <a:p>
            <a:pPr marL="171450" indent="-171450">
              <a:lnSpc>
                <a:spcPct val="120000"/>
              </a:lnSpc>
              <a:buFont typeface="Arial"/>
              <a:buChar char="•"/>
            </a:pPr>
            <a:r>
              <a:rPr lang="en-US" sz="1350" b="1" dirty="0"/>
              <a:t>Force Structure Optimized For Federal &amp; State Missions</a:t>
            </a:r>
          </a:p>
          <a:p>
            <a:pPr marL="171450" indent="-171450">
              <a:lnSpc>
                <a:spcPct val="120000"/>
              </a:lnSpc>
              <a:buFont typeface="Arial"/>
              <a:buChar char="•"/>
            </a:pPr>
            <a:r>
              <a:rPr lang="en-US" sz="1350" b="1" dirty="0"/>
              <a:t>Modern Training Areas &amp; Facilities That Support Our Mission</a:t>
            </a:r>
          </a:p>
          <a:p>
            <a:pPr marL="171450" indent="-171450">
              <a:lnSpc>
                <a:spcPct val="120000"/>
              </a:lnSpc>
              <a:buFont typeface="Arial"/>
              <a:buChar char="•"/>
            </a:pPr>
            <a:r>
              <a:rPr lang="en-US" sz="1350" b="1" dirty="0"/>
              <a:t>Effective Resource Management &amp; Protection</a:t>
            </a:r>
          </a:p>
          <a:p>
            <a:pPr marL="171450" indent="-171450">
              <a:lnSpc>
                <a:spcPct val="120000"/>
              </a:lnSpc>
              <a:buFont typeface="Arial"/>
              <a:buChar char="•"/>
            </a:pPr>
            <a:r>
              <a:rPr lang="en-US" sz="1350" b="1" dirty="0"/>
              <a:t>Enhanced Joint, Interagency, Intergovernmental &amp; Multinational Capabilities</a:t>
            </a:r>
          </a:p>
        </p:txBody>
      </p:sp>
      <p:sp>
        <p:nvSpPr>
          <p:cNvPr id="16" name="Rectangle 15"/>
          <p:cNvSpPr/>
          <p:nvPr/>
        </p:nvSpPr>
        <p:spPr>
          <a:xfrm>
            <a:off x="1617579" y="5052004"/>
            <a:ext cx="7237808" cy="1119281"/>
          </a:xfrm>
          <a:prstGeom prst="rect">
            <a:avLst/>
          </a:prstGeom>
        </p:spPr>
        <p:txBody>
          <a:bodyPr wrap="square">
            <a:spAutoFit/>
          </a:bodyPr>
          <a:lstStyle/>
          <a:p>
            <a:pPr marL="171450" indent="-171450">
              <a:lnSpc>
                <a:spcPct val="120000"/>
              </a:lnSpc>
              <a:buFont typeface="Arial"/>
              <a:buChar char="•"/>
            </a:pPr>
            <a:r>
              <a:rPr lang="en-US" sz="1350" b="1" dirty="0"/>
              <a:t>Effective Communication Assets &amp; Channels  </a:t>
            </a:r>
          </a:p>
          <a:p>
            <a:pPr marL="171450" indent="-171450">
              <a:lnSpc>
                <a:spcPct val="120000"/>
              </a:lnSpc>
              <a:buFont typeface="Arial"/>
              <a:buChar char="•"/>
            </a:pPr>
            <a:r>
              <a:rPr lang="en-US" sz="1350" b="1" dirty="0"/>
              <a:t>Partnered &amp; Informed Communities</a:t>
            </a:r>
          </a:p>
          <a:p>
            <a:pPr marL="171450" indent="-171450">
              <a:lnSpc>
                <a:spcPct val="120000"/>
              </a:lnSpc>
              <a:buFont typeface="Arial"/>
              <a:buChar char="•"/>
            </a:pPr>
            <a:r>
              <a:rPr lang="en-US" sz="1350" b="1" dirty="0"/>
              <a:t>Engaged &amp; Educated Government Partners</a:t>
            </a:r>
          </a:p>
          <a:p>
            <a:pPr marL="171450" indent="-171450">
              <a:lnSpc>
                <a:spcPct val="120000"/>
              </a:lnSpc>
              <a:buFont typeface="Arial"/>
              <a:buChar char="•"/>
            </a:pPr>
            <a:r>
              <a:rPr lang="en-US" sz="1350" b="1" dirty="0"/>
              <a:t>Strong Department of Defense Relationships </a:t>
            </a:r>
          </a:p>
        </p:txBody>
      </p:sp>
      <p:sp>
        <p:nvSpPr>
          <p:cNvPr id="17" name="Rectangle 16"/>
          <p:cNvSpPr/>
          <p:nvPr/>
        </p:nvSpPr>
        <p:spPr>
          <a:xfrm>
            <a:off x="801191" y="2109248"/>
            <a:ext cx="4325258" cy="338554"/>
          </a:xfrm>
          <a:prstGeom prst="rect">
            <a:avLst/>
          </a:prstGeom>
        </p:spPr>
        <p:txBody>
          <a:bodyPr wrap="none">
            <a:spAutoFit/>
          </a:bodyPr>
          <a:lstStyle/>
          <a:p>
            <a:pPr fontAlgn="auto">
              <a:spcBef>
                <a:spcPts val="0"/>
              </a:spcBef>
              <a:spcAft>
                <a:spcPts val="0"/>
              </a:spcAft>
              <a:defRPr/>
            </a:pPr>
            <a:r>
              <a:rPr lang="en-US" sz="1600" b="1" i="1" dirty="0">
                <a:solidFill>
                  <a:srgbClr val="002F6C"/>
                </a:solidFill>
                <a:latin typeface="Arial" pitchFamily="34" charset="0"/>
                <a:cs typeface="Arial" pitchFamily="34" charset="0"/>
              </a:rPr>
              <a:t>PEOPLE FIRST –  </a:t>
            </a:r>
            <a:r>
              <a:rPr lang="en-US" sz="1400" b="1" i="1" dirty="0">
                <a:solidFill>
                  <a:srgbClr val="002F6C"/>
                </a:solidFill>
                <a:latin typeface="Arial" pitchFamily="34" charset="0"/>
                <a:cs typeface="Arial" pitchFamily="34" charset="0"/>
              </a:rPr>
              <a:t>Invest in our human capital</a:t>
            </a:r>
          </a:p>
        </p:txBody>
      </p:sp>
      <p:sp>
        <p:nvSpPr>
          <p:cNvPr id="18" name="Rectangle 17"/>
          <p:cNvSpPr/>
          <p:nvPr/>
        </p:nvSpPr>
        <p:spPr>
          <a:xfrm>
            <a:off x="799380" y="3467891"/>
            <a:ext cx="5578718" cy="338554"/>
          </a:xfrm>
          <a:prstGeom prst="rect">
            <a:avLst/>
          </a:prstGeom>
        </p:spPr>
        <p:txBody>
          <a:bodyPr wrap="none">
            <a:spAutoFit/>
          </a:bodyPr>
          <a:lstStyle/>
          <a:p>
            <a:pPr fontAlgn="auto">
              <a:spcBef>
                <a:spcPts val="0"/>
              </a:spcBef>
              <a:spcAft>
                <a:spcPts val="0"/>
              </a:spcAft>
              <a:defRPr/>
            </a:pPr>
            <a:r>
              <a:rPr lang="en-US" sz="1600" b="1" i="1" dirty="0">
                <a:solidFill>
                  <a:srgbClr val="002F6C"/>
                </a:solidFill>
                <a:latin typeface="Arial" pitchFamily="34" charset="0"/>
                <a:cs typeface="Arial" pitchFamily="34" charset="0"/>
              </a:rPr>
              <a:t>RELEVANT &amp; READY –  </a:t>
            </a:r>
            <a:r>
              <a:rPr lang="en-US" sz="1400" b="1" i="1" dirty="0">
                <a:solidFill>
                  <a:srgbClr val="002F6C"/>
                </a:solidFill>
                <a:latin typeface="Arial" pitchFamily="34" charset="0"/>
                <a:cs typeface="Arial" pitchFamily="34" charset="0"/>
              </a:rPr>
              <a:t>Provide right force at the right time</a:t>
            </a:r>
          </a:p>
        </p:txBody>
      </p:sp>
      <p:sp>
        <p:nvSpPr>
          <p:cNvPr id="19" name="Rectangle 18"/>
          <p:cNvSpPr/>
          <p:nvPr/>
        </p:nvSpPr>
        <p:spPr>
          <a:xfrm>
            <a:off x="805550" y="4790603"/>
            <a:ext cx="7654597" cy="338554"/>
          </a:xfrm>
          <a:prstGeom prst="rect">
            <a:avLst/>
          </a:prstGeom>
        </p:spPr>
        <p:txBody>
          <a:bodyPr wrap="none">
            <a:spAutoFit/>
          </a:bodyPr>
          <a:lstStyle/>
          <a:p>
            <a:pPr fontAlgn="auto">
              <a:spcBef>
                <a:spcPts val="0"/>
              </a:spcBef>
              <a:spcAft>
                <a:spcPts val="0"/>
              </a:spcAft>
              <a:defRPr/>
            </a:pPr>
            <a:r>
              <a:rPr lang="en-US" sz="1600" b="1" dirty="0">
                <a:solidFill>
                  <a:srgbClr val="002F6C"/>
                </a:solidFill>
                <a:latin typeface="Arial" pitchFamily="34" charset="0"/>
                <a:cs typeface="Arial" pitchFamily="34" charset="0"/>
              </a:rPr>
              <a:t>COMMUNICATE &amp; PARTNER –  </a:t>
            </a:r>
            <a:r>
              <a:rPr lang="en-US" sz="1400" b="1" dirty="0">
                <a:solidFill>
                  <a:srgbClr val="002F6C"/>
                </a:solidFill>
                <a:latin typeface="Arial" pitchFamily="34" charset="0"/>
                <a:cs typeface="Arial" pitchFamily="34" charset="0"/>
              </a:rPr>
              <a:t>Deliver our message and build lasting relationships</a:t>
            </a:r>
          </a:p>
        </p:txBody>
      </p:sp>
      <p:sp>
        <p:nvSpPr>
          <p:cNvPr id="20" name="TextBox 19"/>
          <p:cNvSpPr txBox="1"/>
          <p:nvPr/>
        </p:nvSpPr>
        <p:spPr>
          <a:xfrm>
            <a:off x="160416" y="136332"/>
            <a:ext cx="8849895" cy="523220"/>
          </a:xfrm>
          <a:prstGeom prst="rect">
            <a:avLst/>
          </a:prstGeom>
          <a:noFill/>
        </p:spPr>
        <p:txBody>
          <a:bodyPr wrap="square" rtlCol="0">
            <a:spAutoFit/>
          </a:bodyPr>
          <a:lstStyle/>
          <a:p>
            <a:r>
              <a:rPr lang="en-US" sz="2800" b="1" dirty="0">
                <a:solidFill>
                  <a:srgbClr val="002F6C"/>
                </a:solidFill>
                <a:cs typeface="Impact"/>
              </a:rPr>
              <a:t>TEXAS MILITARY DEPARTMENT STRATEGY </a:t>
            </a:r>
          </a:p>
        </p:txBody>
      </p:sp>
      <p:sp>
        <p:nvSpPr>
          <p:cNvPr id="21" name="Rectangle 20"/>
          <p:cNvSpPr/>
          <p:nvPr/>
        </p:nvSpPr>
        <p:spPr>
          <a:xfrm>
            <a:off x="1637580" y="3190635"/>
            <a:ext cx="6039570" cy="286878"/>
          </a:xfrm>
          <a:prstGeom prst="rect">
            <a:avLst/>
          </a:prstGeom>
          <a:noFill/>
          <a:ln>
            <a:solidFill>
              <a:schemeClr val="accent1">
                <a:shade val="50000"/>
              </a:schemeClr>
            </a:solidFill>
          </a:ln>
          <a:effectLst>
            <a:glow rad="63500">
              <a:srgbClr val="CC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24" name="TextBox 23"/>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25" name="Rectangle 24"/>
          <p:cNvSpPr/>
          <p:nvPr/>
        </p:nvSpPr>
        <p:spPr>
          <a:xfrm>
            <a:off x="1610071" y="4450296"/>
            <a:ext cx="6039570" cy="286878"/>
          </a:xfrm>
          <a:prstGeom prst="rect">
            <a:avLst/>
          </a:prstGeom>
          <a:noFill/>
          <a:ln>
            <a:solidFill>
              <a:schemeClr val="accent1">
                <a:shade val="50000"/>
              </a:schemeClr>
            </a:solidFill>
          </a:ln>
          <a:effectLst>
            <a:glow rad="63500">
              <a:srgbClr val="CC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37580" y="5817088"/>
            <a:ext cx="6039570" cy="286878"/>
          </a:xfrm>
          <a:prstGeom prst="rect">
            <a:avLst/>
          </a:prstGeom>
          <a:noFill/>
          <a:ln>
            <a:solidFill>
              <a:schemeClr val="accent1">
                <a:shade val="50000"/>
              </a:schemeClr>
            </a:solidFill>
          </a:ln>
          <a:effectLst>
            <a:glow rad="63500">
              <a:srgbClr val="CC00FF">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29D49B8-312E-4559-ADF2-EA6CF1FC5C4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857360499"/>
      </p:ext>
    </p:extLst>
  </p:cSld>
  <p:clrMapOvr>
    <a:masterClrMapping/>
  </p:clrMapOvr>
  <mc:AlternateContent xmlns:mc="http://schemas.openxmlformats.org/markup-compatibility/2006" xmlns:p14="http://schemas.microsoft.com/office/powerpoint/2010/main">
    <mc:Choice Requires="p14">
      <p:transition spd="slow" p14:dur="2000" advTm="26097"/>
    </mc:Choice>
    <mc:Fallback xmlns="">
      <p:transition spd="slow" advTm="2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21"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8F20A0-CC3D-4C68-833A-FAF15961D6EE}"/>
              </a:ext>
            </a:extLst>
          </p:cNvPr>
          <p:cNvSpPr txBox="1"/>
          <p:nvPr/>
        </p:nvSpPr>
        <p:spPr>
          <a:xfrm>
            <a:off x="516212" y="994341"/>
            <a:ext cx="11666264" cy="5078313"/>
          </a:xfrm>
          <a:prstGeom prst="rect">
            <a:avLst/>
          </a:prstGeom>
          <a:noFill/>
        </p:spPr>
        <p:txBody>
          <a:bodyPr wrap="square" rtlCol="0">
            <a:spAutoFit/>
          </a:bodyPr>
          <a:lstStyle/>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DoDI 1300.19 Joint Officer Management Program Procedures, 2018</a:t>
            </a:r>
          </a:p>
          <a:p>
            <a:endParaRPr lang="en-US" sz="2000" i="1" dirty="0">
              <a:solidFill>
                <a:schemeClr val="tx1">
                  <a:lumMod val="95000"/>
                  <a:lumOff val="5000"/>
                </a:schemeClr>
              </a:solidFill>
              <a:effectLst>
                <a:outerShdw blurRad="38100" dist="38100" dir="2700000" algn="tl">
                  <a:srgbClr val="000000">
                    <a:alpha val="43137"/>
                  </a:srgbClr>
                </a:outerShdw>
              </a:effectLst>
            </a:endParaRPr>
          </a:p>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CJCSI 1330.05A Joint Officer Management Program Procedures, 2015</a:t>
            </a:r>
          </a:p>
          <a:p>
            <a:endParaRPr lang="en-US" sz="2000" i="1" dirty="0">
              <a:solidFill>
                <a:schemeClr val="tx1">
                  <a:lumMod val="95000"/>
                  <a:lumOff val="5000"/>
                </a:schemeClr>
              </a:solidFill>
              <a:effectLst>
                <a:outerShdw blurRad="38100" dist="38100" dir="2700000" algn="tl">
                  <a:srgbClr val="000000">
                    <a:alpha val="43137"/>
                  </a:srgbClr>
                </a:outerShdw>
              </a:effectLst>
            </a:endParaRPr>
          </a:p>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CJCSI 1800.01E, Officer Professional Military Education Policy (Appendix C to Encl A)</a:t>
            </a:r>
          </a:p>
          <a:p>
            <a:endParaRPr lang="en-US" sz="2000" i="1" dirty="0">
              <a:solidFill>
                <a:schemeClr val="tx1">
                  <a:lumMod val="95000"/>
                  <a:lumOff val="5000"/>
                </a:schemeClr>
              </a:solidFill>
              <a:effectLst>
                <a:outerShdw blurRad="38100" dist="38100" dir="2700000" algn="tl">
                  <a:srgbClr val="000000">
                    <a:alpha val="43137"/>
                  </a:srgbClr>
                </a:outerShdw>
              </a:effectLst>
            </a:endParaRPr>
          </a:p>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CJCSI 3500.01H, Joint Training Policy and Guidance for the Armed Forces of the United States</a:t>
            </a:r>
          </a:p>
          <a:p>
            <a:endParaRPr lang="en-US" sz="2400" i="1" dirty="0">
              <a:solidFill>
                <a:schemeClr val="tx1">
                  <a:lumMod val="95000"/>
                  <a:lumOff val="5000"/>
                </a:schemeClr>
              </a:solidFill>
              <a:effectLst>
                <a:outerShdw blurRad="38100" dist="38100" dir="2700000" algn="tl">
                  <a:srgbClr val="000000">
                    <a:alpha val="43137"/>
                  </a:srgbClr>
                </a:outerShdw>
              </a:effectLst>
            </a:endParaRPr>
          </a:p>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CNGBI 1704.01 National Guard Joint Officer Management Program, 2016</a:t>
            </a:r>
          </a:p>
          <a:p>
            <a:pPr marL="285750" indent="-285750">
              <a:buFontTx/>
              <a:buChar char="-"/>
            </a:pPr>
            <a:endParaRPr lang="en-US" sz="2400" i="1" dirty="0">
              <a:solidFill>
                <a:schemeClr val="tx1">
                  <a:lumMod val="95000"/>
                  <a:lumOff val="5000"/>
                </a:schemeClr>
              </a:solidFill>
              <a:effectLst>
                <a:outerShdw blurRad="38100" dist="38100" dir="2700000" algn="tl">
                  <a:srgbClr val="000000">
                    <a:alpha val="43137"/>
                  </a:srgbClr>
                </a:outerShdw>
              </a:effectLst>
            </a:endParaRPr>
          </a:p>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AFI 36-2135 Joint officer Management</a:t>
            </a:r>
          </a:p>
          <a:p>
            <a:endParaRPr lang="en-US" sz="2400" i="1" dirty="0">
              <a:solidFill>
                <a:schemeClr val="tx1">
                  <a:lumMod val="95000"/>
                  <a:lumOff val="5000"/>
                </a:schemeClr>
              </a:solidFill>
              <a:effectLst>
                <a:outerShdw blurRad="38100" dist="38100" dir="2700000" algn="tl">
                  <a:srgbClr val="000000">
                    <a:alpha val="43137"/>
                  </a:srgbClr>
                </a:outerShdw>
              </a:effectLst>
            </a:endParaRPr>
          </a:p>
          <a:p>
            <a:pPr marL="285750" indent="-285750">
              <a:buFontTx/>
              <a:buChar char="-"/>
            </a:pPr>
            <a:r>
              <a:rPr lang="en-US" sz="2400" i="1" dirty="0">
                <a:solidFill>
                  <a:schemeClr val="tx1">
                    <a:lumMod val="95000"/>
                    <a:lumOff val="5000"/>
                  </a:schemeClr>
                </a:solidFill>
                <a:effectLst>
                  <a:outerShdw blurRad="38100" dist="38100" dir="2700000" algn="tl">
                    <a:srgbClr val="000000">
                      <a:alpha val="43137"/>
                    </a:srgbClr>
                  </a:outerShdw>
                </a:effectLst>
              </a:rPr>
              <a:t>NGB Joint Qualification Handbook, 2011</a:t>
            </a:r>
          </a:p>
        </p:txBody>
      </p:sp>
      <p:sp>
        <p:nvSpPr>
          <p:cNvPr id="6" name="TextBox 5">
            <a:extLst>
              <a:ext uri="{FF2B5EF4-FFF2-40B4-BE49-F238E27FC236}">
                <a16:creationId xmlns:a16="http://schemas.microsoft.com/office/drawing/2014/main" id="{F0D5B011-24BA-4B3C-BADD-8C230F739CDD}"/>
              </a:ext>
            </a:extLst>
          </p:cNvPr>
          <p:cNvSpPr txBox="1"/>
          <p:nvPr/>
        </p:nvSpPr>
        <p:spPr>
          <a:xfrm>
            <a:off x="406895" y="394556"/>
            <a:ext cx="11775580" cy="707886"/>
          </a:xfrm>
          <a:prstGeom prst="rect">
            <a:avLst/>
          </a:prstGeom>
          <a:noFill/>
        </p:spPr>
        <p:txBody>
          <a:bodyPr wrap="square" rtlCol="0">
            <a:spAutoFit/>
          </a:bodyPr>
          <a:lstStyle/>
          <a:p>
            <a:r>
              <a:rPr lang="en-US" sz="4000" b="1" dirty="0">
                <a:solidFill>
                  <a:srgbClr val="002F6C"/>
                </a:solidFill>
                <a:cs typeface="Impact"/>
              </a:rPr>
              <a:t>References:</a:t>
            </a:r>
          </a:p>
        </p:txBody>
      </p:sp>
      <p:sp>
        <p:nvSpPr>
          <p:cNvPr id="7" name="Rectangle 6">
            <a:extLst>
              <a:ext uri="{FF2B5EF4-FFF2-40B4-BE49-F238E27FC236}">
                <a16:creationId xmlns:a16="http://schemas.microsoft.com/office/drawing/2014/main" id="{45C71E14-947C-4517-896C-19298DDDD481}"/>
              </a:ext>
            </a:extLst>
          </p:cNvPr>
          <p:cNvSpPr/>
          <p:nvPr/>
        </p:nvSpPr>
        <p:spPr>
          <a:xfrm>
            <a:off x="9525" y="63295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8" name="Picture 7">
            <a:extLst>
              <a:ext uri="{FF2B5EF4-FFF2-40B4-BE49-F238E27FC236}">
                <a16:creationId xmlns:a16="http://schemas.microsoft.com/office/drawing/2014/main" id="{DDDC8845-0E06-41ED-8BDB-A8C35975DF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58" y="6132721"/>
            <a:ext cx="644056" cy="645287"/>
          </a:xfrm>
          <a:prstGeom prst="rect">
            <a:avLst/>
          </a:prstGeom>
        </p:spPr>
      </p:pic>
      <p:sp>
        <p:nvSpPr>
          <p:cNvPr id="9" name="TextBox 8">
            <a:extLst>
              <a:ext uri="{FF2B5EF4-FFF2-40B4-BE49-F238E27FC236}">
                <a16:creationId xmlns:a16="http://schemas.microsoft.com/office/drawing/2014/main" id="{690CB56F-4D18-4645-A8DA-B118125290E0}"/>
              </a:ext>
            </a:extLst>
          </p:cNvPr>
          <p:cNvSpPr txBox="1"/>
          <p:nvPr/>
        </p:nvSpPr>
        <p:spPr>
          <a:xfrm>
            <a:off x="955636" y="6302603"/>
            <a:ext cx="3321659" cy="323165"/>
          </a:xfrm>
          <a:prstGeom prst="rect">
            <a:avLst/>
          </a:prstGeom>
          <a:noFill/>
        </p:spPr>
        <p:txBody>
          <a:bodyPr wrap="square" rtlCol="0">
            <a:spAutoFit/>
          </a:bodyPr>
          <a:lstStyle/>
          <a:p>
            <a:r>
              <a:rPr lang="en-US" sz="1500" b="1" dirty="0">
                <a:solidFill>
                  <a:srgbClr val="F1C400"/>
                </a:solidFill>
              </a:rPr>
              <a:t>J1</a:t>
            </a:r>
          </a:p>
        </p:txBody>
      </p:sp>
      <p:pic>
        <p:nvPicPr>
          <p:cNvPr id="2" name="Picture 1"/>
          <p:cNvPicPr>
            <a:picLocks noChangeAspect="1"/>
          </p:cNvPicPr>
          <p:nvPr/>
        </p:nvPicPr>
        <p:blipFill>
          <a:blip r:embed="rId7"/>
          <a:stretch>
            <a:fillRect/>
          </a:stretch>
        </p:blipFill>
        <p:spPr>
          <a:xfrm>
            <a:off x="516211" y="1025990"/>
            <a:ext cx="8852871" cy="473195"/>
          </a:xfrm>
          <a:prstGeom prst="rect">
            <a:avLst/>
          </a:prstGeom>
        </p:spPr>
      </p:pic>
      <p:pic>
        <p:nvPicPr>
          <p:cNvPr id="3" name="Audio 2">
            <a:hlinkClick r:id="" action="ppaction://media"/>
            <a:extLst>
              <a:ext uri="{FF2B5EF4-FFF2-40B4-BE49-F238E27FC236}">
                <a16:creationId xmlns:a16="http://schemas.microsoft.com/office/drawing/2014/main" id="{09D8A72B-BD93-428F-A747-34BC154741B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32804301"/>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7" name="Rectangle 2"/>
          <p:cNvSpPr txBox="1">
            <a:spLocks noChangeArrowheads="1"/>
          </p:cNvSpPr>
          <p:nvPr/>
        </p:nvSpPr>
        <p:spPr>
          <a:xfrm>
            <a:off x="1914524" y="763633"/>
            <a:ext cx="8362950" cy="457062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02F6C"/>
                </a:solidFill>
                <a:latin typeface="+mn-lt"/>
                <a:ea typeface="+mn-ea"/>
                <a:cs typeface="Impact"/>
              </a:rPr>
              <a:t>Visit our website: </a:t>
            </a:r>
            <a:r>
              <a:rPr lang="en-US" sz="3200" b="1" dirty="0">
                <a:solidFill>
                  <a:srgbClr val="002F6C"/>
                </a:solidFill>
                <a:latin typeface="+mn-lt"/>
                <a:ea typeface="+mn-ea"/>
                <a:cs typeface="Impact"/>
                <a:hlinkClick r:id="rId6"/>
              </a:rPr>
              <a:t>https://tmd.texas.gov/jom</a:t>
            </a:r>
            <a:r>
              <a:rPr lang="en-US" sz="3200" b="1" dirty="0">
                <a:solidFill>
                  <a:srgbClr val="002F6C"/>
                </a:solidFill>
                <a:latin typeface="+mn-lt"/>
                <a:ea typeface="+mn-ea"/>
                <a:cs typeface="Impact"/>
              </a:rPr>
              <a:t>  </a:t>
            </a:r>
            <a:endParaRPr lang="en-US" sz="5400" b="1" dirty="0">
              <a:solidFill>
                <a:srgbClr val="002F6C"/>
              </a:solidFill>
              <a:latin typeface="+mn-lt"/>
              <a:ea typeface="+mn-ea"/>
              <a:cs typeface="Impact"/>
            </a:endParaRPr>
          </a:p>
          <a:p>
            <a:pPr algn="ctr"/>
            <a:r>
              <a:rPr lang="en-US" sz="5400" b="1" dirty="0">
                <a:solidFill>
                  <a:srgbClr val="002F6C"/>
                </a:solidFill>
                <a:latin typeface="+mn-lt"/>
                <a:ea typeface="+mn-ea"/>
                <a:cs typeface="Impact"/>
              </a:rPr>
              <a:t>or</a:t>
            </a:r>
          </a:p>
          <a:p>
            <a:pPr algn="ctr"/>
            <a:r>
              <a:rPr lang="en-US" sz="5400" b="1" dirty="0">
                <a:solidFill>
                  <a:srgbClr val="002F6C"/>
                </a:solidFill>
                <a:latin typeface="+mn-lt"/>
                <a:ea typeface="+mn-ea"/>
                <a:cs typeface="Impact"/>
              </a:rPr>
              <a:t>Contact us with your questions!</a:t>
            </a:r>
          </a:p>
          <a:p>
            <a:pPr algn="ctr"/>
            <a:endParaRPr lang="en-US" sz="1200" b="1" dirty="0">
              <a:solidFill>
                <a:srgbClr val="002F6C"/>
              </a:solidFill>
              <a:latin typeface="+mn-lt"/>
              <a:ea typeface="+mn-ea"/>
              <a:cs typeface="Impact"/>
            </a:endParaRPr>
          </a:p>
          <a:p>
            <a:pPr algn="ctr"/>
            <a:endParaRPr lang="en-US" sz="2000" dirty="0">
              <a:solidFill>
                <a:srgbClr val="002F6C"/>
              </a:solidFill>
              <a:latin typeface="+mn-lt"/>
              <a:ea typeface="+mn-ea"/>
              <a:cs typeface="Impact"/>
            </a:endParaRPr>
          </a:p>
          <a:p>
            <a:pPr algn="ctr"/>
            <a:r>
              <a:rPr lang="en-US" sz="3200" b="1" dirty="0">
                <a:solidFill>
                  <a:srgbClr val="002F6C"/>
                </a:solidFill>
                <a:latin typeface="+mn-lt"/>
                <a:ea typeface="+mn-ea"/>
                <a:cs typeface="Impact"/>
                <a:hlinkClick r:id="rId7"/>
              </a:rPr>
              <a:t>ng.tx.txarng.mbx.jom@mail.mil</a:t>
            </a:r>
            <a:r>
              <a:rPr lang="en-US" sz="3200" b="1" dirty="0">
                <a:solidFill>
                  <a:srgbClr val="002F6C"/>
                </a:solidFill>
                <a:latin typeface="+mn-lt"/>
                <a:ea typeface="+mn-ea"/>
                <a:cs typeface="Impact"/>
              </a:rPr>
              <a:t> </a:t>
            </a:r>
          </a:p>
          <a:p>
            <a:pPr algn="ctr"/>
            <a:endParaRPr lang="en-US" sz="2000" dirty="0">
              <a:solidFill>
                <a:srgbClr val="002F6C"/>
              </a:solidFill>
              <a:latin typeface="+mn-lt"/>
              <a:ea typeface="+mn-ea"/>
              <a:cs typeface="Impact"/>
            </a:endParaRPr>
          </a:p>
          <a:p>
            <a:pPr algn="ctr"/>
            <a:endParaRPr lang="en-US" sz="2000" dirty="0">
              <a:solidFill>
                <a:srgbClr val="002F6C"/>
              </a:solidFill>
              <a:latin typeface="+mn-lt"/>
              <a:ea typeface="+mn-ea"/>
              <a:cs typeface="Impact"/>
            </a:endParaRPr>
          </a:p>
        </p:txBody>
      </p:sp>
      <p:sp>
        <p:nvSpPr>
          <p:cNvPr id="8" name="Rectangle 7"/>
          <p:cNvSpPr/>
          <p:nvPr/>
        </p:nvSpPr>
        <p:spPr>
          <a:xfrm rot="16200000">
            <a:off x="5632828" y="4197701"/>
            <a:ext cx="553998" cy="4765718"/>
          </a:xfrm>
          <a:prstGeom prst="rect">
            <a:avLst/>
          </a:prstGeom>
          <a:noFill/>
        </p:spPr>
        <p:txBody>
          <a:bodyPr vert="vert" wrap="square" lIns="91440" tIns="45720" rIns="91440" bIns="45720">
            <a:spAutoFit/>
          </a:bodyPr>
          <a:lstStyle/>
          <a:p>
            <a:pPr algn="ctr"/>
            <a:r>
              <a:rPr lang="en-US" sz="2400" b="0" cap="none" spc="0" dirty="0">
                <a:ln w="0"/>
                <a:solidFill>
                  <a:srgbClr val="7030A0"/>
                </a:solidFill>
                <a:effectLst>
                  <a:outerShdw blurRad="38100" dist="38100" dir="2700000" algn="tl">
                    <a:srgbClr val="000000">
                      <a:alpha val="43137"/>
                    </a:srgbClr>
                  </a:outerShdw>
                  <a:reflection blurRad="6350" stA="53000" endA="300" endPos="35500" dir="5400000" sy="-90000" algn="bl" rotWithShape="0"/>
                </a:effectLst>
              </a:rPr>
              <a:t>JOINT MATTERS!</a:t>
            </a:r>
          </a:p>
        </p:txBody>
      </p:sp>
      <p:pic>
        <p:nvPicPr>
          <p:cNvPr id="13" name="Audio 12">
            <a:hlinkClick r:id="" action="ppaction://media"/>
            <a:extLst>
              <a:ext uri="{FF2B5EF4-FFF2-40B4-BE49-F238E27FC236}">
                <a16:creationId xmlns:a16="http://schemas.microsoft.com/office/drawing/2014/main" id="{4C254269-7286-4A22-A95F-B7A2DDD328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22181300"/>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ty honor texas slide 4-3.jpg"/>
          <p:cNvPicPr>
            <a:picLocks noChangeAspect="1"/>
          </p:cNvPicPr>
          <p:nvPr/>
        </p:nvPicPr>
        <p:blipFill rotWithShape="1">
          <a:blip r:embed="rId3">
            <a:extLst>
              <a:ext uri="{28A0092B-C50C-407E-A947-70E740481C1C}">
                <a14:useLocalDpi xmlns:a14="http://schemas.microsoft.com/office/drawing/2010/main" val="0"/>
              </a:ext>
            </a:extLst>
          </a:blip>
          <a:srcRect t="1401" b="1540"/>
          <a:stretch/>
        </p:blipFill>
        <p:spPr>
          <a:xfrm>
            <a:off x="-90152" y="1"/>
            <a:ext cx="12282152" cy="6870095"/>
          </a:xfrm>
          <a:prstGeom prst="rect">
            <a:avLst/>
          </a:prstGeom>
        </p:spPr>
      </p:pic>
    </p:spTree>
    <p:extLst>
      <p:ext uri="{BB962C8B-B14F-4D97-AF65-F5344CB8AC3E}">
        <p14:creationId xmlns:p14="http://schemas.microsoft.com/office/powerpoint/2010/main" val="2906891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What is Joint Officer Management (JOM)?</a:t>
            </a: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8" name="TextBox 7"/>
          <p:cNvSpPr txBox="1"/>
          <p:nvPr/>
        </p:nvSpPr>
        <p:spPr>
          <a:xfrm>
            <a:off x="1181877" y="1317506"/>
            <a:ext cx="9427029" cy="3970318"/>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A program developed within the Texas Military Department to ensure officers are educated, trained and experienced in joint matters to enhance joint warfighting capability of the United States through awareness of joint requirements, including multi-service, interagency, international, and non-governmental perspectives.  </a:t>
            </a:r>
          </a:p>
          <a:p>
            <a:pPr marL="285750" indent="-285750">
              <a:buFontTx/>
              <a:buChar char="-"/>
            </a:pPr>
            <a:endParaRPr lang="en-US" sz="2400" b="1" dirty="0">
              <a:solidFill>
                <a:schemeClr val="accent5">
                  <a:lumMod val="50000"/>
                </a:schemeClr>
              </a:solidFill>
            </a:endParaRPr>
          </a:p>
          <a:p>
            <a:pPr marL="285750" indent="-285750">
              <a:buFontTx/>
              <a:buChar char="-"/>
            </a:pPr>
            <a:r>
              <a:rPr lang="en-US" sz="2400" b="1" dirty="0">
                <a:solidFill>
                  <a:schemeClr val="accent5">
                    <a:lumMod val="50000"/>
                  </a:schemeClr>
                </a:solidFill>
              </a:rPr>
              <a:t>Texas Military Department (TMD) J1 administers, develops and implements JOM for all officers from O-1 to O-6 level.  Officers in the grades of O-7 and above are managed by the GOMO office.</a:t>
            </a:r>
          </a:p>
          <a:p>
            <a:pPr marL="285750" indent="-285750">
              <a:buFontTx/>
              <a:buChar char="-"/>
            </a:pPr>
            <a:endParaRPr lang="en-US" dirty="0"/>
          </a:p>
          <a:p>
            <a:endParaRPr lang="en-US" b="1" i="1" dirty="0"/>
          </a:p>
        </p:txBody>
      </p:sp>
      <p:sp>
        <p:nvSpPr>
          <p:cNvPr id="9" name="TextBox 8"/>
          <p:cNvSpPr txBox="1"/>
          <p:nvPr/>
        </p:nvSpPr>
        <p:spPr>
          <a:xfrm>
            <a:off x="8726323" y="4998038"/>
            <a:ext cx="3465676" cy="1169551"/>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References:</a:t>
            </a:r>
          </a:p>
          <a:p>
            <a:pPr marL="285750" indent="-285750">
              <a:buFontTx/>
              <a:buChar char="-"/>
            </a:pPr>
            <a:r>
              <a:rPr lang="en-US" sz="1400" i="1" dirty="0">
                <a:effectLst>
                  <a:outerShdw blurRad="38100" dist="38100" dir="2700000" algn="tl">
                    <a:srgbClr val="000000">
                      <a:alpha val="43137"/>
                    </a:srgbClr>
                  </a:outerShdw>
                </a:effectLst>
              </a:rPr>
              <a:t>DoDI 1300.19, 2018</a:t>
            </a:r>
          </a:p>
          <a:p>
            <a:pPr marL="285750" indent="-285750">
              <a:buFontTx/>
              <a:buChar char="-"/>
            </a:pPr>
            <a:r>
              <a:rPr lang="en-US" sz="1400" i="1" dirty="0">
                <a:effectLst>
                  <a:outerShdw blurRad="38100" dist="38100" dir="2700000" algn="tl">
                    <a:srgbClr val="000000">
                      <a:alpha val="43137"/>
                    </a:srgbClr>
                  </a:outerShdw>
                </a:effectLst>
              </a:rPr>
              <a:t>CJCSI 1330.05A</a:t>
            </a:r>
          </a:p>
          <a:p>
            <a:pPr marL="285750" indent="-285750">
              <a:buFontTx/>
              <a:buChar char="-"/>
            </a:pPr>
            <a:r>
              <a:rPr lang="en-US" sz="1400" i="1" dirty="0">
                <a:effectLst>
                  <a:outerShdw blurRad="38100" dist="38100" dir="2700000" algn="tl">
                    <a:srgbClr val="000000">
                      <a:alpha val="43137"/>
                    </a:srgbClr>
                  </a:outerShdw>
                </a:effectLst>
              </a:rPr>
              <a:t>CNGBI 1704.01, 2016</a:t>
            </a:r>
          </a:p>
          <a:p>
            <a:pPr marL="285750" indent="-285750">
              <a:buFontTx/>
              <a:buChar char="-"/>
            </a:pPr>
            <a:r>
              <a:rPr lang="en-US" sz="1400" i="1" dirty="0">
                <a:effectLst>
                  <a:outerShdw blurRad="38100" dist="38100" dir="2700000" algn="tl">
                    <a:srgbClr val="000000">
                      <a:alpha val="43137"/>
                    </a:srgbClr>
                  </a:outerShdw>
                </a:effectLst>
              </a:rPr>
              <a:t>NGB Joint Qualification Handbook, 2011</a:t>
            </a:r>
          </a:p>
        </p:txBody>
      </p:sp>
      <p:pic>
        <p:nvPicPr>
          <p:cNvPr id="11" name="Picture 10"/>
          <p:cNvPicPr>
            <a:picLocks noChangeAspect="1"/>
          </p:cNvPicPr>
          <p:nvPr/>
        </p:nvPicPr>
        <p:blipFill>
          <a:blip r:embed="rId6"/>
          <a:stretch>
            <a:fillRect/>
          </a:stretch>
        </p:blipFill>
        <p:spPr>
          <a:xfrm>
            <a:off x="2992196" y="1786105"/>
            <a:ext cx="1238250" cy="276225"/>
          </a:xfrm>
          <a:prstGeom prst="rect">
            <a:avLst/>
          </a:prstGeom>
        </p:spPr>
      </p:pic>
      <p:pic>
        <p:nvPicPr>
          <p:cNvPr id="12" name="Picture 11"/>
          <p:cNvPicPr>
            <a:picLocks noChangeAspect="1"/>
          </p:cNvPicPr>
          <p:nvPr/>
        </p:nvPicPr>
        <p:blipFill>
          <a:blip r:embed="rId7"/>
          <a:stretch>
            <a:fillRect/>
          </a:stretch>
        </p:blipFill>
        <p:spPr>
          <a:xfrm>
            <a:off x="4344765" y="1819442"/>
            <a:ext cx="981075" cy="247650"/>
          </a:xfrm>
          <a:prstGeom prst="rect">
            <a:avLst/>
          </a:prstGeom>
        </p:spPr>
      </p:pic>
      <p:pic>
        <p:nvPicPr>
          <p:cNvPr id="13" name="Picture 12"/>
          <p:cNvPicPr>
            <a:picLocks noChangeAspect="1"/>
          </p:cNvPicPr>
          <p:nvPr/>
        </p:nvPicPr>
        <p:blipFill>
          <a:blip r:embed="rId8"/>
          <a:stretch>
            <a:fillRect/>
          </a:stretch>
        </p:blipFill>
        <p:spPr>
          <a:xfrm>
            <a:off x="5846824" y="1776774"/>
            <a:ext cx="1628775" cy="314325"/>
          </a:xfrm>
          <a:prstGeom prst="rect">
            <a:avLst/>
          </a:prstGeom>
        </p:spPr>
      </p:pic>
      <p:pic>
        <p:nvPicPr>
          <p:cNvPr id="14" name="Picture 13"/>
          <p:cNvPicPr>
            <a:picLocks noChangeAspect="1"/>
          </p:cNvPicPr>
          <p:nvPr/>
        </p:nvPicPr>
        <p:blipFill>
          <a:blip r:embed="rId9"/>
          <a:stretch>
            <a:fillRect/>
          </a:stretch>
        </p:blipFill>
        <p:spPr>
          <a:xfrm>
            <a:off x="7758953" y="1757168"/>
            <a:ext cx="1733550" cy="381000"/>
          </a:xfrm>
          <a:prstGeom prst="rect">
            <a:avLst/>
          </a:prstGeom>
        </p:spPr>
      </p:pic>
      <p:pic>
        <p:nvPicPr>
          <p:cNvPr id="16" name="Picture 15"/>
          <p:cNvPicPr>
            <a:picLocks noChangeAspect="1"/>
          </p:cNvPicPr>
          <p:nvPr/>
        </p:nvPicPr>
        <p:blipFill>
          <a:blip r:embed="rId10"/>
          <a:stretch>
            <a:fillRect/>
          </a:stretch>
        </p:blipFill>
        <p:spPr>
          <a:xfrm>
            <a:off x="6985542" y="2517667"/>
            <a:ext cx="1809750" cy="276225"/>
          </a:xfrm>
          <a:prstGeom prst="rect">
            <a:avLst/>
          </a:prstGeom>
        </p:spPr>
      </p:pic>
      <p:pic>
        <p:nvPicPr>
          <p:cNvPr id="17" name="Picture 16"/>
          <p:cNvPicPr>
            <a:picLocks noChangeAspect="1"/>
          </p:cNvPicPr>
          <p:nvPr/>
        </p:nvPicPr>
        <p:blipFill>
          <a:blip r:embed="rId11"/>
          <a:stretch>
            <a:fillRect/>
          </a:stretch>
        </p:blipFill>
        <p:spPr>
          <a:xfrm>
            <a:off x="8795292" y="2451043"/>
            <a:ext cx="1676400" cy="352425"/>
          </a:xfrm>
          <a:prstGeom prst="rect">
            <a:avLst/>
          </a:prstGeom>
        </p:spPr>
      </p:pic>
      <p:pic>
        <p:nvPicPr>
          <p:cNvPr id="18" name="Picture 17"/>
          <p:cNvPicPr>
            <a:picLocks noChangeAspect="1"/>
          </p:cNvPicPr>
          <p:nvPr/>
        </p:nvPicPr>
        <p:blipFill>
          <a:blip r:embed="rId12"/>
          <a:stretch>
            <a:fillRect/>
          </a:stretch>
        </p:blipFill>
        <p:spPr>
          <a:xfrm>
            <a:off x="1505143" y="2858383"/>
            <a:ext cx="1838325" cy="333375"/>
          </a:xfrm>
          <a:prstGeom prst="rect">
            <a:avLst/>
          </a:prstGeom>
        </p:spPr>
      </p:pic>
      <p:pic>
        <p:nvPicPr>
          <p:cNvPr id="19" name="Picture 18"/>
          <p:cNvPicPr>
            <a:picLocks noChangeAspect="1"/>
          </p:cNvPicPr>
          <p:nvPr/>
        </p:nvPicPr>
        <p:blipFill rotWithShape="1">
          <a:blip r:embed="rId13"/>
          <a:srcRect r="2380" b="5131"/>
          <a:stretch/>
        </p:blipFill>
        <p:spPr>
          <a:xfrm>
            <a:off x="3852667" y="2901028"/>
            <a:ext cx="2436166" cy="262050"/>
          </a:xfrm>
          <a:prstGeom prst="rect">
            <a:avLst/>
          </a:prstGeom>
        </p:spPr>
      </p:pic>
      <p:sp>
        <p:nvSpPr>
          <p:cNvPr id="20" name="Rectangle 19"/>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22" name="TextBox 21"/>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7" name="Audio 6">
            <a:hlinkClick r:id="" action="ppaction://media"/>
            <a:extLst>
              <a:ext uri="{FF2B5EF4-FFF2-40B4-BE49-F238E27FC236}">
                <a16:creationId xmlns:a16="http://schemas.microsoft.com/office/drawing/2014/main" id="{CB1B6FF7-B992-4371-BE32-9014E92EB352}"/>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61145219"/>
      </p:ext>
    </p:extLst>
  </p:cSld>
  <p:clrMapOvr>
    <a:masterClrMapping/>
  </p:clrMapOvr>
  <mc:AlternateContent xmlns:mc="http://schemas.openxmlformats.org/markup-compatibility/2006" xmlns:p14="http://schemas.microsoft.com/office/powerpoint/2010/main">
    <mc:Choice Requires="p14">
      <p:transition spd="slow" p14:dur="2000" advTm="42008"/>
    </mc:Choice>
    <mc:Fallback xmlns="">
      <p:transition spd="slow" advTm="4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linds(horizont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Why do we need to have Joint Qualified Officers (JQO)?</a:t>
            </a:r>
          </a:p>
        </p:txBody>
      </p:sp>
      <p:sp>
        <p:nvSpPr>
          <p:cNvPr id="8" name="TextBox 7"/>
          <p:cNvSpPr txBox="1"/>
          <p:nvPr/>
        </p:nvSpPr>
        <p:spPr>
          <a:xfrm>
            <a:off x="1181877" y="1601550"/>
            <a:ext cx="8298025" cy="2677656"/>
          </a:xfrm>
          <a:prstGeom prst="rect">
            <a:avLst/>
          </a:prstGeom>
          <a:noFill/>
        </p:spPr>
        <p:txBody>
          <a:bodyPr wrap="square" rtlCol="0">
            <a:spAutoFit/>
          </a:bodyPr>
          <a:lstStyle/>
          <a:p>
            <a:endParaRPr lang="en-US" sz="2400" b="1" dirty="0">
              <a:solidFill>
                <a:schemeClr val="accent5">
                  <a:lumMod val="50000"/>
                </a:schemeClr>
              </a:solidFill>
            </a:endParaRPr>
          </a:p>
          <a:p>
            <a:pPr marL="285750" indent="-285750">
              <a:buFontTx/>
              <a:buChar char="-"/>
            </a:pPr>
            <a:r>
              <a:rPr lang="en-US" sz="2400" b="1" dirty="0">
                <a:solidFill>
                  <a:schemeClr val="accent5">
                    <a:lumMod val="50000"/>
                  </a:schemeClr>
                </a:solidFill>
              </a:rPr>
              <a:t>In response to the Goldwater-Nichols Act of 1986, DoD Implemented the JOM program as the primary means to grow and develop officers well-versed in joint matters for the expressed purpose of supporting senior civilian leaders (including SECDEF and POTUS) and Unified Combatant Commanders, among other Joint Force Commanders</a:t>
            </a:r>
          </a:p>
        </p:txBody>
      </p:sp>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4034051" y="4449088"/>
            <a:ext cx="2189195" cy="1456894"/>
          </a:xfrm>
          <a:prstGeom prst="rect">
            <a:avLst/>
          </a:prstGeom>
          <a:noFill/>
        </p:spPr>
      </p:pic>
      <p:sp>
        <p:nvSpPr>
          <p:cNvPr id="10" name="TextBox 9"/>
          <p:cNvSpPr txBox="1"/>
          <p:nvPr/>
        </p:nvSpPr>
        <p:spPr>
          <a:xfrm>
            <a:off x="1181877" y="1317506"/>
            <a:ext cx="9071256" cy="738664"/>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It’s the law! Reference Joint Matters defined in Title 10</a:t>
            </a:r>
            <a:r>
              <a:rPr lang="en-US" b="1" dirty="0">
                <a:solidFill>
                  <a:schemeClr val="accent5">
                    <a:lumMod val="50000"/>
                  </a:schemeClr>
                </a:solidFill>
              </a:rPr>
              <a:t>, </a:t>
            </a:r>
            <a:r>
              <a:rPr lang="en-US" sz="2400" b="1" dirty="0">
                <a:solidFill>
                  <a:schemeClr val="accent5">
                    <a:lumMod val="50000"/>
                  </a:schemeClr>
                </a:solidFill>
              </a:rPr>
              <a:t>USC § 668 </a:t>
            </a:r>
          </a:p>
          <a:p>
            <a:pPr marL="285750" indent="-285750">
              <a:buFontTx/>
              <a:buChar char="-"/>
            </a:pPr>
            <a:endParaRPr lang="en-US" b="1" i="1" dirty="0"/>
          </a:p>
        </p:txBody>
      </p:sp>
      <p:sp>
        <p:nvSpPr>
          <p:cNvPr id="17" name="Rectangle 16"/>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19" name="TextBox 18"/>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sp>
        <p:nvSpPr>
          <p:cNvPr id="11" name="TextBox 10"/>
          <p:cNvSpPr txBox="1"/>
          <p:nvPr/>
        </p:nvSpPr>
        <p:spPr>
          <a:xfrm>
            <a:off x="8800936" y="4999702"/>
            <a:ext cx="3391063" cy="1169551"/>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References:</a:t>
            </a:r>
          </a:p>
          <a:p>
            <a:pPr marL="285750" indent="-285750">
              <a:buFontTx/>
              <a:buChar char="-"/>
            </a:pPr>
            <a:r>
              <a:rPr lang="en-US" sz="1400" i="1" dirty="0">
                <a:effectLst>
                  <a:outerShdw blurRad="38100" dist="38100" dir="2700000" algn="tl">
                    <a:srgbClr val="000000">
                      <a:alpha val="43137"/>
                    </a:srgbClr>
                  </a:outerShdw>
                </a:effectLst>
              </a:rPr>
              <a:t>DoDI 1300.19, 2018</a:t>
            </a:r>
          </a:p>
          <a:p>
            <a:pPr marL="285750" indent="-285750">
              <a:buFontTx/>
              <a:buChar char="-"/>
            </a:pPr>
            <a:r>
              <a:rPr lang="en-US" sz="1400" i="1" dirty="0">
                <a:effectLst>
                  <a:outerShdw blurRad="38100" dist="38100" dir="2700000" algn="tl">
                    <a:srgbClr val="000000">
                      <a:alpha val="43137"/>
                    </a:srgbClr>
                  </a:outerShdw>
                </a:effectLst>
              </a:rPr>
              <a:t>CJCSI 1330.05A</a:t>
            </a:r>
          </a:p>
          <a:p>
            <a:pPr marL="285750" indent="-285750">
              <a:buFontTx/>
              <a:buChar char="-"/>
            </a:pPr>
            <a:r>
              <a:rPr lang="en-US" sz="1400" i="1" dirty="0">
                <a:effectLst>
                  <a:outerShdw blurRad="38100" dist="38100" dir="2700000" algn="tl">
                    <a:srgbClr val="000000">
                      <a:alpha val="43137"/>
                    </a:srgbClr>
                  </a:outerShdw>
                </a:effectLst>
              </a:rPr>
              <a:t>CNGBI 1704.01, 2016</a:t>
            </a:r>
          </a:p>
          <a:p>
            <a:pPr marL="285750" indent="-285750">
              <a:buFontTx/>
              <a:buChar char="-"/>
            </a:pPr>
            <a:r>
              <a:rPr lang="en-US" sz="1400" i="1" dirty="0">
                <a:effectLst>
                  <a:outerShdw blurRad="38100" dist="38100" dir="2700000" algn="tl">
                    <a:srgbClr val="000000">
                      <a:alpha val="43137"/>
                    </a:srgbClr>
                  </a:outerShdw>
                </a:effectLst>
              </a:rPr>
              <a:t>NGB Joint Qualification Handbook, 2011</a:t>
            </a:r>
          </a:p>
        </p:txBody>
      </p:sp>
      <p:pic>
        <p:nvPicPr>
          <p:cNvPr id="3" name="Audio 2">
            <a:hlinkClick r:id="" action="ppaction://media"/>
            <a:extLst>
              <a:ext uri="{FF2B5EF4-FFF2-40B4-BE49-F238E27FC236}">
                <a16:creationId xmlns:a16="http://schemas.microsoft.com/office/drawing/2014/main" id="{338CA80C-DBB5-4B70-8392-4C33311F423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50598701"/>
      </p:ext>
    </p:extLst>
  </p:cSld>
  <p:clrMapOvr>
    <a:masterClrMapping/>
  </p:clrMapOvr>
  <mc:AlternateContent xmlns:mc="http://schemas.openxmlformats.org/markup-compatibility/2006" xmlns:p14="http://schemas.microsoft.com/office/powerpoint/2010/main">
    <mc:Choice Requires="p14">
      <p:transition spd="slow" p14:dur="2000" advTm="46638"/>
    </mc:Choice>
    <mc:Fallback xmlns="">
      <p:transition spd="slow" advTm="4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How does this impact TMD Officers?</a:t>
            </a:r>
          </a:p>
        </p:txBody>
      </p:sp>
      <p:sp>
        <p:nvSpPr>
          <p:cNvPr id="8" name="TextBox 7"/>
          <p:cNvSpPr txBox="1"/>
          <p:nvPr/>
        </p:nvSpPr>
        <p:spPr>
          <a:xfrm>
            <a:off x="1181877" y="1317506"/>
            <a:ext cx="9839049" cy="1754326"/>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Effective 01 October 2020, only officers with significant joint experience (as identified in the Joint Matters definition), will be nominated or appointed to National Guard General Officer T10 Assignments.</a:t>
            </a:r>
          </a:p>
          <a:p>
            <a:pPr marL="285750" indent="-285750">
              <a:buFontTx/>
              <a:buChar char="-"/>
            </a:pPr>
            <a:endParaRPr lang="en-US" dirty="0"/>
          </a:p>
          <a:p>
            <a:pPr marL="285750" indent="-285750">
              <a:buFontTx/>
              <a:buChar char="-"/>
            </a:pPr>
            <a:endParaRPr lang="en-US" b="1" i="1" dirty="0"/>
          </a:p>
        </p:txBody>
      </p:sp>
      <p:pic>
        <p:nvPicPr>
          <p:cNvPr id="11" name="Picture 10"/>
          <p:cNvPicPr>
            <a:picLocks noChangeAspect="1"/>
          </p:cNvPicPr>
          <p:nvPr/>
        </p:nvPicPr>
        <p:blipFill>
          <a:blip r:embed="rId6"/>
          <a:stretch>
            <a:fillRect/>
          </a:stretch>
        </p:blipFill>
        <p:spPr>
          <a:xfrm>
            <a:off x="2691163" y="1318237"/>
            <a:ext cx="2209852" cy="376145"/>
          </a:xfrm>
          <a:prstGeom prst="rect">
            <a:avLst/>
          </a:prstGeom>
        </p:spPr>
      </p:pic>
      <p:pic>
        <p:nvPicPr>
          <p:cNvPr id="12" name="Picture 11"/>
          <p:cNvPicPr>
            <a:picLocks noChangeAspect="1"/>
          </p:cNvPicPr>
          <p:nvPr/>
        </p:nvPicPr>
        <p:blipFill>
          <a:blip r:embed="rId7"/>
          <a:stretch>
            <a:fillRect/>
          </a:stretch>
        </p:blipFill>
        <p:spPr>
          <a:xfrm>
            <a:off x="7179263" y="1365583"/>
            <a:ext cx="3574882" cy="369815"/>
          </a:xfrm>
          <a:prstGeom prst="rect">
            <a:avLst/>
          </a:prstGeom>
        </p:spPr>
      </p:pic>
      <p:sp>
        <p:nvSpPr>
          <p:cNvPr id="13" name="TextBox 12"/>
          <p:cNvSpPr txBox="1"/>
          <p:nvPr/>
        </p:nvSpPr>
        <p:spPr>
          <a:xfrm>
            <a:off x="257277" y="2700624"/>
            <a:ext cx="11937505" cy="707886"/>
          </a:xfrm>
          <a:prstGeom prst="rect">
            <a:avLst/>
          </a:prstGeom>
          <a:noFill/>
        </p:spPr>
        <p:txBody>
          <a:bodyPr wrap="square" rtlCol="0">
            <a:spAutoFit/>
          </a:bodyPr>
          <a:lstStyle/>
          <a:p>
            <a:r>
              <a:rPr lang="en-US" sz="4000" b="1" dirty="0">
                <a:solidFill>
                  <a:srgbClr val="002F6C"/>
                </a:solidFill>
                <a:cs typeface="Impact"/>
              </a:rPr>
              <a:t>What is significant Joint Experience?</a:t>
            </a:r>
          </a:p>
        </p:txBody>
      </p:sp>
      <p:sp>
        <p:nvSpPr>
          <p:cNvPr id="15" name="TextBox 14"/>
          <p:cNvSpPr txBox="1"/>
          <p:nvPr/>
        </p:nvSpPr>
        <p:spPr>
          <a:xfrm>
            <a:off x="1261610" y="3578532"/>
            <a:ext cx="9923269" cy="1200329"/>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At a minimum, completion of Joint Professional Military Education Level II or Advanced Joint Professional Military Education and no less than 50% of the joint points required to achieve joint qualification level III.</a:t>
            </a:r>
          </a:p>
        </p:txBody>
      </p:sp>
      <p:pic>
        <p:nvPicPr>
          <p:cNvPr id="19" name="Picture 18"/>
          <p:cNvPicPr>
            <a:picLocks noChangeAspect="1"/>
          </p:cNvPicPr>
          <p:nvPr/>
        </p:nvPicPr>
        <p:blipFill>
          <a:blip r:embed="rId8"/>
          <a:stretch>
            <a:fillRect/>
          </a:stretch>
        </p:blipFill>
        <p:spPr>
          <a:xfrm>
            <a:off x="5380872" y="3603407"/>
            <a:ext cx="5640053" cy="379051"/>
          </a:xfrm>
          <a:prstGeom prst="rect">
            <a:avLst/>
          </a:prstGeom>
        </p:spPr>
      </p:pic>
      <p:pic>
        <p:nvPicPr>
          <p:cNvPr id="20" name="Picture 19"/>
          <p:cNvPicPr>
            <a:picLocks noChangeAspect="1"/>
          </p:cNvPicPr>
          <p:nvPr/>
        </p:nvPicPr>
        <p:blipFill>
          <a:blip r:embed="rId9"/>
          <a:stretch>
            <a:fillRect/>
          </a:stretch>
        </p:blipFill>
        <p:spPr>
          <a:xfrm>
            <a:off x="1947173" y="3997337"/>
            <a:ext cx="6028004" cy="368444"/>
          </a:xfrm>
          <a:prstGeom prst="rect">
            <a:avLst/>
          </a:prstGeom>
        </p:spPr>
      </p:pic>
      <p:pic>
        <p:nvPicPr>
          <p:cNvPr id="21" name="Picture 20"/>
          <p:cNvPicPr>
            <a:picLocks noChangeAspect="1"/>
          </p:cNvPicPr>
          <p:nvPr/>
        </p:nvPicPr>
        <p:blipFill>
          <a:blip r:embed="rId10"/>
          <a:stretch>
            <a:fillRect/>
          </a:stretch>
        </p:blipFill>
        <p:spPr>
          <a:xfrm>
            <a:off x="8465811" y="3986315"/>
            <a:ext cx="2218233" cy="355407"/>
          </a:xfrm>
          <a:prstGeom prst="rect">
            <a:avLst/>
          </a:prstGeom>
        </p:spPr>
      </p:pic>
      <p:pic>
        <p:nvPicPr>
          <p:cNvPr id="22" name="Picture 21"/>
          <p:cNvPicPr>
            <a:picLocks noChangeAspect="1"/>
          </p:cNvPicPr>
          <p:nvPr/>
        </p:nvPicPr>
        <p:blipFill>
          <a:blip r:embed="rId11"/>
          <a:stretch>
            <a:fillRect/>
          </a:stretch>
        </p:blipFill>
        <p:spPr>
          <a:xfrm>
            <a:off x="2076800" y="4341237"/>
            <a:ext cx="1508611" cy="385924"/>
          </a:xfrm>
          <a:prstGeom prst="rect">
            <a:avLst/>
          </a:prstGeom>
        </p:spPr>
      </p:pic>
      <p:pic>
        <p:nvPicPr>
          <p:cNvPr id="23" name="Picture 22"/>
          <p:cNvPicPr>
            <a:picLocks noChangeAspect="1"/>
          </p:cNvPicPr>
          <p:nvPr/>
        </p:nvPicPr>
        <p:blipFill>
          <a:blip r:embed="rId12"/>
          <a:stretch>
            <a:fillRect/>
          </a:stretch>
        </p:blipFill>
        <p:spPr>
          <a:xfrm>
            <a:off x="6120063" y="4387924"/>
            <a:ext cx="3316707" cy="328155"/>
          </a:xfrm>
          <a:prstGeom prst="rect">
            <a:avLst/>
          </a:prstGeom>
        </p:spPr>
      </p:pic>
      <p:sp>
        <p:nvSpPr>
          <p:cNvPr id="25" name="TextBox 24"/>
          <p:cNvSpPr txBox="1"/>
          <p:nvPr/>
        </p:nvSpPr>
        <p:spPr>
          <a:xfrm>
            <a:off x="10101162" y="5438450"/>
            <a:ext cx="2093198" cy="738664"/>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a:t>
            </a:r>
          </a:p>
          <a:p>
            <a:pPr marL="285750" indent="-285750">
              <a:buFontTx/>
              <a:buChar char="-"/>
            </a:pPr>
            <a:r>
              <a:rPr lang="en-US" sz="1400" i="1" dirty="0">
                <a:effectLst>
                  <a:outerShdw blurRad="38100" dist="38100" dir="2700000" algn="tl">
                    <a:srgbClr val="000000">
                      <a:alpha val="43137"/>
                    </a:srgbClr>
                  </a:outerShdw>
                </a:effectLst>
              </a:rPr>
              <a:t>CJCSI 1330.05A, 2015</a:t>
            </a:r>
          </a:p>
          <a:p>
            <a:pPr marL="285750" indent="-285750">
              <a:buFontTx/>
              <a:buChar char="-"/>
            </a:pPr>
            <a:r>
              <a:rPr lang="en-US" sz="1400" i="1" dirty="0">
                <a:effectLst>
                  <a:outerShdw blurRad="38100" dist="38100" dir="2700000" algn="tl">
                    <a:srgbClr val="000000">
                      <a:alpha val="43137"/>
                    </a:srgbClr>
                  </a:outerShdw>
                </a:effectLst>
              </a:rPr>
              <a:t>CNGBI 1704.01, 2016</a:t>
            </a:r>
          </a:p>
        </p:txBody>
      </p:sp>
      <p:pic>
        <p:nvPicPr>
          <p:cNvPr id="28" name="Picture 27"/>
          <p:cNvPicPr>
            <a:picLocks noChangeAspect="1"/>
          </p:cNvPicPr>
          <p:nvPr/>
        </p:nvPicPr>
        <p:blipFill>
          <a:blip r:embed="rId13"/>
          <a:stretch>
            <a:fillRect/>
          </a:stretch>
        </p:blipFill>
        <p:spPr>
          <a:xfrm>
            <a:off x="4015038" y="1749963"/>
            <a:ext cx="3220034" cy="349687"/>
          </a:xfrm>
          <a:prstGeom prst="rect">
            <a:avLst/>
          </a:prstGeom>
        </p:spPr>
      </p:pic>
      <p:sp>
        <p:nvSpPr>
          <p:cNvPr id="24" name="Rectangle 2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29" name="TextBox 28"/>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4" name="Audio 3">
            <a:hlinkClick r:id="" action="ppaction://media"/>
            <a:extLst>
              <a:ext uri="{FF2B5EF4-FFF2-40B4-BE49-F238E27FC236}">
                <a16:creationId xmlns:a16="http://schemas.microsoft.com/office/drawing/2014/main" id="{5A4C8234-7D56-4B0F-9D99-07C135A1F91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74329263"/>
      </p:ext>
    </p:extLst>
  </p:cSld>
  <p:clrMapOvr>
    <a:masterClrMapping/>
  </p:clrMapOvr>
  <mc:AlternateContent xmlns:mc="http://schemas.openxmlformats.org/markup-compatibility/2006" xmlns:p14="http://schemas.microsoft.com/office/powerpoint/2010/main">
    <mc:Choice Requires="p14">
      <p:transition spd="slow" p14:dur="2000" advTm="55186"/>
    </mc:Choice>
    <mc:Fallback xmlns="">
      <p:transition spd="slow" advTm="5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4"/>
                </p:tgtEl>
              </p:cMediaNode>
            </p:audio>
          </p:childTnLst>
        </p:cTn>
      </p:par>
    </p:tnLst>
    <p:bldLst>
      <p:bldP spid="8"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TextBox 5"/>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8" name="TextBox 7"/>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How to become a Joint Qualified Officer (JQO)?</a:t>
            </a:r>
          </a:p>
        </p:txBody>
      </p:sp>
      <p:pic>
        <p:nvPicPr>
          <p:cNvPr id="9" name="Picture 8"/>
          <p:cNvPicPr>
            <a:picLocks noChangeAspect="1"/>
          </p:cNvPicPr>
          <p:nvPr/>
        </p:nvPicPr>
        <p:blipFill>
          <a:blip r:embed="rId7"/>
          <a:stretch>
            <a:fillRect/>
          </a:stretch>
        </p:blipFill>
        <p:spPr>
          <a:xfrm>
            <a:off x="3503163" y="1833166"/>
            <a:ext cx="4770871" cy="587458"/>
          </a:xfrm>
          <a:prstGeom prst="rect">
            <a:avLst/>
          </a:prstGeom>
        </p:spPr>
      </p:pic>
      <p:pic>
        <p:nvPicPr>
          <p:cNvPr id="10" name="Picture 9"/>
          <p:cNvPicPr>
            <a:picLocks noChangeAspect="1"/>
          </p:cNvPicPr>
          <p:nvPr/>
        </p:nvPicPr>
        <p:blipFill>
          <a:blip r:embed="rId8"/>
          <a:stretch>
            <a:fillRect/>
          </a:stretch>
        </p:blipFill>
        <p:spPr>
          <a:xfrm>
            <a:off x="3586415" y="3105658"/>
            <a:ext cx="4604367" cy="816623"/>
          </a:xfrm>
          <a:prstGeom prst="rect">
            <a:avLst/>
          </a:prstGeom>
        </p:spPr>
      </p:pic>
      <p:cxnSp>
        <p:nvCxnSpPr>
          <p:cNvPr id="13" name="Straight Connector 12"/>
          <p:cNvCxnSpPr/>
          <p:nvPr/>
        </p:nvCxnSpPr>
        <p:spPr>
          <a:xfrm flipH="1">
            <a:off x="2947737" y="3922281"/>
            <a:ext cx="5823284" cy="0"/>
          </a:xfrm>
          <a:prstGeom prst="line">
            <a:avLst/>
          </a:prstGeom>
          <a:ln w="508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9"/>
          <a:stretch>
            <a:fillRect/>
          </a:stretch>
        </p:blipFill>
        <p:spPr>
          <a:xfrm>
            <a:off x="5678404" y="2645526"/>
            <a:ext cx="361950" cy="314325"/>
          </a:xfrm>
          <a:prstGeom prst="rect">
            <a:avLst/>
          </a:prstGeom>
        </p:spPr>
      </p:pic>
      <p:pic>
        <p:nvPicPr>
          <p:cNvPr id="18" name="Picture 17"/>
          <p:cNvPicPr>
            <a:picLocks noChangeAspect="1"/>
          </p:cNvPicPr>
          <p:nvPr/>
        </p:nvPicPr>
        <p:blipFill>
          <a:blip r:embed="rId10"/>
          <a:stretch>
            <a:fillRect/>
          </a:stretch>
        </p:blipFill>
        <p:spPr>
          <a:xfrm>
            <a:off x="4267770" y="4065892"/>
            <a:ext cx="2556961" cy="1019442"/>
          </a:xfrm>
          <a:prstGeom prst="rect">
            <a:avLst/>
          </a:prstGeom>
        </p:spPr>
      </p:pic>
      <p:pic>
        <p:nvPicPr>
          <p:cNvPr id="3" name="Audio 2">
            <a:hlinkClick r:id="" action="ppaction://media"/>
            <a:extLst>
              <a:ext uri="{FF2B5EF4-FFF2-40B4-BE49-F238E27FC236}">
                <a16:creationId xmlns:a16="http://schemas.microsoft.com/office/drawing/2014/main" id="{3E017A71-EF67-400B-A6FD-097319FA325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09381619"/>
      </p:ext>
    </p:extLst>
  </p:cSld>
  <p:clrMapOvr>
    <a:masterClrMapping/>
  </p:clrMapOvr>
  <mc:AlternateContent xmlns:mc="http://schemas.openxmlformats.org/markup-compatibility/2006" xmlns:p14="http://schemas.microsoft.com/office/powerpoint/2010/main">
    <mc:Choice Requires="p14">
      <p:transition spd="slow" p14:dur="2000" advTm="24131"/>
    </mc:Choice>
    <mc:Fallback xmlns="">
      <p:transition spd="slow" advTm="2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TextBox 4"/>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How do </a:t>
            </a:r>
            <a:r>
              <a:rPr lang="en-US" sz="3600" b="1" dirty="0">
                <a:solidFill>
                  <a:schemeClr val="accent5">
                    <a:lumMod val="50000"/>
                  </a:schemeClr>
                </a:solidFill>
                <a:cs typeface="Impact"/>
              </a:rPr>
              <a:t>you</a:t>
            </a:r>
            <a:r>
              <a:rPr lang="en-US" sz="4000" b="1" dirty="0">
                <a:solidFill>
                  <a:srgbClr val="002F6C"/>
                </a:solidFill>
                <a:cs typeface="Impact"/>
              </a:rPr>
              <a:t> obtain Joint Experience? </a:t>
            </a:r>
            <a:r>
              <a:rPr lang="en-US" sz="1600" b="1" dirty="0">
                <a:solidFill>
                  <a:srgbClr val="002F6C"/>
                </a:solidFill>
                <a:cs typeface="Impact"/>
              </a:rPr>
              <a:t>(1 of 2)</a:t>
            </a:r>
          </a:p>
        </p:txBody>
      </p:sp>
      <p:sp>
        <p:nvSpPr>
          <p:cNvPr id="8" name="TextBox 7"/>
          <p:cNvSpPr txBox="1"/>
          <p:nvPr/>
        </p:nvSpPr>
        <p:spPr>
          <a:xfrm>
            <a:off x="1193908" y="1151705"/>
            <a:ext cx="9427029" cy="2862322"/>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Serving in a </a:t>
            </a:r>
            <a:r>
              <a:rPr lang="en-US" sz="2400" b="1" u="sng" dirty="0">
                <a:solidFill>
                  <a:schemeClr val="accent5">
                    <a:lumMod val="50000"/>
                  </a:schemeClr>
                </a:solidFill>
              </a:rPr>
              <a:t>Standard Joint Duty Assignment List (S-JDAL) </a:t>
            </a:r>
            <a:r>
              <a:rPr lang="en-US" sz="2400" b="1" dirty="0">
                <a:solidFill>
                  <a:schemeClr val="accent5">
                    <a:lumMod val="50000"/>
                  </a:schemeClr>
                </a:solidFill>
              </a:rPr>
              <a:t>meaning: an officer (O4 and above) who completes a two (2) year assignment in a full-time Joint Duty Assignment List (JDAL) position or four (4) years in a part-time JDAL position DSG/M-Day (36 day per year requirement)*</a:t>
            </a:r>
          </a:p>
          <a:p>
            <a:pPr marL="285750" indent="-285750">
              <a:buFontTx/>
              <a:buChar char="-"/>
            </a:pPr>
            <a:endParaRPr lang="en-US" sz="2400" b="1" dirty="0">
              <a:solidFill>
                <a:schemeClr val="accent5">
                  <a:lumMod val="50000"/>
                </a:schemeClr>
              </a:solidFill>
            </a:endParaRPr>
          </a:p>
          <a:p>
            <a:pPr marL="285750" indent="-285750">
              <a:buFontTx/>
              <a:buChar char="-"/>
            </a:pPr>
            <a:endParaRPr lang="en-US" sz="2400" b="1" dirty="0">
              <a:solidFill>
                <a:schemeClr val="accent5">
                  <a:lumMod val="50000"/>
                </a:schemeClr>
              </a:solidFill>
            </a:endParaRPr>
          </a:p>
          <a:p>
            <a:pPr marL="285750" indent="-285750">
              <a:buFontTx/>
              <a:buChar char="-"/>
            </a:pPr>
            <a:endParaRPr lang="en-US" dirty="0"/>
          </a:p>
          <a:p>
            <a:endParaRPr lang="en-US" b="1" i="1" dirty="0"/>
          </a:p>
        </p:txBody>
      </p:sp>
      <p:pic>
        <p:nvPicPr>
          <p:cNvPr id="2" name="Picture 1"/>
          <p:cNvPicPr>
            <a:picLocks noChangeAspect="1"/>
          </p:cNvPicPr>
          <p:nvPr/>
        </p:nvPicPr>
        <p:blipFill>
          <a:blip r:embed="rId7"/>
          <a:stretch>
            <a:fillRect/>
          </a:stretch>
        </p:blipFill>
        <p:spPr>
          <a:xfrm>
            <a:off x="2003773" y="404173"/>
            <a:ext cx="861246" cy="441126"/>
          </a:xfrm>
          <a:prstGeom prst="rect">
            <a:avLst/>
          </a:prstGeom>
        </p:spPr>
      </p:pic>
      <p:pic>
        <p:nvPicPr>
          <p:cNvPr id="9" name="Picture 8"/>
          <p:cNvPicPr>
            <a:picLocks noChangeAspect="1"/>
          </p:cNvPicPr>
          <p:nvPr/>
        </p:nvPicPr>
        <p:blipFill>
          <a:blip r:embed="rId8"/>
          <a:stretch>
            <a:fillRect/>
          </a:stretch>
        </p:blipFill>
        <p:spPr>
          <a:xfrm>
            <a:off x="3043990" y="1193426"/>
            <a:ext cx="5763126" cy="385965"/>
          </a:xfrm>
          <a:prstGeom prst="rect">
            <a:avLst/>
          </a:prstGeom>
        </p:spPr>
      </p:pic>
      <p:sp>
        <p:nvSpPr>
          <p:cNvPr id="10" name="TextBox 9"/>
          <p:cNvSpPr txBox="1"/>
          <p:nvPr/>
        </p:nvSpPr>
        <p:spPr>
          <a:xfrm>
            <a:off x="10269423" y="5649964"/>
            <a:ext cx="1913052" cy="523220"/>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a:t>
            </a:r>
          </a:p>
          <a:p>
            <a:pPr marL="285750" indent="-285750">
              <a:buFontTx/>
              <a:buChar char="-"/>
            </a:pPr>
            <a:r>
              <a:rPr lang="en-US" sz="1400" i="1" dirty="0">
                <a:effectLst>
                  <a:outerShdw blurRad="38100" dist="38100" dir="2700000" algn="tl">
                    <a:srgbClr val="000000">
                      <a:alpha val="43137"/>
                    </a:srgbClr>
                  </a:outerShdw>
                </a:effectLst>
              </a:rPr>
              <a:t>DoDI 1300.19, 2018</a:t>
            </a:r>
          </a:p>
        </p:txBody>
      </p:sp>
      <p:grpSp>
        <p:nvGrpSpPr>
          <p:cNvPr id="14" name="Group 13"/>
          <p:cNvGrpSpPr/>
          <p:nvPr/>
        </p:nvGrpSpPr>
        <p:grpSpPr>
          <a:xfrm>
            <a:off x="751246" y="3157544"/>
            <a:ext cx="2505053" cy="2191921"/>
            <a:chOff x="751246" y="3157544"/>
            <a:chExt cx="2505053" cy="2191921"/>
          </a:xfrm>
        </p:grpSpPr>
        <p:pic>
          <p:nvPicPr>
            <p:cNvPr id="11" name="Picture 10"/>
            <p:cNvPicPr>
              <a:picLocks noChangeAspect="1"/>
            </p:cNvPicPr>
            <p:nvPr/>
          </p:nvPicPr>
          <p:blipFill>
            <a:blip r:embed="rId9"/>
            <a:stretch>
              <a:fillRect/>
            </a:stretch>
          </p:blipFill>
          <p:spPr>
            <a:xfrm>
              <a:off x="751246" y="3157544"/>
              <a:ext cx="2505053" cy="2191921"/>
            </a:xfrm>
            <a:prstGeom prst="rect">
              <a:avLst/>
            </a:prstGeom>
          </p:spPr>
        </p:pic>
        <p:sp>
          <p:nvSpPr>
            <p:cNvPr id="12" name="TextBox 11"/>
            <p:cNvSpPr txBox="1"/>
            <p:nvPr/>
          </p:nvSpPr>
          <p:spPr>
            <a:xfrm>
              <a:off x="1828800" y="4014027"/>
              <a:ext cx="778140" cy="369332"/>
            </a:xfrm>
            <a:prstGeom prst="rect">
              <a:avLst/>
            </a:prstGeom>
            <a:noFill/>
          </p:spPr>
          <p:txBody>
            <a:bodyPr wrap="square" rtlCol="0">
              <a:spAutoFit/>
            </a:bodyPr>
            <a:lstStyle/>
            <a:p>
              <a:r>
                <a:rPr lang="en-US" dirty="0"/>
                <a:t>Austin</a:t>
              </a:r>
            </a:p>
          </p:txBody>
        </p:sp>
        <p:sp>
          <p:nvSpPr>
            <p:cNvPr id="13" name="5-Point Star 12"/>
            <p:cNvSpPr/>
            <p:nvPr/>
          </p:nvSpPr>
          <p:spPr>
            <a:xfrm>
              <a:off x="2103570" y="4287106"/>
              <a:ext cx="228599" cy="192505"/>
            </a:xfrm>
            <a:prstGeom prst="star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3028518" y="3674649"/>
            <a:ext cx="3741821" cy="830997"/>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J3</a:t>
            </a:r>
          </a:p>
          <a:p>
            <a:pPr marL="285750" indent="-285750">
              <a:buFontTx/>
              <a:buChar char="-"/>
            </a:pPr>
            <a:r>
              <a:rPr lang="en-US" sz="2400" b="1" dirty="0">
                <a:solidFill>
                  <a:schemeClr val="accent5">
                    <a:lumMod val="50000"/>
                  </a:schemeClr>
                </a:solidFill>
              </a:rPr>
              <a:t>J7</a:t>
            </a:r>
          </a:p>
        </p:txBody>
      </p:sp>
      <p:pic>
        <p:nvPicPr>
          <p:cNvPr id="23" name="Audio 22">
            <a:hlinkClick r:id="" action="ppaction://media"/>
            <a:extLst>
              <a:ext uri="{FF2B5EF4-FFF2-40B4-BE49-F238E27FC236}">
                <a16:creationId xmlns:a16="http://schemas.microsoft.com/office/drawing/2014/main" id="{BFA628DB-0B08-415A-BE48-281F5A442E5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027405448"/>
      </p:ext>
    </p:extLst>
  </p:cSld>
  <p:clrMapOvr>
    <a:masterClrMapping/>
  </p:clrMapOvr>
  <mc:AlternateContent xmlns:mc="http://schemas.openxmlformats.org/markup-compatibility/2006" xmlns:p14="http://schemas.microsoft.com/office/powerpoint/2010/main">
    <mc:Choice Requires="p14">
      <p:transition spd="slow" p14:dur="2000" advTm="71041"/>
    </mc:Choice>
    <mc:Fallback xmlns="">
      <p:transition spd="slow" advTm="71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3"/>
                </p:tgtEl>
              </p:cMediaNode>
            </p:audio>
          </p:childTnLst>
        </p:cTn>
      </p:par>
    </p:tnLst>
    <p:bldLst>
      <p:bldP spid="8" grpId="0"/>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5" name="TextBox 4"/>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8" name="TextBox 7"/>
          <p:cNvSpPr txBox="1"/>
          <p:nvPr/>
        </p:nvSpPr>
        <p:spPr>
          <a:xfrm>
            <a:off x="941389" y="887948"/>
            <a:ext cx="10512347" cy="5355312"/>
          </a:xfrm>
          <a:prstGeom prst="rect">
            <a:avLst/>
          </a:prstGeom>
          <a:noFill/>
        </p:spPr>
        <p:txBody>
          <a:bodyPr wrap="square" rtlCol="0">
            <a:spAutoFit/>
          </a:bodyPr>
          <a:lstStyle/>
          <a:p>
            <a:pPr marL="285750" indent="-285750">
              <a:buFontTx/>
              <a:buChar char="-"/>
            </a:pPr>
            <a:r>
              <a:rPr lang="en-US" sz="2400" b="1" dirty="0">
                <a:solidFill>
                  <a:schemeClr val="accent5">
                    <a:lumMod val="50000"/>
                  </a:schemeClr>
                </a:solidFill>
              </a:rPr>
              <a:t>Serving in a Experience - Joint Duty Assignment (E-JDA) allows officers O-1 and above to accumulate joint experience points by completing shorter joint assignments, exercises, or training. </a:t>
            </a:r>
          </a:p>
          <a:p>
            <a:endParaRPr lang="en-US" sz="1400" b="1" dirty="0">
              <a:solidFill>
                <a:schemeClr val="accent5">
                  <a:lumMod val="50000"/>
                </a:schemeClr>
              </a:solidFill>
            </a:endParaRPr>
          </a:p>
          <a:p>
            <a:pPr marL="285750" indent="-285750">
              <a:buFontTx/>
              <a:buChar char="-"/>
            </a:pPr>
            <a:r>
              <a:rPr lang="en-US" sz="2400" b="1" dirty="0">
                <a:solidFill>
                  <a:schemeClr val="accent5">
                    <a:lumMod val="50000"/>
                  </a:schemeClr>
                </a:solidFill>
              </a:rPr>
              <a:t>Officers who serve in E-JDA assignments must SELF-NOMINATE to obtain joint credit. Each self-nomination must meet the joint matters definition (next slide).</a:t>
            </a:r>
          </a:p>
          <a:p>
            <a:pPr marL="285750" indent="-285750">
              <a:buFontTx/>
              <a:buChar char="-"/>
            </a:pPr>
            <a:endParaRPr lang="en-US" sz="2400" b="1" dirty="0">
              <a:solidFill>
                <a:schemeClr val="accent5">
                  <a:lumMod val="50000"/>
                </a:schemeClr>
              </a:solidFill>
            </a:endParaRPr>
          </a:p>
          <a:p>
            <a:pPr marL="285750" indent="-285750">
              <a:buFontTx/>
              <a:buChar char="-"/>
            </a:pPr>
            <a:r>
              <a:rPr lang="en-US" sz="2400" b="1" dirty="0">
                <a:solidFill>
                  <a:schemeClr val="accent5">
                    <a:lumMod val="50000"/>
                  </a:schemeClr>
                </a:solidFill>
              </a:rPr>
              <a:t>Each Experience submission must cover 30 or more duty days.</a:t>
            </a:r>
          </a:p>
          <a:p>
            <a:endParaRPr lang="en-US" sz="1400" b="1" dirty="0">
              <a:solidFill>
                <a:schemeClr val="accent5">
                  <a:lumMod val="50000"/>
                </a:schemeClr>
              </a:solidFill>
            </a:endParaRPr>
          </a:p>
          <a:p>
            <a:pPr marL="285750" indent="-285750">
              <a:buFontTx/>
              <a:buChar char="-"/>
            </a:pPr>
            <a:r>
              <a:rPr lang="en-US" sz="2400" b="1" dirty="0">
                <a:solidFill>
                  <a:schemeClr val="accent5">
                    <a:lumMod val="50000"/>
                  </a:schemeClr>
                </a:solidFill>
              </a:rPr>
              <a:t>Officers must submit their self-nomination within 12 months of experience completion. </a:t>
            </a:r>
          </a:p>
          <a:p>
            <a:pPr marL="285750" indent="-285750">
              <a:buFontTx/>
              <a:buChar char="-"/>
            </a:pPr>
            <a:endParaRPr lang="en-US" sz="1200" b="1" dirty="0">
              <a:solidFill>
                <a:schemeClr val="accent5">
                  <a:lumMod val="50000"/>
                </a:schemeClr>
              </a:solidFill>
            </a:endParaRPr>
          </a:p>
          <a:p>
            <a:pPr marL="285750" indent="-285750">
              <a:buFontTx/>
              <a:buChar char="-"/>
            </a:pPr>
            <a:r>
              <a:rPr lang="en-US" sz="2400" b="1" dirty="0">
                <a:solidFill>
                  <a:schemeClr val="accent5">
                    <a:lumMod val="50000"/>
                  </a:schemeClr>
                </a:solidFill>
              </a:rPr>
              <a:t>Supporting documentation for the Self-Nomination include but are not limited to OERs/OPRs/ Tech Appraisals/ Awards, Assignment orders, etc.</a:t>
            </a:r>
          </a:p>
          <a:p>
            <a:endParaRPr lang="en-US" sz="1400" b="1" dirty="0">
              <a:solidFill>
                <a:schemeClr val="accent5">
                  <a:lumMod val="50000"/>
                </a:schemeClr>
              </a:solidFill>
            </a:endParaRPr>
          </a:p>
          <a:p>
            <a:pPr marL="285750" indent="-285750">
              <a:buFontTx/>
              <a:buChar char="-"/>
            </a:pPr>
            <a:r>
              <a:rPr lang="en-US" sz="2400" b="1" dirty="0">
                <a:solidFill>
                  <a:schemeClr val="accent5">
                    <a:lumMod val="50000"/>
                  </a:schemeClr>
                </a:solidFill>
              </a:rPr>
              <a:t>Self Nomination Website: </a:t>
            </a:r>
            <a:r>
              <a:rPr lang="en-US" sz="2400" b="1" dirty="0">
                <a:solidFill>
                  <a:schemeClr val="accent5">
                    <a:lumMod val="50000"/>
                  </a:schemeClr>
                </a:solidFill>
                <a:hlinkClick r:id="rId7"/>
              </a:rPr>
              <a:t>https://jqs.dmdc.osd.mil/appj/jqs</a:t>
            </a:r>
            <a:r>
              <a:rPr lang="en-US" sz="2400" b="1" dirty="0">
                <a:solidFill>
                  <a:schemeClr val="accent5">
                    <a:lumMod val="50000"/>
                  </a:schemeClr>
                </a:solidFill>
              </a:rPr>
              <a:t>   </a:t>
            </a:r>
            <a:endParaRPr lang="en-US" b="1" i="1" dirty="0"/>
          </a:p>
        </p:txBody>
      </p:sp>
      <p:grpSp>
        <p:nvGrpSpPr>
          <p:cNvPr id="14" name="Group 13"/>
          <p:cNvGrpSpPr/>
          <p:nvPr/>
        </p:nvGrpSpPr>
        <p:grpSpPr>
          <a:xfrm>
            <a:off x="254494" y="242156"/>
            <a:ext cx="11937505" cy="707886"/>
            <a:chOff x="254494" y="242156"/>
            <a:chExt cx="11937505" cy="707886"/>
          </a:xfrm>
        </p:grpSpPr>
        <p:sp>
          <p:nvSpPr>
            <p:cNvPr id="10" name="TextBox 9"/>
            <p:cNvSpPr txBox="1"/>
            <p:nvPr/>
          </p:nvSpPr>
          <p:spPr>
            <a:xfrm>
              <a:off x="254494" y="242156"/>
              <a:ext cx="11937505" cy="707886"/>
            </a:xfrm>
            <a:prstGeom prst="rect">
              <a:avLst/>
            </a:prstGeom>
            <a:noFill/>
          </p:spPr>
          <p:txBody>
            <a:bodyPr wrap="square" rtlCol="0">
              <a:spAutoFit/>
            </a:bodyPr>
            <a:lstStyle/>
            <a:p>
              <a:r>
                <a:rPr lang="en-US" sz="4000" b="1" dirty="0">
                  <a:solidFill>
                    <a:srgbClr val="002F6C"/>
                  </a:solidFill>
                  <a:cs typeface="Impact"/>
                </a:rPr>
                <a:t>How do </a:t>
              </a:r>
              <a:r>
                <a:rPr lang="en-US" sz="3600" b="1" dirty="0">
                  <a:solidFill>
                    <a:schemeClr val="accent5">
                      <a:lumMod val="50000"/>
                    </a:schemeClr>
                  </a:solidFill>
                  <a:cs typeface="Impact"/>
                </a:rPr>
                <a:t>you</a:t>
              </a:r>
              <a:r>
                <a:rPr lang="en-US" sz="4000" b="1" dirty="0">
                  <a:solidFill>
                    <a:srgbClr val="002F6C"/>
                  </a:solidFill>
                  <a:cs typeface="Impact"/>
                </a:rPr>
                <a:t> obtain Joint Experience? </a:t>
              </a:r>
              <a:r>
                <a:rPr lang="en-US" sz="1600" b="1" dirty="0">
                  <a:solidFill>
                    <a:srgbClr val="002F6C"/>
                  </a:solidFill>
                  <a:cs typeface="Impact"/>
                </a:rPr>
                <a:t>(2 of 2)</a:t>
              </a:r>
            </a:p>
          </p:txBody>
        </p:sp>
        <p:pic>
          <p:nvPicPr>
            <p:cNvPr id="11" name="Picture 10"/>
            <p:cNvPicPr>
              <a:picLocks noChangeAspect="1"/>
            </p:cNvPicPr>
            <p:nvPr/>
          </p:nvPicPr>
          <p:blipFill>
            <a:blip r:embed="rId8"/>
            <a:stretch>
              <a:fillRect/>
            </a:stretch>
          </p:blipFill>
          <p:spPr>
            <a:xfrm>
              <a:off x="2003773" y="405190"/>
              <a:ext cx="861246" cy="441126"/>
            </a:xfrm>
            <a:prstGeom prst="rect">
              <a:avLst/>
            </a:prstGeom>
          </p:spPr>
        </p:pic>
      </p:grpSp>
      <p:pic>
        <p:nvPicPr>
          <p:cNvPr id="3" name="Picture 2"/>
          <p:cNvPicPr>
            <a:picLocks noChangeAspect="1"/>
          </p:cNvPicPr>
          <p:nvPr/>
        </p:nvPicPr>
        <p:blipFill>
          <a:blip r:embed="rId9"/>
          <a:stretch>
            <a:fillRect/>
          </a:stretch>
        </p:blipFill>
        <p:spPr>
          <a:xfrm>
            <a:off x="2865019" y="975757"/>
            <a:ext cx="5476856" cy="313498"/>
          </a:xfrm>
          <a:prstGeom prst="rect">
            <a:avLst/>
          </a:prstGeom>
        </p:spPr>
      </p:pic>
      <p:pic>
        <p:nvPicPr>
          <p:cNvPr id="12" name="Picture 11"/>
          <p:cNvPicPr>
            <a:picLocks noChangeAspect="1"/>
          </p:cNvPicPr>
          <p:nvPr/>
        </p:nvPicPr>
        <p:blipFill>
          <a:blip r:embed="rId10"/>
          <a:stretch>
            <a:fillRect/>
          </a:stretch>
        </p:blipFill>
        <p:spPr>
          <a:xfrm>
            <a:off x="7147500" y="2246312"/>
            <a:ext cx="2090988" cy="340667"/>
          </a:xfrm>
          <a:prstGeom prst="rect">
            <a:avLst/>
          </a:prstGeom>
        </p:spPr>
      </p:pic>
      <p:pic>
        <p:nvPicPr>
          <p:cNvPr id="13" name="Picture 12"/>
          <p:cNvPicPr>
            <a:picLocks noChangeAspect="1"/>
          </p:cNvPicPr>
          <p:nvPr/>
        </p:nvPicPr>
        <p:blipFill>
          <a:blip r:embed="rId11"/>
          <a:stretch>
            <a:fillRect/>
          </a:stretch>
        </p:blipFill>
        <p:spPr>
          <a:xfrm>
            <a:off x="7665651" y="3935692"/>
            <a:ext cx="1352448" cy="373089"/>
          </a:xfrm>
          <a:prstGeom prst="rect">
            <a:avLst/>
          </a:prstGeom>
        </p:spPr>
      </p:pic>
      <p:pic>
        <p:nvPicPr>
          <p:cNvPr id="15" name="Picture 14"/>
          <p:cNvPicPr>
            <a:picLocks noChangeAspect="1"/>
          </p:cNvPicPr>
          <p:nvPr/>
        </p:nvPicPr>
        <p:blipFill>
          <a:blip r:embed="rId12"/>
          <a:stretch>
            <a:fillRect/>
          </a:stretch>
        </p:blipFill>
        <p:spPr>
          <a:xfrm>
            <a:off x="11337841" y="3448397"/>
            <a:ext cx="740720" cy="717205"/>
          </a:xfrm>
          <a:prstGeom prst="rect">
            <a:avLst/>
          </a:prstGeom>
        </p:spPr>
      </p:pic>
      <p:pic>
        <p:nvPicPr>
          <p:cNvPr id="16" name="Picture 15"/>
          <p:cNvPicPr>
            <a:picLocks noChangeAspect="1"/>
          </p:cNvPicPr>
          <p:nvPr/>
        </p:nvPicPr>
        <p:blipFill>
          <a:blip r:embed="rId13"/>
          <a:stretch>
            <a:fillRect/>
          </a:stretch>
        </p:blipFill>
        <p:spPr>
          <a:xfrm>
            <a:off x="1644244" y="5241964"/>
            <a:ext cx="7373855" cy="371087"/>
          </a:xfrm>
          <a:prstGeom prst="rect">
            <a:avLst/>
          </a:prstGeom>
        </p:spPr>
      </p:pic>
      <p:pic>
        <p:nvPicPr>
          <p:cNvPr id="24" name="Audio 23">
            <a:hlinkClick r:id="" action="ppaction://media"/>
            <a:extLst>
              <a:ext uri="{FF2B5EF4-FFF2-40B4-BE49-F238E27FC236}">
                <a16:creationId xmlns:a16="http://schemas.microsoft.com/office/drawing/2014/main" id="{D97F61B9-8FE6-43F7-BA5B-AA1204DF675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52238" y="6218238"/>
            <a:ext cx="487362" cy="487362"/>
          </a:xfrm>
          <a:prstGeom prst="rect">
            <a:avLst/>
          </a:prstGeom>
        </p:spPr>
      </p:pic>
      <p:sp>
        <p:nvSpPr>
          <p:cNvPr id="18" name="TextBox 17"/>
          <p:cNvSpPr txBox="1"/>
          <p:nvPr/>
        </p:nvSpPr>
        <p:spPr>
          <a:xfrm>
            <a:off x="9238488" y="5486708"/>
            <a:ext cx="3057525" cy="738664"/>
          </a:xfrm>
          <a:prstGeom prst="rect">
            <a:avLst/>
          </a:prstGeom>
          <a:noFill/>
        </p:spPr>
        <p:txBody>
          <a:bodyPr wrap="square" rtlCol="0">
            <a:spAutoFit/>
          </a:bodyPr>
          <a:lstStyle/>
          <a:p>
            <a:r>
              <a:rPr lang="en-US" sz="1400" i="1" dirty="0">
                <a:effectLst>
                  <a:outerShdw blurRad="38100" dist="38100" dir="2700000" algn="tl">
                    <a:srgbClr val="000000">
                      <a:alpha val="43137"/>
                    </a:srgbClr>
                  </a:outerShdw>
                </a:effectLst>
              </a:rPr>
              <a:t>Reference:</a:t>
            </a:r>
          </a:p>
          <a:p>
            <a:pPr marL="285750" indent="-285750">
              <a:buFontTx/>
              <a:buChar char="-"/>
            </a:pPr>
            <a:r>
              <a:rPr lang="en-US" sz="1400" i="1" dirty="0">
                <a:effectLst>
                  <a:outerShdw blurRad="38100" dist="38100" dir="2700000" algn="tl">
                    <a:srgbClr val="000000">
                      <a:alpha val="43137"/>
                    </a:srgbClr>
                  </a:outerShdw>
                </a:effectLst>
              </a:rPr>
              <a:t>DoDI 1300.19, 2018</a:t>
            </a:r>
          </a:p>
          <a:p>
            <a:pPr marL="285750" indent="-285750">
              <a:buFontTx/>
              <a:buChar char="-"/>
            </a:pPr>
            <a:r>
              <a:rPr lang="en-US" sz="1400" i="1" dirty="0">
                <a:effectLst>
                  <a:outerShdw blurRad="38100" dist="38100" dir="2700000" algn="tl">
                    <a:srgbClr val="000000">
                      <a:alpha val="43137"/>
                    </a:srgbClr>
                  </a:outerShdw>
                </a:effectLst>
              </a:rPr>
              <a:t>NGB Joint Qualification Handbook</a:t>
            </a:r>
          </a:p>
        </p:txBody>
      </p:sp>
    </p:spTree>
    <p:custDataLst>
      <p:tags r:id="rId1"/>
    </p:custDataLst>
    <p:extLst>
      <p:ext uri="{BB962C8B-B14F-4D97-AF65-F5344CB8AC3E}">
        <p14:creationId xmlns:p14="http://schemas.microsoft.com/office/powerpoint/2010/main" val="2499010158"/>
      </p:ext>
    </p:extLst>
  </p:cSld>
  <p:clrMapOvr>
    <a:masterClrMapping/>
  </p:clrMapOvr>
  <mc:AlternateContent xmlns:mc="http://schemas.openxmlformats.org/markup-compatibility/2006" xmlns:p14="http://schemas.microsoft.com/office/powerpoint/2010/main">
    <mc:Choice Requires="p14">
      <p:transition spd="slow" p14:dur="2000" advTm="66346"/>
    </mc:Choice>
    <mc:Fallback xmlns="">
      <p:transition spd="slow" advTm="6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4"/>
                </p:tgtEl>
              </p:cMediaNode>
            </p:audio>
          </p:childTnLst>
        </p:cTn>
      </p:par>
    </p:tnLst>
    <p:bldLst>
      <p:bldP spid="8"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495" y="242156"/>
            <a:ext cx="11775580" cy="707886"/>
          </a:xfrm>
          <a:prstGeom prst="rect">
            <a:avLst/>
          </a:prstGeom>
          <a:noFill/>
        </p:spPr>
        <p:txBody>
          <a:bodyPr wrap="square" rtlCol="0">
            <a:spAutoFit/>
          </a:bodyPr>
          <a:lstStyle/>
          <a:p>
            <a:r>
              <a:rPr lang="en-US" sz="4000" b="1" dirty="0">
                <a:solidFill>
                  <a:srgbClr val="002F6C"/>
                </a:solidFill>
                <a:cs typeface="Impact"/>
              </a:rPr>
              <a:t>What are Joint Matters?</a:t>
            </a:r>
            <a:endParaRPr lang="en-US" b="1" dirty="0">
              <a:solidFill>
                <a:srgbClr val="002F6C"/>
              </a:solidFill>
              <a:cs typeface="Impact"/>
            </a:endParaRPr>
          </a:p>
        </p:txBody>
      </p:sp>
      <p:sp>
        <p:nvSpPr>
          <p:cNvPr id="5" name="Rectangle 4"/>
          <p:cNvSpPr/>
          <p:nvPr/>
        </p:nvSpPr>
        <p:spPr>
          <a:xfrm>
            <a:off x="0" y="6177114"/>
            <a:ext cx="12191999" cy="296254"/>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333" y="5980321"/>
            <a:ext cx="644056" cy="645287"/>
          </a:xfrm>
          <a:prstGeom prst="rect">
            <a:avLst/>
          </a:prstGeom>
        </p:spPr>
      </p:pic>
      <p:sp>
        <p:nvSpPr>
          <p:cNvPr id="7" name="TextBox 6"/>
          <p:cNvSpPr txBox="1"/>
          <p:nvPr/>
        </p:nvSpPr>
        <p:spPr>
          <a:xfrm>
            <a:off x="946111" y="6150203"/>
            <a:ext cx="3321659" cy="323165"/>
          </a:xfrm>
          <a:prstGeom prst="rect">
            <a:avLst/>
          </a:prstGeom>
          <a:noFill/>
        </p:spPr>
        <p:txBody>
          <a:bodyPr wrap="square" rtlCol="0">
            <a:spAutoFit/>
          </a:bodyPr>
          <a:lstStyle/>
          <a:p>
            <a:r>
              <a:rPr lang="en-US" sz="1500" b="1" dirty="0">
                <a:solidFill>
                  <a:srgbClr val="F1C400"/>
                </a:solidFill>
              </a:rPr>
              <a:t>J1</a:t>
            </a:r>
          </a:p>
        </p:txBody>
      </p:sp>
      <p:grpSp>
        <p:nvGrpSpPr>
          <p:cNvPr id="21" name="Group 20">
            <a:extLst>
              <a:ext uri="{FF2B5EF4-FFF2-40B4-BE49-F238E27FC236}">
                <a16:creationId xmlns:a16="http://schemas.microsoft.com/office/drawing/2014/main" id="{3BDB0479-F535-456B-BAF0-FBB6B04015BB}"/>
              </a:ext>
            </a:extLst>
          </p:cNvPr>
          <p:cNvGrpSpPr/>
          <p:nvPr/>
        </p:nvGrpSpPr>
        <p:grpSpPr>
          <a:xfrm>
            <a:off x="1327154" y="851646"/>
            <a:ext cx="9537690" cy="5227072"/>
            <a:chOff x="1458784" y="936587"/>
            <a:chExt cx="9537690" cy="5227072"/>
          </a:xfrm>
        </p:grpSpPr>
        <p:grpSp>
          <p:nvGrpSpPr>
            <p:cNvPr id="9" name="Group 8"/>
            <p:cNvGrpSpPr/>
            <p:nvPr/>
          </p:nvGrpSpPr>
          <p:grpSpPr>
            <a:xfrm>
              <a:off x="1458784" y="936587"/>
              <a:ext cx="9537690" cy="5227072"/>
              <a:chOff x="1458784" y="936587"/>
              <a:chExt cx="9537690" cy="5227072"/>
            </a:xfrm>
          </p:grpSpPr>
          <p:pic>
            <p:nvPicPr>
              <p:cNvPr id="10" name="Picture 9"/>
              <p:cNvPicPr>
                <a:picLocks noChangeAspect="1"/>
              </p:cNvPicPr>
              <p:nvPr/>
            </p:nvPicPr>
            <p:blipFill rotWithShape="1">
              <a:blip r:embed="rId7">
                <a:clrChange>
                  <a:clrFrom>
                    <a:srgbClr val="FFFFFF"/>
                  </a:clrFrom>
                  <a:clrTo>
                    <a:srgbClr val="FFFFFF">
                      <a:alpha val="0"/>
                    </a:srgbClr>
                  </a:clrTo>
                </a:clrChange>
              </a:blip>
              <a:srcRect l="1608" t="4865" r="4108"/>
              <a:stretch/>
            </p:blipFill>
            <p:spPr>
              <a:xfrm>
                <a:off x="1458784" y="936587"/>
                <a:ext cx="9537690" cy="5227072"/>
              </a:xfrm>
              <a:prstGeom prst="rect">
                <a:avLst/>
              </a:prstGeom>
            </p:spPr>
          </p:pic>
          <p:sp>
            <p:nvSpPr>
              <p:cNvPr id="3" name="Rectangle 2"/>
              <p:cNvSpPr/>
              <p:nvPr/>
            </p:nvSpPr>
            <p:spPr>
              <a:xfrm>
                <a:off x="1530399" y="2511552"/>
                <a:ext cx="615393" cy="95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30399" y="4960429"/>
                <a:ext cx="883617" cy="95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a:extLst>
                <a:ext uri="{FF2B5EF4-FFF2-40B4-BE49-F238E27FC236}">
                  <a16:creationId xmlns:a16="http://schemas.microsoft.com/office/drawing/2014/main" id="{6A6F3B51-B5FA-4F18-8571-0A6731A42E88}"/>
                </a:ext>
              </a:extLst>
            </p:cNvPr>
            <p:cNvCxnSpPr/>
            <p:nvPr/>
          </p:nvCxnSpPr>
          <p:spPr>
            <a:xfrm>
              <a:off x="5791200" y="1685925"/>
              <a:ext cx="1343025" cy="0"/>
            </a:xfrm>
            <a:prstGeom prst="line">
              <a:avLst/>
            </a:prstGeom>
            <a:ln w="38100" cmpd="thickThi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327154" y="2437909"/>
            <a:ext cx="922555" cy="1015663"/>
          </a:xfrm>
          <a:prstGeom prst="rect">
            <a:avLst/>
          </a:prstGeom>
          <a:solidFill>
            <a:schemeClr val="bg1"/>
          </a:solidFill>
        </p:spPr>
        <p:txBody>
          <a:bodyPr wrap="square" rtlCol="0">
            <a:spAutoFit/>
          </a:bodyPr>
          <a:lstStyle/>
          <a:p>
            <a:r>
              <a:rPr lang="en-US" sz="2000" b="1" dirty="0">
                <a:solidFill>
                  <a:srgbClr val="FF0000"/>
                </a:solidFill>
              </a:rPr>
              <a:t>What you did…</a:t>
            </a:r>
          </a:p>
        </p:txBody>
      </p:sp>
      <p:sp>
        <p:nvSpPr>
          <p:cNvPr id="8" name="TextBox 7"/>
          <p:cNvSpPr txBox="1"/>
          <p:nvPr/>
        </p:nvSpPr>
        <p:spPr>
          <a:xfrm>
            <a:off x="1236583" y="4771049"/>
            <a:ext cx="1133856" cy="1015663"/>
          </a:xfrm>
          <a:prstGeom prst="rect">
            <a:avLst/>
          </a:prstGeom>
          <a:solidFill>
            <a:schemeClr val="bg1"/>
          </a:solidFill>
        </p:spPr>
        <p:txBody>
          <a:bodyPr wrap="square" rtlCol="0">
            <a:spAutoFit/>
          </a:bodyPr>
          <a:lstStyle/>
          <a:p>
            <a:r>
              <a:rPr lang="en-US" sz="2000" b="1" dirty="0">
                <a:solidFill>
                  <a:srgbClr val="FF0000"/>
                </a:solidFill>
              </a:rPr>
              <a:t>Who you did it with…</a:t>
            </a:r>
          </a:p>
        </p:txBody>
      </p:sp>
      <p:pic>
        <p:nvPicPr>
          <p:cNvPr id="27" name="Audio 26">
            <a:hlinkClick r:id="" action="ppaction://media"/>
            <a:extLst>
              <a:ext uri="{FF2B5EF4-FFF2-40B4-BE49-F238E27FC236}">
                <a16:creationId xmlns:a16="http://schemas.microsoft.com/office/drawing/2014/main" id="{557E4D8A-7106-4A9F-8DB3-35F6DA6192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60808299"/>
      </p:ext>
    </p:extLst>
  </p:cSld>
  <p:clrMapOvr>
    <a:masterClrMapping/>
  </p:clrMapOvr>
  <mc:AlternateContent xmlns:mc="http://schemas.openxmlformats.org/markup-compatibility/2006" xmlns:p14="http://schemas.microsoft.com/office/powerpoint/2010/main">
    <mc:Choice Requires="p14">
      <p:transition spd="slow" p14:dur="2000" advTm="112565"/>
    </mc:Choice>
    <mc:Fallback xmlns="">
      <p:transition spd="slow" advTm="11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7"/>
                </p:tgtEl>
              </p:cMediaNode>
            </p:audio>
          </p:childTnLst>
        </p:cTn>
      </p:par>
    </p:tnLst>
    <p:bldLst>
      <p:bldP spid="2"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9"/>
</p:tagLst>
</file>

<file path=ppt/tags/tag10.xml><?xml version="1.0" encoding="utf-8"?>
<p:tagLst xmlns:a="http://schemas.openxmlformats.org/drawingml/2006/main" xmlns:r="http://schemas.openxmlformats.org/officeDocument/2006/relationships" xmlns:p="http://schemas.openxmlformats.org/presentationml/2006/main">
  <p:tag name="TIMING" val="|3|0.7|2.6|3.2|2.4|2.9|3.3|3|2.1|1.4|0.5"/>
</p:tagLst>
</file>

<file path=ppt/tags/tag11.xml><?xml version="1.0" encoding="utf-8"?>
<p:tagLst xmlns:a="http://schemas.openxmlformats.org/drawingml/2006/main" xmlns:r="http://schemas.openxmlformats.org/officeDocument/2006/relationships" xmlns:p="http://schemas.openxmlformats.org/presentationml/2006/main">
  <p:tag name="TIMING" val="|46.3"/>
</p:tagLst>
</file>

<file path=ppt/tags/tag12.xml><?xml version="1.0" encoding="utf-8"?>
<p:tagLst xmlns:a="http://schemas.openxmlformats.org/drawingml/2006/main" xmlns:r="http://schemas.openxmlformats.org/officeDocument/2006/relationships" xmlns:p="http://schemas.openxmlformats.org/presentationml/2006/main">
  <p:tag name="TIMING" val="|3.4"/>
</p:tagLst>
</file>

<file path=ppt/tags/tag13.xml><?xml version="1.0" encoding="utf-8"?>
<p:tagLst xmlns:a="http://schemas.openxmlformats.org/drawingml/2006/main" xmlns:r="http://schemas.openxmlformats.org/officeDocument/2006/relationships" xmlns:p="http://schemas.openxmlformats.org/presentationml/2006/main">
  <p:tag name="TIMING" val="|2.6"/>
</p:tagLst>
</file>

<file path=ppt/tags/tag14.xml><?xml version="1.0" encoding="utf-8"?>
<p:tagLst xmlns:a="http://schemas.openxmlformats.org/drawingml/2006/main" xmlns:r="http://schemas.openxmlformats.org/officeDocument/2006/relationships" xmlns:p="http://schemas.openxmlformats.org/presentationml/2006/main">
  <p:tag name="TIMING" val="|1.5|55.8|2.6"/>
</p:tagLst>
</file>

<file path=ppt/tags/tag15.xml><?xml version="1.0" encoding="utf-8"?>
<p:tagLst xmlns:a="http://schemas.openxmlformats.org/drawingml/2006/main" xmlns:r="http://schemas.openxmlformats.org/officeDocument/2006/relationships" xmlns:p="http://schemas.openxmlformats.org/presentationml/2006/main">
  <p:tag name="TIMING" val="|7.2|6.3|4.9"/>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17.xml><?xml version="1.0" encoding="utf-8"?>
<p:tagLst xmlns:a="http://schemas.openxmlformats.org/drawingml/2006/main" xmlns:r="http://schemas.openxmlformats.org/officeDocument/2006/relationships" xmlns:p="http://schemas.openxmlformats.org/presentationml/2006/main">
  <p:tag name="TIMING" val="|8.5|19.4|27.5"/>
</p:tagLst>
</file>

<file path=ppt/tags/tag18.xml><?xml version="1.0" encoding="utf-8"?>
<p:tagLst xmlns:a="http://schemas.openxmlformats.org/drawingml/2006/main" xmlns:r="http://schemas.openxmlformats.org/officeDocument/2006/relationships" xmlns:p="http://schemas.openxmlformats.org/presentationml/2006/main">
  <p:tag name="TIMING" val="|29.6|2.7|7.1|1.6|3.5|2.9|2.6|2.5|4.1|3|3.2|5.7|0.6|3.5|5|26.7|6.9|9.9|1.3|0.7|1.5"/>
</p:tagLst>
</file>

<file path=ppt/tags/tag19.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13|3.8|6.1"/>
</p:tagLst>
</file>

<file path=ppt/tags/tag20.xml><?xml version="1.0" encoding="utf-8"?>
<p:tagLst xmlns:a="http://schemas.openxmlformats.org/drawingml/2006/main" xmlns:r="http://schemas.openxmlformats.org/officeDocument/2006/relationships" xmlns:p="http://schemas.openxmlformats.org/presentationml/2006/main">
  <p:tag name="TIMING" val="|1.1|9.6"/>
</p:tagLst>
</file>

<file path=ppt/tags/tag3.xml><?xml version="1.0" encoding="utf-8"?>
<p:tagLst xmlns:a="http://schemas.openxmlformats.org/drawingml/2006/main" xmlns:r="http://schemas.openxmlformats.org/officeDocument/2006/relationships" xmlns:p="http://schemas.openxmlformats.org/presentationml/2006/main">
  <p:tag name="TIMING" val="|2.3|4.8|0.8|0.7|0.8|7.5|0.7|0.9|1.4|14.3"/>
</p:tagLst>
</file>

<file path=ppt/tags/tag4.xml><?xml version="1.0" encoding="utf-8"?>
<p:tagLst xmlns:a="http://schemas.openxmlformats.org/drawingml/2006/main" xmlns:r="http://schemas.openxmlformats.org/officeDocument/2006/relationships" xmlns:p="http://schemas.openxmlformats.org/presentationml/2006/main">
  <p:tag name="TIMING" val="|3.1|2.9|18.2"/>
</p:tagLst>
</file>

<file path=ppt/tags/tag5.xml><?xml version="1.0" encoding="utf-8"?>
<p:tagLst xmlns:a="http://schemas.openxmlformats.org/drawingml/2006/main" xmlns:r="http://schemas.openxmlformats.org/officeDocument/2006/relationships" xmlns:p="http://schemas.openxmlformats.org/presentationml/2006/main">
  <p:tag name="TIMING" val="|3.1|3.4|3|2.3|14|2.6|1.5|6.2|1.5|1.4|1.4"/>
</p:tagLst>
</file>

<file path=ppt/tags/tag6.xml><?xml version="1.0" encoding="utf-8"?>
<p:tagLst xmlns:a="http://schemas.openxmlformats.org/drawingml/2006/main" xmlns:r="http://schemas.openxmlformats.org/officeDocument/2006/relationships" xmlns:p="http://schemas.openxmlformats.org/presentationml/2006/main">
  <p:tag name="TIMING" val="|18.7|0.6|0.5|0.6|0.7"/>
</p:tagLst>
</file>

<file path=ppt/tags/tag7.xml><?xml version="1.0" encoding="utf-8"?>
<p:tagLst xmlns:a="http://schemas.openxmlformats.org/drawingml/2006/main" xmlns:r="http://schemas.openxmlformats.org/officeDocument/2006/relationships" xmlns:p="http://schemas.openxmlformats.org/presentationml/2006/main">
  <p:tag name="TIMING" val="|0.9|2|2.8|25.3|3.3|3.4"/>
</p:tagLst>
</file>

<file path=ppt/tags/tag8.xml><?xml version="1.0" encoding="utf-8"?>
<p:tagLst xmlns:a="http://schemas.openxmlformats.org/drawingml/2006/main" xmlns:r="http://schemas.openxmlformats.org/officeDocument/2006/relationships" xmlns:p="http://schemas.openxmlformats.org/presentationml/2006/main">
  <p:tag name="TIMING" val="|5|4.6|12.3|13.9|6.6|18.9"/>
</p:tagLst>
</file>

<file path=ppt/tags/tag9.xml><?xml version="1.0" encoding="utf-8"?>
<p:tagLst xmlns:a="http://schemas.openxmlformats.org/drawingml/2006/main" xmlns:r="http://schemas.openxmlformats.org/officeDocument/2006/relationships" xmlns:p="http://schemas.openxmlformats.org/presentationml/2006/main">
  <p:tag name="TIMING" val="|15.4|1.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3FBB893D8B7E4CA530E7EF9A407167" ma:contentTypeVersion="" ma:contentTypeDescription="Create a new document." ma:contentTypeScope="" ma:versionID="f8a3b37b9d44f586a3313575649f5d49">
  <xsd:schema xmlns:xsd="http://www.w3.org/2001/XMLSchema" xmlns:xs="http://www.w3.org/2001/XMLSchema" xmlns:p="http://schemas.microsoft.com/office/2006/metadata/properties" xmlns:ns1="http://schemas.microsoft.com/sharepoint/v3" targetNamespace="http://schemas.microsoft.com/office/2006/metadata/properties" ma:root="true" ma:fieldsID="71c3cda2c8b39f88eabd54cbf92a846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49E5AC-A3F4-478F-AAA9-2E2DACDF53CF}">
  <ds:schemaRefs>
    <ds:schemaRef ds:uri="http://schemas.microsoft.com/sharepoint/v3"/>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05BE6C1-0890-46EC-90C8-3B4A6DA98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74385E-9515-4342-B415-96D78EA2C3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6842</TotalTime>
  <Words>4495</Words>
  <Application>Microsoft Office PowerPoint</Application>
  <PresentationFormat>Widescreen</PresentationFormat>
  <Paragraphs>450</Paragraphs>
  <Slides>22</Slides>
  <Notes>22</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 Math</vt:lpstr>
      <vt:lpstr>Impact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Seyller</dc:creator>
  <cp:lastModifiedBy>Carlos Sigcho</cp:lastModifiedBy>
  <cp:revision>268</cp:revision>
  <cp:lastPrinted>2018-04-17T14:48:31Z</cp:lastPrinted>
  <dcterms:created xsi:type="dcterms:W3CDTF">2015-11-05T15:46:03Z</dcterms:created>
  <dcterms:modified xsi:type="dcterms:W3CDTF">2018-04-24T14:06:20Z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0x010100503FBB893D8B7E4CA530E7EF9A407167</vt:lpwstr>
  </property>
</Properties>
</file>