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8" r:id="rId2"/>
    <p:sldId id="260" r:id="rId3"/>
    <p:sldId id="259" r:id="rId4"/>
    <p:sldId id="261" r:id="rId5"/>
    <p:sldId id="262" r:id="rId6"/>
    <p:sldId id="265" r:id="rId7"/>
    <p:sldId id="257" r:id="rId8"/>
    <p:sldId id="271" r:id="rId9"/>
    <p:sldId id="273" r:id="rId10"/>
    <p:sldId id="268" r:id="rId11"/>
    <p:sldId id="267" r:id="rId12"/>
    <p:sldId id="264" r:id="rId13"/>
    <p:sldId id="269" r:id="rId14"/>
    <p:sldId id="263" r:id="rId15"/>
    <p:sldId id="281" r:id="rId16"/>
    <p:sldId id="272" r:id="rId17"/>
    <p:sldId id="270" r:id="rId18"/>
    <p:sldId id="274" r:id="rId19"/>
    <p:sldId id="275" r:id="rId20"/>
    <p:sldId id="277" r:id="rId21"/>
    <p:sldId id="278" r:id="rId22"/>
    <p:sldId id="282" r:id="rId23"/>
    <p:sldId id="276" r:id="rId24"/>
    <p:sldId id="279" r:id="rId25"/>
    <p:sldId id="280" r:id="rId26"/>
    <p:sldId id="266" r:id="rId27"/>
    <p:sldId id="283" r:id="rId2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669" autoAdjust="0"/>
  </p:normalViewPr>
  <p:slideViewPr>
    <p:cSldViewPr snapToGrid="0" snapToObjects="1">
      <p:cViewPr varScale="1">
        <p:scale>
          <a:sx n="60" d="100"/>
          <a:sy n="60" d="100"/>
        </p:scale>
        <p:origin x="308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F47DA-F1D9-4E3E-8C2E-B63673F4A4F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6EC1C33-1AE1-4C07-827F-9994434358C7}">
      <dgm:prSet phldrT="[Text]"/>
      <dgm:spPr/>
      <dgm:t>
        <a:bodyPr/>
        <a:lstStyle/>
        <a:p>
          <a:r>
            <a:rPr lang="en-US" b="1" dirty="0" smtClean="0"/>
            <a:t>MXS/CC</a:t>
          </a:r>
          <a:endParaRPr lang="en-US" b="1" dirty="0"/>
        </a:p>
      </dgm:t>
    </dgm:pt>
    <dgm:pt modelId="{C4E661B7-8066-4611-B5BE-C6EBB75C39DA}" type="parTrans" cxnId="{62389114-4877-421E-A0B4-595EEA6F6F16}">
      <dgm:prSet/>
      <dgm:spPr/>
      <dgm:t>
        <a:bodyPr/>
        <a:lstStyle/>
        <a:p>
          <a:endParaRPr lang="en-US"/>
        </a:p>
      </dgm:t>
    </dgm:pt>
    <dgm:pt modelId="{38F289B0-EB57-4BDB-B7D7-16F527CE3FED}" type="sibTrans" cxnId="{62389114-4877-421E-A0B4-595EEA6F6F16}">
      <dgm:prSet/>
      <dgm:spPr/>
      <dgm:t>
        <a:bodyPr/>
        <a:lstStyle/>
        <a:p>
          <a:endParaRPr lang="en-US"/>
        </a:p>
      </dgm:t>
    </dgm:pt>
    <dgm:pt modelId="{8B8E8DFA-77D1-45FE-B35A-AA0021EDD995}" type="asst">
      <dgm:prSet phldrT="[Text]"/>
      <dgm:spPr/>
      <dgm:t>
        <a:bodyPr/>
        <a:lstStyle/>
        <a:p>
          <a:r>
            <a:rPr lang="en-US" b="1" dirty="0" smtClean="0"/>
            <a:t>OIC</a:t>
          </a:r>
          <a:endParaRPr lang="en-US" b="1" dirty="0"/>
        </a:p>
      </dgm:t>
    </dgm:pt>
    <dgm:pt modelId="{3FA486AE-BCA1-4FA5-A2B8-DDA022CEAA1A}" type="parTrans" cxnId="{32569615-1EF0-4FD3-9AD4-3946360A9690}">
      <dgm:prSet/>
      <dgm:spPr/>
      <dgm:t>
        <a:bodyPr/>
        <a:lstStyle/>
        <a:p>
          <a:endParaRPr lang="en-US" b="1"/>
        </a:p>
      </dgm:t>
    </dgm:pt>
    <dgm:pt modelId="{C15CA39A-63F4-47D5-9373-5ABD4B47D3B0}" type="sibTrans" cxnId="{32569615-1EF0-4FD3-9AD4-3946360A9690}">
      <dgm:prSet/>
      <dgm:spPr/>
      <dgm:t>
        <a:bodyPr/>
        <a:lstStyle/>
        <a:p>
          <a:endParaRPr lang="en-US"/>
        </a:p>
      </dgm:t>
    </dgm:pt>
    <dgm:pt modelId="{60CD765B-5479-40EE-A092-FF46016F1B76}">
      <dgm:prSet phldrT="[Text]"/>
      <dgm:spPr/>
      <dgm:t>
        <a:bodyPr/>
        <a:lstStyle/>
        <a:p>
          <a:r>
            <a:rPr lang="en-US" b="1" dirty="0" smtClean="0"/>
            <a:t>EMB E-9</a:t>
          </a:r>
          <a:endParaRPr lang="en-US" b="1" dirty="0"/>
        </a:p>
      </dgm:t>
    </dgm:pt>
    <dgm:pt modelId="{E5B53B8F-5E38-4A39-974C-6A7383158351}" type="parTrans" cxnId="{0ADD2A30-35D6-4A64-9623-629B98C470E2}">
      <dgm:prSet/>
      <dgm:spPr/>
      <dgm:t>
        <a:bodyPr/>
        <a:lstStyle/>
        <a:p>
          <a:endParaRPr lang="en-US" b="1"/>
        </a:p>
      </dgm:t>
    </dgm:pt>
    <dgm:pt modelId="{ADC9B53C-CDB2-4ABE-81CD-E228D8AF12A2}" type="sibTrans" cxnId="{0ADD2A30-35D6-4A64-9623-629B98C470E2}">
      <dgm:prSet/>
      <dgm:spPr/>
      <dgm:t>
        <a:bodyPr/>
        <a:lstStyle/>
        <a:p>
          <a:endParaRPr lang="en-US"/>
        </a:p>
      </dgm:t>
    </dgm:pt>
    <dgm:pt modelId="{4BFF147A-CFAE-4E06-8E2A-F9BCCFFAEF59}">
      <dgm:prSet phldrT="[Text]"/>
      <dgm:spPr/>
      <dgm:t>
        <a:bodyPr/>
        <a:lstStyle/>
        <a:p>
          <a:r>
            <a:rPr lang="en-US" b="1" dirty="0" smtClean="0"/>
            <a:t>Spec Pro Sup E-8</a:t>
          </a:r>
          <a:endParaRPr lang="en-US" b="1" dirty="0"/>
        </a:p>
      </dgm:t>
    </dgm:pt>
    <dgm:pt modelId="{4843497E-D17F-4EB3-8868-E7F6007BAF65}" type="parTrans" cxnId="{42EDBFFA-980B-4721-92D4-8AC41B321435}">
      <dgm:prSet/>
      <dgm:spPr/>
      <dgm:t>
        <a:bodyPr/>
        <a:lstStyle/>
        <a:p>
          <a:endParaRPr lang="en-US" b="1"/>
        </a:p>
      </dgm:t>
    </dgm:pt>
    <dgm:pt modelId="{6C9D9A5A-66E7-44A0-9B5D-3B933F37B02D}" type="sibTrans" cxnId="{42EDBFFA-980B-4721-92D4-8AC41B321435}">
      <dgm:prSet/>
      <dgm:spPr/>
      <dgm:t>
        <a:bodyPr/>
        <a:lstStyle/>
        <a:p>
          <a:endParaRPr lang="en-US"/>
        </a:p>
      </dgm:t>
    </dgm:pt>
    <dgm:pt modelId="{70BE8A32-FAA8-4A0A-849C-15DACC8127C8}">
      <dgm:prSet phldrT="[Text]"/>
      <dgm:spPr/>
      <dgm:t>
        <a:bodyPr/>
        <a:lstStyle/>
        <a:p>
          <a:r>
            <a:rPr lang="en-US" b="1" dirty="0" smtClean="0"/>
            <a:t>CRB E-9</a:t>
          </a:r>
          <a:endParaRPr lang="en-US" b="1" dirty="0"/>
        </a:p>
      </dgm:t>
    </dgm:pt>
    <dgm:pt modelId="{211E35E5-D69A-4357-BDDC-1BC749366CC5}" type="parTrans" cxnId="{A7C9654D-38CF-4212-A17B-84C0F7B3D692}">
      <dgm:prSet/>
      <dgm:spPr/>
      <dgm:t>
        <a:bodyPr/>
        <a:lstStyle/>
        <a:p>
          <a:endParaRPr lang="en-US" b="1"/>
        </a:p>
      </dgm:t>
    </dgm:pt>
    <dgm:pt modelId="{D88820CB-2775-4E2C-86B8-696E5D114BC9}" type="sibTrans" cxnId="{A7C9654D-38CF-4212-A17B-84C0F7B3D692}">
      <dgm:prSet/>
      <dgm:spPr/>
      <dgm:t>
        <a:bodyPr/>
        <a:lstStyle/>
        <a:p>
          <a:endParaRPr lang="en-US"/>
        </a:p>
      </dgm:t>
    </dgm:pt>
    <dgm:pt modelId="{AA780BB4-7345-4559-91B5-CEA7952920E0}">
      <dgm:prSet/>
      <dgm:spPr/>
      <dgm:t>
        <a:bodyPr/>
        <a:lstStyle/>
        <a:p>
          <a:r>
            <a:rPr lang="en-US" b="1" dirty="0" smtClean="0"/>
            <a:t>Accessories E-8</a:t>
          </a:r>
          <a:endParaRPr lang="en-US" b="1" dirty="0"/>
        </a:p>
      </dgm:t>
    </dgm:pt>
    <dgm:pt modelId="{3EB50CA4-B557-4B8A-9C3A-C071DE5D6A94}" type="parTrans" cxnId="{C627CCA2-DE8F-4287-91C5-E6126C5C2506}">
      <dgm:prSet/>
      <dgm:spPr/>
      <dgm:t>
        <a:bodyPr/>
        <a:lstStyle/>
        <a:p>
          <a:endParaRPr lang="en-US" b="1"/>
        </a:p>
      </dgm:t>
    </dgm:pt>
    <dgm:pt modelId="{E0BDCE0E-93C8-4C32-B888-6AD53F1F093E}" type="sibTrans" cxnId="{C627CCA2-DE8F-4287-91C5-E6126C5C2506}">
      <dgm:prSet/>
      <dgm:spPr/>
      <dgm:t>
        <a:bodyPr/>
        <a:lstStyle/>
        <a:p>
          <a:endParaRPr lang="en-US"/>
        </a:p>
      </dgm:t>
    </dgm:pt>
    <dgm:pt modelId="{3DDFBC67-077F-4184-96B2-522BD05B07A0}">
      <dgm:prSet/>
      <dgm:spPr/>
      <dgm:t>
        <a:bodyPr/>
        <a:lstStyle/>
        <a:p>
          <a:r>
            <a:rPr lang="en-US" b="1" dirty="0" smtClean="0"/>
            <a:t>Avionics    E-8</a:t>
          </a:r>
          <a:endParaRPr lang="en-US" b="1" dirty="0"/>
        </a:p>
      </dgm:t>
    </dgm:pt>
    <dgm:pt modelId="{C044A6C8-DFF0-4780-BA56-935E1DF7B045}" type="parTrans" cxnId="{B05201CC-52BF-4A1C-9A2E-2D32BD9E87F7}">
      <dgm:prSet/>
      <dgm:spPr/>
      <dgm:t>
        <a:bodyPr lIns="0"/>
        <a:lstStyle/>
        <a:p>
          <a:endParaRPr lang="en-US" b="1"/>
        </a:p>
      </dgm:t>
    </dgm:pt>
    <dgm:pt modelId="{954D5B5D-E6AE-4112-8E69-18F279F3B003}" type="sibTrans" cxnId="{B05201CC-52BF-4A1C-9A2E-2D32BD9E87F7}">
      <dgm:prSet/>
      <dgm:spPr/>
      <dgm:t>
        <a:bodyPr/>
        <a:lstStyle/>
        <a:p>
          <a:endParaRPr lang="en-US"/>
        </a:p>
      </dgm:t>
    </dgm:pt>
    <dgm:pt modelId="{1A6108FC-0320-47A2-87EB-FA8C13326FF8}">
      <dgm:prSet/>
      <dgm:spPr/>
      <dgm:t>
        <a:bodyPr/>
        <a:lstStyle/>
        <a:p>
          <a:r>
            <a:rPr lang="en-US" b="1" dirty="0" smtClean="0"/>
            <a:t>Propulsion E-8</a:t>
          </a:r>
          <a:endParaRPr lang="en-US" b="1" dirty="0"/>
        </a:p>
      </dgm:t>
    </dgm:pt>
    <dgm:pt modelId="{B2965B45-72FD-42F5-B819-ABCD1AFD6AC6}" type="parTrans" cxnId="{DA8C4760-1D9A-43CC-9F6E-427F0E5A01E5}">
      <dgm:prSet/>
      <dgm:spPr/>
      <dgm:t>
        <a:bodyPr/>
        <a:lstStyle/>
        <a:p>
          <a:endParaRPr lang="en-US" b="1"/>
        </a:p>
      </dgm:t>
    </dgm:pt>
    <dgm:pt modelId="{F3F0E912-F5E5-4279-9951-B1A08C68D538}" type="sibTrans" cxnId="{DA8C4760-1D9A-43CC-9F6E-427F0E5A01E5}">
      <dgm:prSet/>
      <dgm:spPr/>
      <dgm:t>
        <a:bodyPr/>
        <a:lstStyle/>
        <a:p>
          <a:endParaRPr lang="en-US"/>
        </a:p>
      </dgm:t>
    </dgm:pt>
    <dgm:pt modelId="{C924C7E9-C680-4AC7-A222-0AC44DFD4599}">
      <dgm:prSet/>
      <dgm:spPr/>
      <dgm:t>
        <a:bodyPr/>
        <a:lstStyle/>
        <a:p>
          <a:r>
            <a:rPr lang="en-US" b="1" dirty="0" smtClean="0"/>
            <a:t>AGE E-8</a:t>
          </a:r>
          <a:endParaRPr lang="en-US" b="1" dirty="0"/>
        </a:p>
      </dgm:t>
    </dgm:pt>
    <dgm:pt modelId="{5C80C880-5A48-4B25-BCC8-0ABDE1FB2168}" type="parTrans" cxnId="{EE920445-0469-4B5E-912B-C639D4B48BED}">
      <dgm:prSet/>
      <dgm:spPr/>
      <dgm:t>
        <a:bodyPr/>
        <a:lstStyle/>
        <a:p>
          <a:endParaRPr lang="en-US" b="1"/>
        </a:p>
      </dgm:t>
    </dgm:pt>
    <dgm:pt modelId="{406EA6EC-A9DB-428E-92FF-B85566459A86}" type="sibTrans" cxnId="{EE920445-0469-4B5E-912B-C639D4B48BED}">
      <dgm:prSet/>
      <dgm:spPr/>
      <dgm:t>
        <a:bodyPr/>
        <a:lstStyle/>
        <a:p>
          <a:endParaRPr lang="en-US"/>
        </a:p>
      </dgm:t>
    </dgm:pt>
    <dgm:pt modelId="{4F9ED231-6C8E-4819-B6B6-F8E3063081D3}">
      <dgm:prSet/>
      <dgm:spPr/>
      <dgm:t>
        <a:bodyPr/>
        <a:lstStyle/>
        <a:p>
          <a:r>
            <a:rPr lang="en-US" b="1" dirty="0" smtClean="0"/>
            <a:t>ISO E-8</a:t>
          </a:r>
          <a:endParaRPr lang="en-US" b="1" dirty="0"/>
        </a:p>
      </dgm:t>
    </dgm:pt>
    <dgm:pt modelId="{375C96CC-E3B7-4C6F-847E-0CCACADA8986}" type="parTrans" cxnId="{3278B91B-E62D-4CE1-AEDD-F64479EF72B0}">
      <dgm:prSet/>
      <dgm:spPr/>
      <dgm:t>
        <a:bodyPr/>
        <a:lstStyle/>
        <a:p>
          <a:endParaRPr lang="en-US" b="1"/>
        </a:p>
      </dgm:t>
    </dgm:pt>
    <dgm:pt modelId="{9D306707-9550-400D-ABA5-7B1595DCF9CC}" type="sibTrans" cxnId="{3278B91B-E62D-4CE1-AEDD-F64479EF72B0}">
      <dgm:prSet/>
      <dgm:spPr/>
      <dgm:t>
        <a:bodyPr/>
        <a:lstStyle/>
        <a:p>
          <a:endParaRPr lang="en-US"/>
        </a:p>
      </dgm:t>
    </dgm:pt>
    <dgm:pt modelId="{EBBC81F5-2A42-43C0-83B0-28B6DE5FA2A6}">
      <dgm:prSet/>
      <dgm:spPr/>
      <dgm:t>
        <a:bodyPr/>
        <a:lstStyle/>
        <a:p>
          <a:r>
            <a:rPr lang="en-US" b="1" dirty="0" smtClean="0"/>
            <a:t>Fabrication E-8</a:t>
          </a:r>
          <a:endParaRPr lang="en-US" b="1" dirty="0"/>
        </a:p>
      </dgm:t>
    </dgm:pt>
    <dgm:pt modelId="{BBCC6D18-24A3-4E53-B6DE-B5D56341B9A9}" type="parTrans" cxnId="{CEEB5BCC-3BC3-439E-B0D3-FDF494C6A808}">
      <dgm:prSet/>
      <dgm:spPr/>
      <dgm:t>
        <a:bodyPr/>
        <a:lstStyle/>
        <a:p>
          <a:endParaRPr lang="en-US" b="1"/>
        </a:p>
      </dgm:t>
    </dgm:pt>
    <dgm:pt modelId="{392FC3E5-ECCF-4C6B-AA57-D279F459AB99}" type="sibTrans" cxnId="{CEEB5BCC-3BC3-439E-B0D3-FDF494C6A808}">
      <dgm:prSet/>
      <dgm:spPr/>
      <dgm:t>
        <a:bodyPr/>
        <a:lstStyle/>
        <a:p>
          <a:endParaRPr lang="en-US"/>
        </a:p>
      </dgm:t>
    </dgm:pt>
    <dgm:pt modelId="{FA42713D-491C-47F8-ABED-F744BCAFBD66}" type="asst">
      <dgm:prSet/>
      <dgm:spPr/>
      <dgm:t>
        <a:bodyPr/>
        <a:lstStyle/>
        <a:p>
          <a:r>
            <a:rPr lang="en-US" b="1" dirty="0" smtClean="0"/>
            <a:t>CSS</a:t>
          </a:r>
          <a:endParaRPr lang="en-US" b="1" dirty="0"/>
        </a:p>
      </dgm:t>
    </dgm:pt>
    <dgm:pt modelId="{7135EFFC-F125-41D6-9E2D-6807C5E26BA5}" type="parTrans" cxnId="{A32CCB5A-0D8F-4D96-BF62-F22E8413FCA0}">
      <dgm:prSet/>
      <dgm:spPr/>
      <dgm:t>
        <a:bodyPr/>
        <a:lstStyle/>
        <a:p>
          <a:endParaRPr lang="en-US" b="1"/>
        </a:p>
      </dgm:t>
    </dgm:pt>
    <dgm:pt modelId="{4F9F3C28-1523-4860-82A8-E9060DB7B081}" type="sibTrans" cxnId="{A32CCB5A-0D8F-4D96-BF62-F22E8413FCA0}">
      <dgm:prSet/>
      <dgm:spPr/>
      <dgm:t>
        <a:bodyPr/>
        <a:lstStyle/>
        <a:p>
          <a:endParaRPr lang="en-US"/>
        </a:p>
      </dgm:t>
    </dgm:pt>
    <dgm:pt modelId="{251B8171-A00B-4488-B6F1-2BB03911277C}">
      <dgm:prSet/>
      <dgm:spPr/>
      <dgm:t>
        <a:bodyPr/>
        <a:lstStyle/>
        <a:p>
          <a:r>
            <a:rPr lang="en-US" b="1" dirty="0" smtClean="0"/>
            <a:t>MUNS E-8</a:t>
          </a:r>
          <a:endParaRPr lang="en-US" b="1" dirty="0"/>
        </a:p>
      </dgm:t>
    </dgm:pt>
    <dgm:pt modelId="{DD3DCE33-5202-4EBF-9894-03DD16A487FE}" type="parTrans" cxnId="{058CFFC6-3358-4218-B402-B721F8718B65}">
      <dgm:prSet/>
      <dgm:spPr/>
      <dgm:t>
        <a:bodyPr/>
        <a:lstStyle/>
        <a:p>
          <a:endParaRPr lang="en-US" b="1"/>
        </a:p>
      </dgm:t>
    </dgm:pt>
    <dgm:pt modelId="{B386D217-C3D5-45EC-BA13-89CA76C3BD9A}" type="sibTrans" cxnId="{058CFFC6-3358-4218-B402-B721F8718B65}">
      <dgm:prSet/>
      <dgm:spPr/>
      <dgm:t>
        <a:bodyPr/>
        <a:lstStyle/>
        <a:p>
          <a:endParaRPr lang="en-US"/>
        </a:p>
      </dgm:t>
    </dgm:pt>
    <dgm:pt modelId="{A0189815-4F79-4119-BE5F-2938AD39A957}" type="asst">
      <dgm:prSet/>
      <dgm:spPr/>
      <dgm:t>
        <a:bodyPr/>
        <a:lstStyle/>
        <a:p>
          <a:r>
            <a:rPr lang="en-US" b="1" dirty="0" smtClean="0"/>
            <a:t>First Sergeant</a:t>
          </a:r>
          <a:endParaRPr lang="en-US" b="1" dirty="0"/>
        </a:p>
      </dgm:t>
    </dgm:pt>
    <dgm:pt modelId="{894207DE-91F4-4976-BD28-88064663787B}" type="parTrans" cxnId="{0D26B33A-675B-4C3C-962D-5A1B4DF522FF}">
      <dgm:prSet/>
      <dgm:spPr/>
      <dgm:t>
        <a:bodyPr/>
        <a:lstStyle/>
        <a:p>
          <a:endParaRPr lang="en-US" b="1"/>
        </a:p>
      </dgm:t>
    </dgm:pt>
    <dgm:pt modelId="{D747B52F-5225-46D3-9BA7-6190167835B0}" type="sibTrans" cxnId="{0D26B33A-675B-4C3C-962D-5A1B4DF522FF}">
      <dgm:prSet/>
      <dgm:spPr/>
      <dgm:t>
        <a:bodyPr/>
        <a:lstStyle/>
        <a:p>
          <a:endParaRPr lang="en-US"/>
        </a:p>
      </dgm:t>
    </dgm:pt>
    <dgm:pt modelId="{846EF652-A63A-4E38-9967-9062ED8603DF}" type="asst">
      <dgm:prSet/>
      <dgm:spPr/>
      <dgm:t>
        <a:bodyPr/>
        <a:lstStyle/>
        <a:p>
          <a:r>
            <a:rPr lang="en-US" b="1" dirty="0" err="1" smtClean="0"/>
            <a:t>Mx</a:t>
          </a:r>
          <a:r>
            <a:rPr lang="en-US" b="1" dirty="0" smtClean="0"/>
            <a:t> Ops Officers</a:t>
          </a:r>
          <a:endParaRPr lang="en-US" b="1" dirty="0"/>
        </a:p>
      </dgm:t>
    </dgm:pt>
    <dgm:pt modelId="{71184EC6-CC1A-4EC0-906C-49E40F11872E}" type="parTrans" cxnId="{C27856A2-7E7C-4904-9234-BC1B62036346}">
      <dgm:prSet/>
      <dgm:spPr/>
      <dgm:t>
        <a:bodyPr/>
        <a:lstStyle/>
        <a:p>
          <a:endParaRPr lang="en-US" b="1"/>
        </a:p>
      </dgm:t>
    </dgm:pt>
    <dgm:pt modelId="{A5461E79-00B7-4D64-808A-38F4FB3F61B3}" type="sibTrans" cxnId="{C27856A2-7E7C-4904-9234-BC1B62036346}">
      <dgm:prSet/>
      <dgm:spPr/>
      <dgm:t>
        <a:bodyPr/>
        <a:lstStyle/>
        <a:p>
          <a:endParaRPr lang="en-US"/>
        </a:p>
      </dgm:t>
    </dgm:pt>
    <dgm:pt modelId="{22A0DC80-D85F-4C00-93F5-4E94E6C4D0E3}" type="pres">
      <dgm:prSet presAssocID="{762F47DA-F1D9-4E3E-8C2E-B63673F4A4F2}" presName="hierChild1" presStyleCnt="0">
        <dgm:presLayoutVars>
          <dgm:orgChart val="1"/>
          <dgm:chPref val="1"/>
          <dgm:dir/>
          <dgm:animOne val="branch"/>
          <dgm:animLvl val="lvl"/>
          <dgm:resizeHandles/>
        </dgm:presLayoutVars>
      </dgm:prSet>
      <dgm:spPr/>
      <dgm:t>
        <a:bodyPr/>
        <a:lstStyle/>
        <a:p>
          <a:endParaRPr lang="en-US"/>
        </a:p>
      </dgm:t>
    </dgm:pt>
    <dgm:pt modelId="{9B6311F9-A772-4FBE-A144-52C123F4A915}" type="pres">
      <dgm:prSet presAssocID="{56EC1C33-1AE1-4C07-827F-9994434358C7}" presName="hierRoot1" presStyleCnt="0">
        <dgm:presLayoutVars>
          <dgm:hierBranch val="init"/>
        </dgm:presLayoutVars>
      </dgm:prSet>
      <dgm:spPr/>
    </dgm:pt>
    <dgm:pt modelId="{62D5B930-61C5-4211-9E74-D0A741AEA09B}" type="pres">
      <dgm:prSet presAssocID="{56EC1C33-1AE1-4C07-827F-9994434358C7}" presName="rootComposite1" presStyleCnt="0"/>
      <dgm:spPr/>
    </dgm:pt>
    <dgm:pt modelId="{BC873966-EE0C-4B43-ABC5-7E682E89D1E5}" type="pres">
      <dgm:prSet presAssocID="{56EC1C33-1AE1-4C07-827F-9994434358C7}" presName="rootText1" presStyleLbl="node0" presStyleIdx="0" presStyleCnt="1" custScaleX="62093" custScaleY="62093" custLinFactNeighborY="88959">
        <dgm:presLayoutVars>
          <dgm:chPref val="3"/>
        </dgm:presLayoutVars>
      </dgm:prSet>
      <dgm:spPr/>
      <dgm:t>
        <a:bodyPr/>
        <a:lstStyle/>
        <a:p>
          <a:endParaRPr lang="en-US"/>
        </a:p>
      </dgm:t>
    </dgm:pt>
    <dgm:pt modelId="{06043D7F-F646-4718-A8E2-00C5FDAB0637}" type="pres">
      <dgm:prSet presAssocID="{56EC1C33-1AE1-4C07-827F-9994434358C7}" presName="rootConnector1" presStyleLbl="node1" presStyleIdx="0" presStyleCnt="0"/>
      <dgm:spPr/>
      <dgm:t>
        <a:bodyPr/>
        <a:lstStyle/>
        <a:p>
          <a:endParaRPr lang="en-US"/>
        </a:p>
      </dgm:t>
    </dgm:pt>
    <dgm:pt modelId="{61138609-C60E-4578-96B0-F08CD8E29F44}" type="pres">
      <dgm:prSet presAssocID="{56EC1C33-1AE1-4C07-827F-9994434358C7}" presName="hierChild2" presStyleCnt="0"/>
      <dgm:spPr/>
    </dgm:pt>
    <dgm:pt modelId="{E88EF2D2-1744-4927-BAC0-1ECAB2096F3D}" type="pres">
      <dgm:prSet presAssocID="{E5B53B8F-5E38-4A39-974C-6A7383158351}" presName="Name37" presStyleLbl="parChTrans1D2" presStyleIdx="0" presStyleCnt="7"/>
      <dgm:spPr/>
      <dgm:t>
        <a:bodyPr/>
        <a:lstStyle/>
        <a:p>
          <a:endParaRPr lang="en-US"/>
        </a:p>
      </dgm:t>
    </dgm:pt>
    <dgm:pt modelId="{C53307B1-01D8-4F6E-A590-2565EDDB8638}" type="pres">
      <dgm:prSet presAssocID="{60CD765B-5479-40EE-A092-FF46016F1B76}" presName="hierRoot2" presStyleCnt="0">
        <dgm:presLayoutVars>
          <dgm:hierBranch val="init"/>
        </dgm:presLayoutVars>
      </dgm:prSet>
      <dgm:spPr/>
    </dgm:pt>
    <dgm:pt modelId="{BDAA4E7A-D405-48D9-B3EF-D7E8990210F2}" type="pres">
      <dgm:prSet presAssocID="{60CD765B-5479-40EE-A092-FF46016F1B76}" presName="rootComposite" presStyleCnt="0"/>
      <dgm:spPr/>
    </dgm:pt>
    <dgm:pt modelId="{0EE04227-089A-49CF-9B84-15A1909B38D7}" type="pres">
      <dgm:prSet presAssocID="{60CD765B-5479-40EE-A092-FF46016F1B76}" presName="rootText" presStyleLbl="node2" presStyleIdx="0" presStyleCnt="3" custScaleX="62093" custScaleY="62093">
        <dgm:presLayoutVars>
          <dgm:chPref val="3"/>
        </dgm:presLayoutVars>
      </dgm:prSet>
      <dgm:spPr/>
      <dgm:t>
        <a:bodyPr/>
        <a:lstStyle/>
        <a:p>
          <a:endParaRPr lang="en-US"/>
        </a:p>
      </dgm:t>
    </dgm:pt>
    <dgm:pt modelId="{62FAF0F5-11BB-4AE3-8697-8309AA6712A4}" type="pres">
      <dgm:prSet presAssocID="{60CD765B-5479-40EE-A092-FF46016F1B76}" presName="rootConnector" presStyleLbl="node2" presStyleIdx="0" presStyleCnt="3"/>
      <dgm:spPr/>
      <dgm:t>
        <a:bodyPr/>
        <a:lstStyle/>
        <a:p>
          <a:endParaRPr lang="en-US"/>
        </a:p>
      </dgm:t>
    </dgm:pt>
    <dgm:pt modelId="{F5B5813C-AC8D-4917-B81C-B9394A758B95}" type="pres">
      <dgm:prSet presAssocID="{60CD765B-5479-40EE-A092-FF46016F1B76}" presName="hierChild4" presStyleCnt="0"/>
      <dgm:spPr/>
    </dgm:pt>
    <dgm:pt modelId="{C8A3F556-C685-438B-9E29-0733D29C12FE}" type="pres">
      <dgm:prSet presAssocID="{5C80C880-5A48-4B25-BCC8-0ABDE1FB2168}" presName="Name37" presStyleLbl="parChTrans1D3" presStyleIdx="0" presStyleCnt="7"/>
      <dgm:spPr/>
      <dgm:t>
        <a:bodyPr/>
        <a:lstStyle/>
        <a:p>
          <a:endParaRPr lang="en-US"/>
        </a:p>
      </dgm:t>
    </dgm:pt>
    <dgm:pt modelId="{5EAFF017-0D1C-46EF-B073-855B295B1F20}" type="pres">
      <dgm:prSet presAssocID="{C924C7E9-C680-4AC7-A222-0AC44DFD4599}" presName="hierRoot2" presStyleCnt="0">
        <dgm:presLayoutVars>
          <dgm:hierBranch val="init"/>
        </dgm:presLayoutVars>
      </dgm:prSet>
      <dgm:spPr/>
    </dgm:pt>
    <dgm:pt modelId="{888C8BAB-B10D-4F11-B1DC-7B08ADEAB9C9}" type="pres">
      <dgm:prSet presAssocID="{C924C7E9-C680-4AC7-A222-0AC44DFD4599}" presName="rootComposite" presStyleCnt="0"/>
      <dgm:spPr/>
    </dgm:pt>
    <dgm:pt modelId="{12D1710C-4729-491F-A9D1-407DF20478FE}" type="pres">
      <dgm:prSet presAssocID="{C924C7E9-C680-4AC7-A222-0AC44DFD4599}" presName="rootText" presStyleLbl="node3" presStyleIdx="0" presStyleCnt="7" custScaleX="68302" custScaleY="68302" custLinFactNeighborX="-84978" custLinFactNeighborY="-2138">
        <dgm:presLayoutVars>
          <dgm:chPref val="3"/>
        </dgm:presLayoutVars>
      </dgm:prSet>
      <dgm:spPr/>
      <dgm:t>
        <a:bodyPr/>
        <a:lstStyle/>
        <a:p>
          <a:endParaRPr lang="en-US"/>
        </a:p>
      </dgm:t>
    </dgm:pt>
    <dgm:pt modelId="{999D2357-44D5-45F3-A9E1-BB6E2FF808AB}" type="pres">
      <dgm:prSet presAssocID="{C924C7E9-C680-4AC7-A222-0AC44DFD4599}" presName="rootConnector" presStyleLbl="node3" presStyleIdx="0" presStyleCnt="7"/>
      <dgm:spPr/>
      <dgm:t>
        <a:bodyPr/>
        <a:lstStyle/>
        <a:p>
          <a:endParaRPr lang="en-US"/>
        </a:p>
      </dgm:t>
    </dgm:pt>
    <dgm:pt modelId="{A279175D-7764-4140-89DD-A8CCD8784CE6}" type="pres">
      <dgm:prSet presAssocID="{C924C7E9-C680-4AC7-A222-0AC44DFD4599}" presName="hierChild4" presStyleCnt="0"/>
      <dgm:spPr/>
    </dgm:pt>
    <dgm:pt modelId="{1F47DF18-A843-4BD1-A6BE-49EB72C29CCD}" type="pres">
      <dgm:prSet presAssocID="{C924C7E9-C680-4AC7-A222-0AC44DFD4599}" presName="hierChild5" presStyleCnt="0"/>
      <dgm:spPr/>
    </dgm:pt>
    <dgm:pt modelId="{6BB3CA23-FDCD-4084-A6AB-33A37043E2FA}" type="pres">
      <dgm:prSet presAssocID="{375C96CC-E3B7-4C6F-847E-0CCACADA8986}" presName="Name37" presStyleLbl="parChTrans1D3" presStyleIdx="1" presStyleCnt="7"/>
      <dgm:spPr/>
      <dgm:t>
        <a:bodyPr/>
        <a:lstStyle/>
        <a:p>
          <a:endParaRPr lang="en-US"/>
        </a:p>
      </dgm:t>
    </dgm:pt>
    <dgm:pt modelId="{FCB6310B-58B6-452E-BFE8-0CE4126A59D3}" type="pres">
      <dgm:prSet presAssocID="{4F9ED231-6C8E-4819-B6B6-F8E3063081D3}" presName="hierRoot2" presStyleCnt="0">
        <dgm:presLayoutVars>
          <dgm:hierBranch val="init"/>
        </dgm:presLayoutVars>
      </dgm:prSet>
      <dgm:spPr/>
    </dgm:pt>
    <dgm:pt modelId="{4AA1D9B9-1CB6-4BEF-AA5D-2D83DCC50D5A}" type="pres">
      <dgm:prSet presAssocID="{4F9ED231-6C8E-4819-B6B6-F8E3063081D3}" presName="rootComposite" presStyleCnt="0"/>
      <dgm:spPr/>
    </dgm:pt>
    <dgm:pt modelId="{222D9E3D-932B-429C-983A-24523683597D}" type="pres">
      <dgm:prSet presAssocID="{4F9ED231-6C8E-4819-B6B6-F8E3063081D3}" presName="rootText" presStyleLbl="node3" presStyleIdx="1" presStyleCnt="7" custScaleX="68302" custScaleY="68302" custLinFactY="-12237" custLinFactNeighborX="-2672" custLinFactNeighborY="-100000">
        <dgm:presLayoutVars>
          <dgm:chPref val="3"/>
        </dgm:presLayoutVars>
      </dgm:prSet>
      <dgm:spPr/>
      <dgm:t>
        <a:bodyPr/>
        <a:lstStyle/>
        <a:p>
          <a:endParaRPr lang="en-US"/>
        </a:p>
      </dgm:t>
    </dgm:pt>
    <dgm:pt modelId="{24E90045-A0E3-43DD-810A-4185A044405D}" type="pres">
      <dgm:prSet presAssocID="{4F9ED231-6C8E-4819-B6B6-F8E3063081D3}" presName="rootConnector" presStyleLbl="node3" presStyleIdx="1" presStyleCnt="7"/>
      <dgm:spPr/>
      <dgm:t>
        <a:bodyPr/>
        <a:lstStyle/>
        <a:p>
          <a:endParaRPr lang="en-US"/>
        </a:p>
      </dgm:t>
    </dgm:pt>
    <dgm:pt modelId="{891A190C-5814-442F-B81D-C051AAF8E3CC}" type="pres">
      <dgm:prSet presAssocID="{4F9ED231-6C8E-4819-B6B6-F8E3063081D3}" presName="hierChild4" presStyleCnt="0"/>
      <dgm:spPr/>
    </dgm:pt>
    <dgm:pt modelId="{488A1D61-98CE-4497-B638-24B221DBD4FF}" type="pres">
      <dgm:prSet presAssocID="{4F9ED231-6C8E-4819-B6B6-F8E3063081D3}" presName="hierChild5" presStyleCnt="0"/>
      <dgm:spPr/>
    </dgm:pt>
    <dgm:pt modelId="{CDBF4BCD-BB8C-4ABB-BCE6-41E8C48BB2BB}" type="pres">
      <dgm:prSet presAssocID="{BBCC6D18-24A3-4E53-B6DE-B5D56341B9A9}" presName="Name37" presStyleLbl="parChTrans1D3" presStyleIdx="2" presStyleCnt="7"/>
      <dgm:spPr/>
      <dgm:t>
        <a:bodyPr/>
        <a:lstStyle/>
        <a:p>
          <a:endParaRPr lang="en-US"/>
        </a:p>
      </dgm:t>
    </dgm:pt>
    <dgm:pt modelId="{FF4A72BD-5F0A-43FE-9C5F-9491581DF98E}" type="pres">
      <dgm:prSet presAssocID="{EBBC81F5-2A42-43C0-83B0-28B6DE5FA2A6}" presName="hierRoot2" presStyleCnt="0">
        <dgm:presLayoutVars>
          <dgm:hierBranch val="init"/>
        </dgm:presLayoutVars>
      </dgm:prSet>
      <dgm:spPr/>
    </dgm:pt>
    <dgm:pt modelId="{1B39AC6B-D6C5-4519-87B2-380481956094}" type="pres">
      <dgm:prSet presAssocID="{EBBC81F5-2A42-43C0-83B0-28B6DE5FA2A6}" presName="rootComposite" presStyleCnt="0"/>
      <dgm:spPr/>
    </dgm:pt>
    <dgm:pt modelId="{65E213DE-E2BA-47C8-9946-94DF0A2E594E}" type="pres">
      <dgm:prSet presAssocID="{EBBC81F5-2A42-43C0-83B0-28B6DE5FA2A6}" presName="rootText" presStyleLbl="node3" presStyleIdx="2" presStyleCnt="7" custScaleX="68302" custScaleY="68302" custLinFactY="-33691" custLinFactNeighborX="-2469" custLinFactNeighborY="-100000">
        <dgm:presLayoutVars>
          <dgm:chPref val="3"/>
        </dgm:presLayoutVars>
      </dgm:prSet>
      <dgm:spPr/>
      <dgm:t>
        <a:bodyPr/>
        <a:lstStyle/>
        <a:p>
          <a:endParaRPr lang="en-US"/>
        </a:p>
      </dgm:t>
    </dgm:pt>
    <dgm:pt modelId="{9E27D9EE-D7C7-4A8A-B919-9E238978D36C}" type="pres">
      <dgm:prSet presAssocID="{EBBC81F5-2A42-43C0-83B0-28B6DE5FA2A6}" presName="rootConnector" presStyleLbl="node3" presStyleIdx="2" presStyleCnt="7"/>
      <dgm:spPr/>
      <dgm:t>
        <a:bodyPr/>
        <a:lstStyle/>
        <a:p>
          <a:endParaRPr lang="en-US"/>
        </a:p>
      </dgm:t>
    </dgm:pt>
    <dgm:pt modelId="{EF65257D-A9E3-4572-B87D-AE2DF30C91FA}" type="pres">
      <dgm:prSet presAssocID="{EBBC81F5-2A42-43C0-83B0-28B6DE5FA2A6}" presName="hierChild4" presStyleCnt="0"/>
      <dgm:spPr/>
    </dgm:pt>
    <dgm:pt modelId="{03B4439F-5292-453B-B343-DD648051D157}" type="pres">
      <dgm:prSet presAssocID="{EBBC81F5-2A42-43C0-83B0-28B6DE5FA2A6}" presName="hierChild5" presStyleCnt="0"/>
      <dgm:spPr/>
    </dgm:pt>
    <dgm:pt modelId="{BBABE3DB-1492-4B2C-BD70-509C2681B0B2}" type="pres">
      <dgm:prSet presAssocID="{DD3DCE33-5202-4EBF-9894-03DD16A487FE}" presName="Name37" presStyleLbl="parChTrans1D3" presStyleIdx="3" presStyleCnt="7"/>
      <dgm:spPr/>
      <dgm:t>
        <a:bodyPr/>
        <a:lstStyle/>
        <a:p>
          <a:endParaRPr lang="en-US"/>
        </a:p>
      </dgm:t>
    </dgm:pt>
    <dgm:pt modelId="{034C0473-E72F-4BC1-A78A-79CAF657A1A5}" type="pres">
      <dgm:prSet presAssocID="{251B8171-A00B-4488-B6F1-2BB03911277C}" presName="hierRoot2" presStyleCnt="0">
        <dgm:presLayoutVars>
          <dgm:hierBranch val="init"/>
        </dgm:presLayoutVars>
      </dgm:prSet>
      <dgm:spPr/>
    </dgm:pt>
    <dgm:pt modelId="{1ED75E8C-39B9-4498-8F36-F56B32A3A067}" type="pres">
      <dgm:prSet presAssocID="{251B8171-A00B-4488-B6F1-2BB03911277C}" presName="rootComposite" presStyleCnt="0"/>
      <dgm:spPr/>
    </dgm:pt>
    <dgm:pt modelId="{57044150-4AF2-4C6E-9FC4-C55B089753B0}" type="pres">
      <dgm:prSet presAssocID="{251B8171-A00B-4488-B6F1-2BB03911277C}" presName="rootText" presStyleLbl="node3" presStyleIdx="3" presStyleCnt="7" custScaleX="68302" custScaleY="68302" custLinFactY="-100000" custLinFactNeighborX="-84617" custLinFactNeighborY="-143926">
        <dgm:presLayoutVars>
          <dgm:chPref val="3"/>
        </dgm:presLayoutVars>
      </dgm:prSet>
      <dgm:spPr/>
      <dgm:t>
        <a:bodyPr/>
        <a:lstStyle/>
        <a:p>
          <a:endParaRPr lang="en-US"/>
        </a:p>
      </dgm:t>
    </dgm:pt>
    <dgm:pt modelId="{A6429FCE-E05C-442B-B479-50F2CF6FB012}" type="pres">
      <dgm:prSet presAssocID="{251B8171-A00B-4488-B6F1-2BB03911277C}" presName="rootConnector" presStyleLbl="node3" presStyleIdx="3" presStyleCnt="7"/>
      <dgm:spPr/>
      <dgm:t>
        <a:bodyPr/>
        <a:lstStyle/>
        <a:p>
          <a:endParaRPr lang="en-US"/>
        </a:p>
      </dgm:t>
    </dgm:pt>
    <dgm:pt modelId="{DBE94999-9646-43E0-B489-DC946DC731BB}" type="pres">
      <dgm:prSet presAssocID="{251B8171-A00B-4488-B6F1-2BB03911277C}" presName="hierChild4" presStyleCnt="0"/>
      <dgm:spPr/>
    </dgm:pt>
    <dgm:pt modelId="{31CF8000-BFDD-4A47-AA7D-72CAC9F9E195}" type="pres">
      <dgm:prSet presAssocID="{251B8171-A00B-4488-B6F1-2BB03911277C}" presName="hierChild5" presStyleCnt="0"/>
      <dgm:spPr/>
    </dgm:pt>
    <dgm:pt modelId="{9526865C-A07C-4743-8259-393CE5D01E54}" type="pres">
      <dgm:prSet presAssocID="{60CD765B-5479-40EE-A092-FF46016F1B76}" presName="hierChild5" presStyleCnt="0"/>
      <dgm:spPr/>
    </dgm:pt>
    <dgm:pt modelId="{F9164BC4-A585-4B7C-B3E7-2102A5EDB1A9}" type="pres">
      <dgm:prSet presAssocID="{4843497E-D17F-4EB3-8868-E7F6007BAF65}" presName="Name37" presStyleLbl="parChTrans1D2" presStyleIdx="1" presStyleCnt="7"/>
      <dgm:spPr/>
      <dgm:t>
        <a:bodyPr/>
        <a:lstStyle/>
        <a:p>
          <a:endParaRPr lang="en-US"/>
        </a:p>
      </dgm:t>
    </dgm:pt>
    <dgm:pt modelId="{E88400F1-1FAB-4A33-B2D1-F1197EFE50AB}" type="pres">
      <dgm:prSet presAssocID="{4BFF147A-CFAE-4E06-8E2A-F9BCCFFAEF59}" presName="hierRoot2" presStyleCnt="0">
        <dgm:presLayoutVars>
          <dgm:hierBranch val="init"/>
        </dgm:presLayoutVars>
      </dgm:prSet>
      <dgm:spPr/>
    </dgm:pt>
    <dgm:pt modelId="{EF2D7E5A-DEDB-4B9D-8B3F-DC0364D4E2DC}" type="pres">
      <dgm:prSet presAssocID="{4BFF147A-CFAE-4E06-8E2A-F9BCCFFAEF59}" presName="rootComposite" presStyleCnt="0"/>
      <dgm:spPr/>
    </dgm:pt>
    <dgm:pt modelId="{A853290C-E82A-4813-9EA8-557B3579D1CD}" type="pres">
      <dgm:prSet presAssocID="{4BFF147A-CFAE-4E06-8E2A-F9BCCFFAEF59}" presName="rootText" presStyleLbl="node2" presStyleIdx="1" presStyleCnt="3" custScaleX="62093" custScaleY="62093">
        <dgm:presLayoutVars>
          <dgm:chPref val="3"/>
        </dgm:presLayoutVars>
      </dgm:prSet>
      <dgm:spPr/>
      <dgm:t>
        <a:bodyPr/>
        <a:lstStyle/>
        <a:p>
          <a:endParaRPr lang="en-US"/>
        </a:p>
      </dgm:t>
    </dgm:pt>
    <dgm:pt modelId="{E7EA6410-05BF-41BF-8F1F-0E16A3349B82}" type="pres">
      <dgm:prSet presAssocID="{4BFF147A-CFAE-4E06-8E2A-F9BCCFFAEF59}" presName="rootConnector" presStyleLbl="node2" presStyleIdx="1" presStyleCnt="3"/>
      <dgm:spPr/>
      <dgm:t>
        <a:bodyPr/>
        <a:lstStyle/>
        <a:p>
          <a:endParaRPr lang="en-US"/>
        </a:p>
      </dgm:t>
    </dgm:pt>
    <dgm:pt modelId="{198027F4-995C-4593-9B34-462FD709AD09}" type="pres">
      <dgm:prSet presAssocID="{4BFF147A-CFAE-4E06-8E2A-F9BCCFFAEF59}" presName="hierChild4" presStyleCnt="0"/>
      <dgm:spPr/>
    </dgm:pt>
    <dgm:pt modelId="{673C7354-8627-4A05-9041-5358A636C38D}" type="pres">
      <dgm:prSet presAssocID="{4BFF147A-CFAE-4E06-8E2A-F9BCCFFAEF59}" presName="hierChild5" presStyleCnt="0"/>
      <dgm:spPr/>
    </dgm:pt>
    <dgm:pt modelId="{27DD4C93-3886-4FC5-B4A3-3E3EF35803A3}" type="pres">
      <dgm:prSet presAssocID="{211E35E5-D69A-4357-BDDC-1BC749366CC5}" presName="Name37" presStyleLbl="parChTrans1D2" presStyleIdx="2" presStyleCnt="7"/>
      <dgm:spPr/>
      <dgm:t>
        <a:bodyPr/>
        <a:lstStyle/>
        <a:p>
          <a:endParaRPr lang="en-US"/>
        </a:p>
      </dgm:t>
    </dgm:pt>
    <dgm:pt modelId="{D5A77357-805A-4B13-84A1-41905B2B4A24}" type="pres">
      <dgm:prSet presAssocID="{70BE8A32-FAA8-4A0A-849C-15DACC8127C8}" presName="hierRoot2" presStyleCnt="0">
        <dgm:presLayoutVars>
          <dgm:hierBranch val="init"/>
        </dgm:presLayoutVars>
      </dgm:prSet>
      <dgm:spPr/>
    </dgm:pt>
    <dgm:pt modelId="{AAB47B7A-31B2-47DF-B515-4D1766F4E97F}" type="pres">
      <dgm:prSet presAssocID="{70BE8A32-FAA8-4A0A-849C-15DACC8127C8}" presName="rootComposite" presStyleCnt="0"/>
      <dgm:spPr/>
    </dgm:pt>
    <dgm:pt modelId="{6630CBDB-D57F-4855-B55C-0E1C15D99C55}" type="pres">
      <dgm:prSet presAssocID="{70BE8A32-FAA8-4A0A-849C-15DACC8127C8}" presName="rootText" presStyleLbl="node2" presStyleIdx="2" presStyleCnt="3" custScaleX="62093" custScaleY="62093">
        <dgm:presLayoutVars>
          <dgm:chPref val="3"/>
        </dgm:presLayoutVars>
      </dgm:prSet>
      <dgm:spPr/>
      <dgm:t>
        <a:bodyPr/>
        <a:lstStyle/>
        <a:p>
          <a:endParaRPr lang="en-US"/>
        </a:p>
      </dgm:t>
    </dgm:pt>
    <dgm:pt modelId="{FD75FB97-E143-4537-89A6-B21175B32D76}" type="pres">
      <dgm:prSet presAssocID="{70BE8A32-FAA8-4A0A-849C-15DACC8127C8}" presName="rootConnector" presStyleLbl="node2" presStyleIdx="2" presStyleCnt="3"/>
      <dgm:spPr/>
      <dgm:t>
        <a:bodyPr/>
        <a:lstStyle/>
        <a:p>
          <a:endParaRPr lang="en-US"/>
        </a:p>
      </dgm:t>
    </dgm:pt>
    <dgm:pt modelId="{88A34BA5-322C-48A3-AC3B-5E940F320297}" type="pres">
      <dgm:prSet presAssocID="{70BE8A32-FAA8-4A0A-849C-15DACC8127C8}" presName="hierChild4" presStyleCnt="0"/>
      <dgm:spPr/>
    </dgm:pt>
    <dgm:pt modelId="{27485739-4FCB-40A6-9F7F-CE2ACE29E6A7}" type="pres">
      <dgm:prSet presAssocID="{C044A6C8-DFF0-4780-BA56-935E1DF7B045}" presName="Name37" presStyleLbl="parChTrans1D3" presStyleIdx="4" presStyleCnt="7"/>
      <dgm:spPr/>
      <dgm:t>
        <a:bodyPr/>
        <a:lstStyle/>
        <a:p>
          <a:endParaRPr lang="en-US"/>
        </a:p>
      </dgm:t>
    </dgm:pt>
    <dgm:pt modelId="{488B955A-0B69-40B2-9B07-893A94A7DB6C}" type="pres">
      <dgm:prSet presAssocID="{3DDFBC67-077F-4184-96B2-522BD05B07A0}" presName="hierRoot2" presStyleCnt="0">
        <dgm:presLayoutVars>
          <dgm:hierBranch val="init"/>
        </dgm:presLayoutVars>
      </dgm:prSet>
      <dgm:spPr/>
    </dgm:pt>
    <dgm:pt modelId="{A947D81F-83C8-41B5-A0CA-7069D4E652EA}" type="pres">
      <dgm:prSet presAssocID="{3DDFBC67-077F-4184-96B2-522BD05B07A0}" presName="rootComposite" presStyleCnt="0"/>
      <dgm:spPr/>
    </dgm:pt>
    <dgm:pt modelId="{63766CAB-111C-4CDC-B93E-B026060D5CF2}" type="pres">
      <dgm:prSet presAssocID="{3DDFBC67-077F-4184-96B2-522BD05B07A0}" presName="rootText" presStyleLbl="node3" presStyleIdx="4" presStyleCnt="7" custScaleX="68302" custScaleY="68302">
        <dgm:presLayoutVars>
          <dgm:chPref val="3"/>
        </dgm:presLayoutVars>
      </dgm:prSet>
      <dgm:spPr/>
      <dgm:t>
        <a:bodyPr/>
        <a:lstStyle/>
        <a:p>
          <a:endParaRPr lang="en-US"/>
        </a:p>
      </dgm:t>
    </dgm:pt>
    <dgm:pt modelId="{D6982B6A-17B4-49F8-B9A0-7BA8AD2969EA}" type="pres">
      <dgm:prSet presAssocID="{3DDFBC67-077F-4184-96B2-522BD05B07A0}" presName="rootConnector" presStyleLbl="node3" presStyleIdx="4" presStyleCnt="7"/>
      <dgm:spPr/>
      <dgm:t>
        <a:bodyPr/>
        <a:lstStyle/>
        <a:p>
          <a:endParaRPr lang="en-US"/>
        </a:p>
      </dgm:t>
    </dgm:pt>
    <dgm:pt modelId="{C512369F-5D77-4722-8671-EB6F1A9D7F7E}" type="pres">
      <dgm:prSet presAssocID="{3DDFBC67-077F-4184-96B2-522BD05B07A0}" presName="hierChild4" presStyleCnt="0"/>
      <dgm:spPr/>
    </dgm:pt>
    <dgm:pt modelId="{CA4FDEE0-A43D-44DC-8D64-F418DDB1AAD1}" type="pres">
      <dgm:prSet presAssocID="{3DDFBC67-077F-4184-96B2-522BD05B07A0}" presName="hierChild5" presStyleCnt="0"/>
      <dgm:spPr/>
    </dgm:pt>
    <dgm:pt modelId="{97FE59AA-8BD9-4C81-9464-7FA7F9DCA154}" type="pres">
      <dgm:prSet presAssocID="{3EB50CA4-B557-4B8A-9C3A-C071DE5D6A94}" presName="Name37" presStyleLbl="parChTrans1D3" presStyleIdx="5" presStyleCnt="7"/>
      <dgm:spPr/>
      <dgm:t>
        <a:bodyPr/>
        <a:lstStyle/>
        <a:p>
          <a:endParaRPr lang="en-US"/>
        </a:p>
      </dgm:t>
    </dgm:pt>
    <dgm:pt modelId="{457427AD-35B3-4D88-B89A-677B99C1903E}" type="pres">
      <dgm:prSet presAssocID="{AA780BB4-7345-4559-91B5-CEA7952920E0}" presName="hierRoot2" presStyleCnt="0">
        <dgm:presLayoutVars>
          <dgm:hierBranch val="init"/>
        </dgm:presLayoutVars>
      </dgm:prSet>
      <dgm:spPr/>
    </dgm:pt>
    <dgm:pt modelId="{A5F292A2-9E2B-46DE-A493-347E8F8EABC9}" type="pres">
      <dgm:prSet presAssocID="{AA780BB4-7345-4559-91B5-CEA7952920E0}" presName="rootComposite" presStyleCnt="0"/>
      <dgm:spPr/>
    </dgm:pt>
    <dgm:pt modelId="{0451DA93-F00E-49E7-9E06-BCBE69EA9D07}" type="pres">
      <dgm:prSet presAssocID="{AA780BB4-7345-4559-91B5-CEA7952920E0}" presName="rootText" presStyleLbl="node3" presStyleIdx="5" presStyleCnt="7" custScaleX="68302" custScaleY="68302" custLinFactY="-10434" custLinFactNeighborX="-87099" custLinFactNeighborY="-100000">
        <dgm:presLayoutVars>
          <dgm:chPref val="3"/>
        </dgm:presLayoutVars>
      </dgm:prSet>
      <dgm:spPr/>
      <dgm:t>
        <a:bodyPr/>
        <a:lstStyle/>
        <a:p>
          <a:endParaRPr lang="en-US"/>
        </a:p>
      </dgm:t>
    </dgm:pt>
    <dgm:pt modelId="{9C6C9083-BA5A-45CB-A24F-C5A07EC7939C}" type="pres">
      <dgm:prSet presAssocID="{AA780BB4-7345-4559-91B5-CEA7952920E0}" presName="rootConnector" presStyleLbl="node3" presStyleIdx="5" presStyleCnt="7"/>
      <dgm:spPr/>
      <dgm:t>
        <a:bodyPr/>
        <a:lstStyle/>
        <a:p>
          <a:endParaRPr lang="en-US"/>
        </a:p>
      </dgm:t>
    </dgm:pt>
    <dgm:pt modelId="{362110C1-3629-4B28-BDAE-08EC8FC3EF58}" type="pres">
      <dgm:prSet presAssocID="{AA780BB4-7345-4559-91B5-CEA7952920E0}" presName="hierChild4" presStyleCnt="0"/>
      <dgm:spPr/>
    </dgm:pt>
    <dgm:pt modelId="{E23C2AB3-5DD8-4926-B9A9-A6723E353177}" type="pres">
      <dgm:prSet presAssocID="{AA780BB4-7345-4559-91B5-CEA7952920E0}" presName="hierChild5" presStyleCnt="0"/>
      <dgm:spPr/>
    </dgm:pt>
    <dgm:pt modelId="{F2A3982D-9EB7-4547-9114-563C39B59099}" type="pres">
      <dgm:prSet presAssocID="{B2965B45-72FD-42F5-B819-ABCD1AFD6AC6}" presName="Name37" presStyleLbl="parChTrans1D3" presStyleIdx="6" presStyleCnt="7"/>
      <dgm:spPr/>
      <dgm:t>
        <a:bodyPr/>
        <a:lstStyle/>
        <a:p>
          <a:endParaRPr lang="en-US"/>
        </a:p>
      </dgm:t>
    </dgm:pt>
    <dgm:pt modelId="{9F28DF20-DA26-471E-B143-96268C69E2F8}" type="pres">
      <dgm:prSet presAssocID="{1A6108FC-0320-47A2-87EB-FA8C13326FF8}" presName="hierRoot2" presStyleCnt="0">
        <dgm:presLayoutVars>
          <dgm:hierBranch val="init"/>
        </dgm:presLayoutVars>
      </dgm:prSet>
      <dgm:spPr/>
    </dgm:pt>
    <dgm:pt modelId="{D01750B6-3602-4D72-8949-2787E819CA78}" type="pres">
      <dgm:prSet presAssocID="{1A6108FC-0320-47A2-87EB-FA8C13326FF8}" presName="rootComposite" presStyleCnt="0"/>
      <dgm:spPr/>
    </dgm:pt>
    <dgm:pt modelId="{4B68B843-8E66-453A-B440-5E62AAA5BB21}" type="pres">
      <dgm:prSet presAssocID="{1A6108FC-0320-47A2-87EB-FA8C13326FF8}" presName="rootText" presStyleLbl="node3" presStyleIdx="6" presStyleCnt="7" custScaleX="68302" custScaleY="68302" custLinFactY="-33905" custLinFactNeighborX="17" custLinFactNeighborY="-100000">
        <dgm:presLayoutVars>
          <dgm:chPref val="3"/>
        </dgm:presLayoutVars>
      </dgm:prSet>
      <dgm:spPr/>
      <dgm:t>
        <a:bodyPr/>
        <a:lstStyle/>
        <a:p>
          <a:endParaRPr lang="en-US"/>
        </a:p>
      </dgm:t>
    </dgm:pt>
    <dgm:pt modelId="{86328509-009D-46DF-8E15-9BD4B6948CC4}" type="pres">
      <dgm:prSet presAssocID="{1A6108FC-0320-47A2-87EB-FA8C13326FF8}" presName="rootConnector" presStyleLbl="node3" presStyleIdx="6" presStyleCnt="7"/>
      <dgm:spPr/>
      <dgm:t>
        <a:bodyPr/>
        <a:lstStyle/>
        <a:p>
          <a:endParaRPr lang="en-US"/>
        </a:p>
      </dgm:t>
    </dgm:pt>
    <dgm:pt modelId="{95728AAC-8129-4CC7-B9DB-35933A08A9C7}" type="pres">
      <dgm:prSet presAssocID="{1A6108FC-0320-47A2-87EB-FA8C13326FF8}" presName="hierChild4" presStyleCnt="0"/>
      <dgm:spPr/>
    </dgm:pt>
    <dgm:pt modelId="{260A250E-D4E8-4233-B666-19DFAAB52043}" type="pres">
      <dgm:prSet presAssocID="{1A6108FC-0320-47A2-87EB-FA8C13326FF8}" presName="hierChild5" presStyleCnt="0"/>
      <dgm:spPr/>
    </dgm:pt>
    <dgm:pt modelId="{B15929DB-6C87-475F-B20A-CF333C52B814}" type="pres">
      <dgm:prSet presAssocID="{70BE8A32-FAA8-4A0A-849C-15DACC8127C8}" presName="hierChild5" presStyleCnt="0"/>
      <dgm:spPr/>
    </dgm:pt>
    <dgm:pt modelId="{1E9E1CC7-07C8-49D2-894C-CBF7FC2BF5BF}" type="pres">
      <dgm:prSet presAssocID="{56EC1C33-1AE1-4C07-827F-9994434358C7}" presName="hierChild3" presStyleCnt="0"/>
      <dgm:spPr/>
    </dgm:pt>
    <dgm:pt modelId="{38F2CB25-D3CE-42B5-AE79-D1AD0D55886F}" type="pres">
      <dgm:prSet presAssocID="{3FA486AE-BCA1-4FA5-A2B8-DDA022CEAA1A}" presName="Name111" presStyleLbl="parChTrans1D2" presStyleIdx="3" presStyleCnt="7"/>
      <dgm:spPr/>
      <dgm:t>
        <a:bodyPr/>
        <a:lstStyle/>
        <a:p>
          <a:endParaRPr lang="en-US"/>
        </a:p>
      </dgm:t>
    </dgm:pt>
    <dgm:pt modelId="{7D157A86-16E7-49BC-BF0B-23577030FE1F}" type="pres">
      <dgm:prSet presAssocID="{8B8E8DFA-77D1-45FE-B35A-AA0021EDD995}" presName="hierRoot3" presStyleCnt="0">
        <dgm:presLayoutVars>
          <dgm:hierBranch val="init"/>
        </dgm:presLayoutVars>
      </dgm:prSet>
      <dgm:spPr/>
    </dgm:pt>
    <dgm:pt modelId="{9D67145F-1102-449C-ABC5-F1F3E723486B}" type="pres">
      <dgm:prSet presAssocID="{8B8E8DFA-77D1-45FE-B35A-AA0021EDD995}" presName="rootComposite3" presStyleCnt="0"/>
      <dgm:spPr/>
    </dgm:pt>
    <dgm:pt modelId="{B0B57827-0F69-4339-B03B-C559683CF404}" type="pres">
      <dgm:prSet presAssocID="{8B8E8DFA-77D1-45FE-B35A-AA0021EDD995}" presName="rootText3" presStyleLbl="asst1" presStyleIdx="0" presStyleCnt="4" custScaleX="62093" custScaleY="62093" custLinFactNeighborX="-2646" custLinFactNeighborY="63506">
        <dgm:presLayoutVars>
          <dgm:chPref val="3"/>
        </dgm:presLayoutVars>
      </dgm:prSet>
      <dgm:spPr/>
      <dgm:t>
        <a:bodyPr/>
        <a:lstStyle/>
        <a:p>
          <a:endParaRPr lang="en-US"/>
        </a:p>
      </dgm:t>
    </dgm:pt>
    <dgm:pt modelId="{05E5D94C-65C3-4883-91E0-DC9AAD869BAF}" type="pres">
      <dgm:prSet presAssocID="{8B8E8DFA-77D1-45FE-B35A-AA0021EDD995}" presName="rootConnector3" presStyleLbl="asst1" presStyleIdx="0" presStyleCnt="4"/>
      <dgm:spPr/>
      <dgm:t>
        <a:bodyPr/>
        <a:lstStyle/>
        <a:p>
          <a:endParaRPr lang="en-US"/>
        </a:p>
      </dgm:t>
    </dgm:pt>
    <dgm:pt modelId="{4C7DC2F8-87E9-4803-82FF-F6F914571D43}" type="pres">
      <dgm:prSet presAssocID="{8B8E8DFA-77D1-45FE-B35A-AA0021EDD995}" presName="hierChild6" presStyleCnt="0"/>
      <dgm:spPr/>
    </dgm:pt>
    <dgm:pt modelId="{4EDBD656-CAEE-4F8A-A5A9-712D95BFD682}" type="pres">
      <dgm:prSet presAssocID="{8B8E8DFA-77D1-45FE-B35A-AA0021EDD995}" presName="hierChild7" presStyleCnt="0"/>
      <dgm:spPr/>
    </dgm:pt>
    <dgm:pt modelId="{93ABF562-D7F6-40F7-8014-B1CC6D161B44}" type="pres">
      <dgm:prSet presAssocID="{71184EC6-CC1A-4EC0-906C-49E40F11872E}" presName="Name111" presStyleLbl="parChTrans1D2" presStyleIdx="4" presStyleCnt="7"/>
      <dgm:spPr/>
      <dgm:t>
        <a:bodyPr/>
        <a:lstStyle/>
        <a:p>
          <a:endParaRPr lang="en-US"/>
        </a:p>
      </dgm:t>
    </dgm:pt>
    <dgm:pt modelId="{7625AD2C-140A-48B7-9181-92CE4BEE8CC2}" type="pres">
      <dgm:prSet presAssocID="{846EF652-A63A-4E38-9967-9062ED8603DF}" presName="hierRoot3" presStyleCnt="0">
        <dgm:presLayoutVars>
          <dgm:hierBranch val="init"/>
        </dgm:presLayoutVars>
      </dgm:prSet>
      <dgm:spPr/>
    </dgm:pt>
    <dgm:pt modelId="{21F1DEDF-AC39-4D78-BC87-F3E3E7D26C85}" type="pres">
      <dgm:prSet presAssocID="{846EF652-A63A-4E38-9967-9062ED8603DF}" presName="rootComposite3" presStyleCnt="0"/>
      <dgm:spPr/>
    </dgm:pt>
    <dgm:pt modelId="{6BF22E87-FFE1-41F3-B759-6E2D4810997B}" type="pres">
      <dgm:prSet presAssocID="{846EF652-A63A-4E38-9967-9062ED8603DF}" presName="rootText3" presStyleLbl="asst1" presStyleIdx="1" presStyleCnt="4" custScaleX="62093" custScaleY="62093" custLinFactNeighborX="-17379" custLinFactNeighborY="63506">
        <dgm:presLayoutVars>
          <dgm:chPref val="3"/>
        </dgm:presLayoutVars>
      </dgm:prSet>
      <dgm:spPr/>
      <dgm:t>
        <a:bodyPr/>
        <a:lstStyle/>
        <a:p>
          <a:endParaRPr lang="en-US"/>
        </a:p>
      </dgm:t>
    </dgm:pt>
    <dgm:pt modelId="{5C9C9109-1861-48FD-872D-49C16A7E23FB}" type="pres">
      <dgm:prSet presAssocID="{846EF652-A63A-4E38-9967-9062ED8603DF}" presName="rootConnector3" presStyleLbl="asst1" presStyleIdx="1" presStyleCnt="4"/>
      <dgm:spPr/>
      <dgm:t>
        <a:bodyPr/>
        <a:lstStyle/>
        <a:p>
          <a:endParaRPr lang="en-US"/>
        </a:p>
      </dgm:t>
    </dgm:pt>
    <dgm:pt modelId="{B653CD55-D9D6-4F17-B19E-ADAA76B9CD61}" type="pres">
      <dgm:prSet presAssocID="{846EF652-A63A-4E38-9967-9062ED8603DF}" presName="hierChild6" presStyleCnt="0"/>
      <dgm:spPr/>
    </dgm:pt>
    <dgm:pt modelId="{A0E7EEFB-BDF0-4E9F-8D0B-FB44A5061077}" type="pres">
      <dgm:prSet presAssocID="{846EF652-A63A-4E38-9967-9062ED8603DF}" presName="hierChild7" presStyleCnt="0"/>
      <dgm:spPr/>
    </dgm:pt>
    <dgm:pt modelId="{E5365EA4-1227-4890-ADBE-E270BC9B8587}" type="pres">
      <dgm:prSet presAssocID="{894207DE-91F4-4976-BD28-88064663787B}" presName="Name111" presStyleLbl="parChTrans1D2" presStyleIdx="5" presStyleCnt="7"/>
      <dgm:spPr/>
      <dgm:t>
        <a:bodyPr/>
        <a:lstStyle/>
        <a:p>
          <a:endParaRPr lang="en-US"/>
        </a:p>
      </dgm:t>
    </dgm:pt>
    <dgm:pt modelId="{350FAD8E-2CF4-4441-9AC9-BC0955F3C07C}" type="pres">
      <dgm:prSet presAssocID="{A0189815-4F79-4119-BE5F-2938AD39A957}" presName="hierRoot3" presStyleCnt="0">
        <dgm:presLayoutVars>
          <dgm:hierBranch val="init"/>
        </dgm:presLayoutVars>
      </dgm:prSet>
      <dgm:spPr/>
    </dgm:pt>
    <dgm:pt modelId="{1F5FED63-686A-483B-97EA-799E897F5F18}" type="pres">
      <dgm:prSet presAssocID="{A0189815-4F79-4119-BE5F-2938AD39A957}" presName="rootComposite3" presStyleCnt="0"/>
      <dgm:spPr/>
    </dgm:pt>
    <dgm:pt modelId="{F6238844-A55F-43D8-9A5D-2D5BBD7FDDB0}" type="pres">
      <dgm:prSet presAssocID="{A0189815-4F79-4119-BE5F-2938AD39A957}" presName="rootText3" presStyleLbl="asst1" presStyleIdx="2" presStyleCnt="4" custScaleX="62093" custScaleY="62093" custLinFactNeighborX="-1387" custLinFactNeighborY="3970">
        <dgm:presLayoutVars>
          <dgm:chPref val="3"/>
        </dgm:presLayoutVars>
      </dgm:prSet>
      <dgm:spPr/>
      <dgm:t>
        <a:bodyPr/>
        <a:lstStyle/>
        <a:p>
          <a:endParaRPr lang="en-US"/>
        </a:p>
      </dgm:t>
    </dgm:pt>
    <dgm:pt modelId="{81798EBA-462A-4C51-9839-F9C3B2E0A0D7}" type="pres">
      <dgm:prSet presAssocID="{A0189815-4F79-4119-BE5F-2938AD39A957}" presName="rootConnector3" presStyleLbl="asst1" presStyleIdx="2" presStyleCnt="4"/>
      <dgm:spPr/>
      <dgm:t>
        <a:bodyPr/>
        <a:lstStyle/>
        <a:p>
          <a:endParaRPr lang="en-US"/>
        </a:p>
      </dgm:t>
    </dgm:pt>
    <dgm:pt modelId="{7C08D1FB-07AB-4287-800D-B186872A0B00}" type="pres">
      <dgm:prSet presAssocID="{A0189815-4F79-4119-BE5F-2938AD39A957}" presName="hierChild6" presStyleCnt="0"/>
      <dgm:spPr/>
    </dgm:pt>
    <dgm:pt modelId="{89D84235-42C2-4AF5-AC93-48789C538152}" type="pres">
      <dgm:prSet presAssocID="{A0189815-4F79-4119-BE5F-2938AD39A957}" presName="hierChild7" presStyleCnt="0"/>
      <dgm:spPr/>
    </dgm:pt>
    <dgm:pt modelId="{DAC1AFE0-A30B-4B3C-B1CE-C3DB61769536}" type="pres">
      <dgm:prSet presAssocID="{7135EFFC-F125-41D6-9E2D-6807C5E26BA5}" presName="Name111" presStyleLbl="parChTrans1D2" presStyleIdx="6" presStyleCnt="7"/>
      <dgm:spPr/>
      <dgm:t>
        <a:bodyPr/>
        <a:lstStyle/>
        <a:p>
          <a:endParaRPr lang="en-US"/>
        </a:p>
      </dgm:t>
    </dgm:pt>
    <dgm:pt modelId="{ED9FC119-8CC6-4219-9168-1429ABD4160A}" type="pres">
      <dgm:prSet presAssocID="{FA42713D-491C-47F8-ABED-F744BCAFBD66}" presName="hierRoot3" presStyleCnt="0">
        <dgm:presLayoutVars>
          <dgm:hierBranch val="init"/>
        </dgm:presLayoutVars>
      </dgm:prSet>
      <dgm:spPr/>
    </dgm:pt>
    <dgm:pt modelId="{7E2182BF-F988-4402-A3DA-FBF46CEE8F74}" type="pres">
      <dgm:prSet presAssocID="{FA42713D-491C-47F8-ABED-F744BCAFBD66}" presName="rootComposite3" presStyleCnt="0"/>
      <dgm:spPr/>
    </dgm:pt>
    <dgm:pt modelId="{655AD7BB-5F9C-4552-96B8-7DDD2A3F0E44}" type="pres">
      <dgm:prSet presAssocID="{FA42713D-491C-47F8-ABED-F744BCAFBD66}" presName="rootText3" presStyleLbl="asst1" presStyleIdx="3" presStyleCnt="4" custScaleX="62093" custScaleY="62093" custLinFactNeighborX="-16482" custLinFactNeighborY="3969">
        <dgm:presLayoutVars>
          <dgm:chPref val="3"/>
        </dgm:presLayoutVars>
      </dgm:prSet>
      <dgm:spPr/>
      <dgm:t>
        <a:bodyPr/>
        <a:lstStyle/>
        <a:p>
          <a:endParaRPr lang="en-US"/>
        </a:p>
      </dgm:t>
    </dgm:pt>
    <dgm:pt modelId="{20F5C813-2A87-4320-B683-F84E6F063BA5}" type="pres">
      <dgm:prSet presAssocID="{FA42713D-491C-47F8-ABED-F744BCAFBD66}" presName="rootConnector3" presStyleLbl="asst1" presStyleIdx="3" presStyleCnt="4"/>
      <dgm:spPr/>
      <dgm:t>
        <a:bodyPr/>
        <a:lstStyle/>
        <a:p>
          <a:endParaRPr lang="en-US"/>
        </a:p>
      </dgm:t>
    </dgm:pt>
    <dgm:pt modelId="{DABA690A-577D-4993-B520-48FB39669ACF}" type="pres">
      <dgm:prSet presAssocID="{FA42713D-491C-47F8-ABED-F744BCAFBD66}" presName="hierChild6" presStyleCnt="0"/>
      <dgm:spPr/>
    </dgm:pt>
    <dgm:pt modelId="{7B7C1604-D516-4515-85DA-02309DE761D7}" type="pres">
      <dgm:prSet presAssocID="{FA42713D-491C-47F8-ABED-F744BCAFBD66}" presName="hierChild7" presStyleCnt="0"/>
      <dgm:spPr/>
    </dgm:pt>
  </dgm:ptLst>
  <dgm:cxnLst>
    <dgm:cxn modelId="{311E9B85-8079-4A13-BD20-C6F768EF4BA3}" type="presOf" srcId="{60CD765B-5479-40EE-A092-FF46016F1B76}" destId="{62FAF0F5-11BB-4AE3-8697-8309AA6712A4}" srcOrd="1" destOrd="0" presId="urn:microsoft.com/office/officeart/2005/8/layout/orgChart1"/>
    <dgm:cxn modelId="{9E1CA50A-78D2-4A27-9CFD-58B4C147811E}" type="presOf" srcId="{E5B53B8F-5E38-4A39-974C-6A7383158351}" destId="{E88EF2D2-1744-4927-BAC0-1ECAB2096F3D}" srcOrd="0" destOrd="0" presId="urn:microsoft.com/office/officeart/2005/8/layout/orgChart1"/>
    <dgm:cxn modelId="{27F85648-D6E8-4839-B679-A7BA67F20A45}" type="presOf" srcId="{4843497E-D17F-4EB3-8868-E7F6007BAF65}" destId="{F9164BC4-A585-4B7C-B3E7-2102A5EDB1A9}" srcOrd="0" destOrd="0" presId="urn:microsoft.com/office/officeart/2005/8/layout/orgChart1"/>
    <dgm:cxn modelId="{1765AB6F-4E60-4A02-94F9-CEDE167A9747}" type="presOf" srcId="{8B8E8DFA-77D1-45FE-B35A-AA0021EDD995}" destId="{B0B57827-0F69-4339-B03B-C559683CF404}" srcOrd="0" destOrd="0" presId="urn:microsoft.com/office/officeart/2005/8/layout/orgChart1"/>
    <dgm:cxn modelId="{FC66A5EA-FF55-4458-A8E5-90E5F230E4BF}" type="presOf" srcId="{3DDFBC67-077F-4184-96B2-522BD05B07A0}" destId="{63766CAB-111C-4CDC-B93E-B026060D5CF2}" srcOrd="0" destOrd="0" presId="urn:microsoft.com/office/officeart/2005/8/layout/orgChart1"/>
    <dgm:cxn modelId="{A7C9654D-38CF-4212-A17B-84C0F7B3D692}" srcId="{56EC1C33-1AE1-4C07-827F-9994434358C7}" destId="{70BE8A32-FAA8-4A0A-849C-15DACC8127C8}" srcOrd="6" destOrd="0" parTransId="{211E35E5-D69A-4357-BDDC-1BC749366CC5}" sibTransId="{D88820CB-2775-4E2C-86B8-696E5D114BC9}"/>
    <dgm:cxn modelId="{EE920445-0469-4B5E-912B-C639D4B48BED}" srcId="{60CD765B-5479-40EE-A092-FF46016F1B76}" destId="{C924C7E9-C680-4AC7-A222-0AC44DFD4599}" srcOrd="0" destOrd="0" parTransId="{5C80C880-5A48-4B25-BCC8-0ABDE1FB2168}" sibTransId="{406EA6EC-A9DB-428E-92FF-B85566459A86}"/>
    <dgm:cxn modelId="{4F22816E-FF04-496C-941E-88A1B481A188}" type="presOf" srcId="{71184EC6-CC1A-4EC0-906C-49E40F11872E}" destId="{93ABF562-D7F6-40F7-8014-B1CC6D161B44}" srcOrd="0" destOrd="0" presId="urn:microsoft.com/office/officeart/2005/8/layout/orgChart1"/>
    <dgm:cxn modelId="{F9AAE4EF-7F86-42C3-8224-21F51A3ABF0D}" type="presOf" srcId="{C044A6C8-DFF0-4780-BA56-935E1DF7B045}" destId="{27485739-4FCB-40A6-9F7F-CE2ACE29E6A7}" srcOrd="0" destOrd="0" presId="urn:microsoft.com/office/officeart/2005/8/layout/orgChart1"/>
    <dgm:cxn modelId="{32569615-1EF0-4FD3-9AD4-3946360A9690}" srcId="{56EC1C33-1AE1-4C07-827F-9994434358C7}" destId="{8B8E8DFA-77D1-45FE-B35A-AA0021EDD995}" srcOrd="0" destOrd="0" parTransId="{3FA486AE-BCA1-4FA5-A2B8-DDA022CEAA1A}" sibTransId="{C15CA39A-63F4-47D5-9373-5ABD4B47D3B0}"/>
    <dgm:cxn modelId="{9DD43669-F094-4680-AA0B-232037AED01C}" type="presOf" srcId="{DD3DCE33-5202-4EBF-9894-03DD16A487FE}" destId="{BBABE3DB-1492-4B2C-BD70-509C2681B0B2}" srcOrd="0" destOrd="0" presId="urn:microsoft.com/office/officeart/2005/8/layout/orgChart1"/>
    <dgm:cxn modelId="{AC7F5A7D-6B25-4FF6-A41E-A104353F2F05}" type="presOf" srcId="{3DDFBC67-077F-4184-96B2-522BD05B07A0}" destId="{D6982B6A-17B4-49F8-B9A0-7BA8AD2969EA}" srcOrd="1" destOrd="0" presId="urn:microsoft.com/office/officeart/2005/8/layout/orgChart1"/>
    <dgm:cxn modelId="{4B8BC42E-2EBE-4EE5-95DA-F08FDFE7797C}" type="presOf" srcId="{56EC1C33-1AE1-4C07-827F-9994434358C7}" destId="{BC873966-EE0C-4B43-ABC5-7E682E89D1E5}" srcOrd="0" destOrd="0" presId="urn:microsoft.com/office/officeart/2005/8/layout/orgChart1"/>
    <dgm:cxn modelId="{BEEFE822-A961-42E8-916E-D630411063BA}" type="presOf" srcId="{3EB50CA4-B557-4B8A-9C3A-C071DE5D6A94}" destId="{97FE59AA-8BD9-4C81-9464-7FA7F9DCA154}" srcOrd="0" destOrd="0" presId="urn:microsoft.com/office/officeart/2005/8/layout/orgChart1"/>
    <dgm:cxn modelId="{0ADD2A30-35D6-4A64-9623-629B98C470E2}" srcId="{56EC1C33-1AE1-4C07-827F-9994434358C7}" destId="{60CD765B-5479-40EE-A092-FF46016F1B76}" srcOrd="4" destOrd="0" parTransId="{E5B53B8F-5E38-4A39-974C-6A7383158351}" sibTransId="{ADC9B53C-CDB2-4ABE-81CD-E228D8AF12A2}"/>
    <dgm:cxn modelId="{D92460A5-90A1-4A1B-A5DB-329972BC6ADF}" type="presOf" srcId="{4BFF147A-CFAE-4E06-8E2A-F9BCCFFAEF59}" destId="{A853290C-E82A-4813-9EA8-557B3579D1CD}" srcOrd="0" destOrd="0" presId="urn:microsoft.com/office/officeart/2005/8/layout/orgChart1"/>
    <dgm:cxn modelId="{4AB3FA70-F78B-4552-A66A-0378C20D50E7}" type="presOf" srcId="{251B8171-A00B-4488-B6F1-2BB03911277C}" destId="{A6429FCE-E05C-442B-B479-50F2CF6FB012}" srcOrd="1" destOrd="0" presId="urn:microsoft.com/office/officeart/2005/8/layout/orgChart1"/>
    <dgm:cxn modelId="{3C9ED6D5-082C-4FFC-99D9-77F7C5BAF6B9}" type="presOf" srcId="{C924C7E9-C680-4AC7-A222-0AC44DFD4599}" destId="{999D2357-44D5-45F3-A9E1-BB6E2FF808AB}" srcOrd="1" destOrd="0" presId="urn:microsoft.com/office/officeart/2005/8/layout/orgChart1"/>
    <dgm:cxn modelId="{6B67FCB6-1C9E-46EE-A47C-FF9329C96CA6}" type="presOf" srcId="{C924C7E9-C680-4AC7-A222-0AC44DFD4599}" destId="{12D1710C-4729-491F-A9D1-407DF20478FE}" srcOrd="0" destOrd="0" presId="urn:microsoft.com/office/officeart/2005/8/layout/orgChart1"/>
    <dgm:cxn modelId="{1ECFF065-E948-4072-BEAE-64BCC7B98E00}" type="presOf" srcId="{60CD765B-5479-40EE-A092-FF46016F1B76}" destId="{0EE04227-089A-49CF-9B84-15A1909B38D7}" srcOrd="0" destOrd="0" presId="urn:microsoft.com/office/officeart/2005/8/layout/orgChart1"/>
    <dgm:cxn modelId="{68F2F899-FF3A-492B-BBB2-5938E6E0C7E9}" type="presOf" srcId="{56EC1C33-1AE1-4C07-827F-9994434358C7}" destId="{06043D7F-F646-4718-A8E2-00C5FDAB0637}" srcOrd="1" destOrd="0" presId="urn:microsoft.com/office/officeart/2005/8/layout/orgChart1"/>
    <dgm:cxn modelId="{289BBF3F-4BDD-4F60-977D-0D43F432C2DF}" type="presOf" srcId="{211E35E5-D69A-4357-BDDC-1BC749366CC5}" destId="{27DD4C93-3886-4FC5-B4A3-3E3EF35803A3}" srcOrd="0" destOrd="0" presId="urn:microsoft.com/office/officeart/2005/8/layout/orgChart1"/>
    <dgm:cxn modelId="{48A9DA0E-7AF3-4CB0-86AC-83E7131785F9}" type="presOf" srcId="{1A6108FC-0320-47A2-87EB-FA8C13326FF8}" destId="{4B68B843-8E66-453A-B440-5E62AAA5BB21}" srcOrd="0" destOrd="0" presId="urn:microsoft.com/office/officeart/2005/8/layout/orgChart1"/>
    <dgm:cxn modelId="{3CD0E7BB-16CC-4A72-A7BA-C8B641E6AB4D}" type="presOf" srcId="{375C96CC-E3B7-4C6F-847E-0CCACADA8986}" destId="{6BB3CA23-FDCD-4084-A6AB-33A37043E2FA}" srcOrd="0" destOrd="0" presId="urn:microsoft.com/office/officeart/2005/8/layout/orgChart1"/>
    <dgm:cxn modelId="{CC93DC33-420D-4493-98BB-91D1E5F400B2}" type="presOf" srcId="{894207DE-91F4-4976-BD28-88064663787B}" destId="{E5365EA4-1227-4890-ADBE-E270BC9B8587}" srcOrd="0" destOrd="0" presId="urn:microsoft.com/office/officeart/2005/8/layout/orgChart1"/>
    <dgm:cxn modelId="{0D7BE9DB-2020-41A2-AF20-29660C36C663}" type="presOf" srcId="{AA780BB4-7345-4559-91B5-CEA7952920E0}" destId="{9C6C9083-BA5A-45CB-A24F-C5A07EC7939C}" srcOrd="1" destOrd="0" presId="urn:microsoft.com/office/officeart/2005/8/layout/orgChart1"/>
    <dgm:cxn modelId="{058CFFC6-3358-4218-B402-B721F8718B65}" srcId="{60CD765B-5479-40EE-A092-FF46016F1B76}" destId="{251B8171-A00B-4488-B6F1-2BB03911277C}" srcOrd="3" destOrd="0" parTransId="{DD3DCE33-5202-4EBF-9894-03DD16A487FE}" sibTransId="{B386D217-C3D5-45EC-BA13-89CA76C3BD9A}"/>
    <dgm:cxn modelId="{C627CCA2-DE8F-4287-91C5-E6126C5C2506}" srcId="{70BE8A32-FAA8-4A0A-849C-15DACC8127C8}" destId="{AA780BB4-7345-4559-91B5-CEA7952920E0}" srcOrd="1" destOrd="0" parTransId="{3EB50CA4-B557-4B8A-9C3A-C071DE5D6A94}" sibTransId="{E0BDCE0E-93C8-4C32-B888-6AD53F1F093E}"/>
    <dgm:cxn modelId="{31B9A8EE-2955-4510-9C0C-D3325CC157E4}" type="presOf" srcId="{EBBC81F5-2A42-43C0-83B0-28B6DE5FA2A6}" destId="{9E27D9EE-D7C7-4A8A-B919-9E238978D36C}" srcOrd="1" destOrd="0" presId="urn:microsoft.com/office/officeart/2005/8/layout/orgChart1"/>
    <dgm:cxn modelId="{51A383E0-54E3-48FC-8623-644AFC2EC21A}" type="presOf" srcId="{4F9ED231-6C8E-4819-B6B6-F8E3063081D3}" destId="{222D9E3D-932B-429C-983A-24523683597D}" srcOrd="0" destOrd="0" presId="urn:microsoft.com/office/officeart/2005/8/layout/orgChart1"/>
    <dgm:cxn modelId="{C498540E-E327-4DB6-B13E-809E680EAFBA}" type="presOf" srcId="{3FA486AE-BCA1-4FA5-A2B8-DDA022CEAA1A}" destId="{38F2CB25-D3CE-42B5-AE79-D1AD0D55886F}" srcOrd="0" destOrd="0" presId="urn:microsoft.com/office/officeart/2005/8/layout/orgChart1"/>
    <dgm:cxn modelId="{2E8F5643-4399-4D5F-A2EF-EFE533AD3DB8}" type="presOf" srcId="{A0189815-4F79-4119-BE5F-2938AD39A957}" destId="{F6238844-A55F-43D8-9A5D-2D5BBD7FDDB0}" srcOrd="0" destOrd="0" presId="urn:microsoft.com/office/officeart/2005/8/layout/orgChart1"/>
    <dgm:cxn modelId="{9830258B-29A6-4706-8E25-5E49029FDBE3}" type="presOf" srcId="{4BFF147A-CFAE-4E06-8E2A-F9BCCFFAEF59}" destId="{E7EA6410-05BF-41BF-8F1F-0E16A3349B82}" srcOrd="1" destOrd="0" presId="urn:microsoft.com/office/officeart/2005/8/layout/orgChart1"/>
    <dgm:cxn modelId="{84C0EAE8-A73E-41C7-B8B6-4527E34591F6}" type="presOf" srcId="{EBBC81F5-2A42-43C0-83B0-28B6DE5FA2A6}" destId="{65E213DE-E2BA-47C8-9946-94DF0A2E594E}" srcOrd="0" destOrd="0" presId="urn:microsoft.com/office/officeart/2005/8/layout/orgChart1"/>
    <dgm:cxn modelId="{B4071557-DC2E-47C3-9873-80EE1A5070B9}" type="presOf" srcId="{5C80C880-5A48-4B25-BCC8-0ABDE1FB2168}" destId="{C8A3F556-C685-438B-9E29-0733D29C12FE}" srcOrd="0" destOrd="0" presId="urn:microsoft.com/office/officeart/2005/8/layout/orgChart1"/>
    <dgm:cxn modelId="{57723746-2619-4005-A34E-74915788041D}" type="presOf" srcId="{AA780BB4-7345-4559-91B5-CEA7952920E0}" destId="{0451DA93-F00E-49E7-9E06-BCBE69EA9D07}" srcOrd="0" destOrd="0" presId="urn:microsoft.com/office/officeart/2005/8/layout/orgChart1"/>
    <dgm:cxn modelId="{C27856A2-7E7C-4904-9234-BC1B62036346}" srcId="{56EC1C33-1AE1-4C07-827F-9994434358C7}" destId="{846EF652-A63A-4E38-9967-9062ED8603DF}" srcOrd="1" destOrd="0" parTransId="{71184EC6-CC1A-4EC0-906C-49E40F11872E}" sibTransId="{A5461E79-00B7-4D64-808A-38F4FB3F61B3}"/>
    <dgm:cxn modelId="{3278B91B-E62D-4CE1-AEDD-F64479EF72B0}" srcId="{60CD765B-5479-40EE-A092-FF46016F1B76}" destId="{4F9ED231-6C8E-4819-B6B6-F8E3063081D3}" srcOrd="1" destOrd="0" parTransId="{375C96CC-E3B7-4C6F-847E-0CCACADA8986}" sibTransId="{9D306707-9550-400D-ABA5-7B1595DCF9CC}"/>
    <dgm:cxn modelId="{AD366175-F46B-44D0-92E9-2714EF61BB74}" type="presOf" srcId="{FA42713D-491C-47F8-ABED-F744BCAFBD66}" destId="{20F5C813-2A87-4320-B683-F84E6F063BA5}" srcOrd="1" destOrd="0" presId="urn:microsoft.com/office/officeart/2005/8/layout/orgChart1"/>
    <dgm:cxn modelId="{9AF84D57-7AD9-4EA5-B206-B6F8D9E63406}" type="presOf" srcId="{762F47DA-F1D9-4E3E-8C2E-B63673F4A4F2}" destId="{22A0DC80-D85F-4C00-93F5-4E94E6C4D0E3}" srcOrd="0" destOrd="0" presId="urn:microsoft.com/office/officeart/2005/8/layout/orgChart1"/>
    <dgm:cxn modelId="{A32CCB5A-0D8F-4D96-BF62-F22E8413FCA0}" srcId="{56EC1C33-1AE1-4C07-827F-9994434358C7}" destId="{FA42713D-491C-47F8-ABED-F744BCAFBD66}" srcOrd="3" destOrd="0" parTransId="{7135EFFC-F125-41D6-9E2D-6807C5E26BA5}" sibTransId="{4F9F3C28-1523-4860-82A8-E9060DB7B081}"/>
    <dgm:cxn modelId="{B05201CC-52BF-4A1C-9A2E-2D32BD9E87F7}" srcId="{70BE8A32-FAA8-4A0A-849C-15DACC8127C8}" destId="{3DDFBC67-077F-4184-96B2-522BD05B07A0}" srcOrd="0" destOrd="0" parTransId="{C044A6C8-DFF0-4780-BA56-935E1DF7B045}" sibTransId="{954D5B5D-E6AE-4112-8E69-18F279F3B003}"/>
    <dgm:cxn modelId="{47496F8A-EEBE-46C2-BDCD-4C9FF82143B8}" type="presOf" srcId="{FA42713D-491C-47F8-ABED-F744BCAFBD66}" destId="{655AD7BB-5F9C-4552-96B8-7DDD2A3F0E44}" srcOrd="0" destOrd="0" presId="urn:microsoft.com/office/officeart/2005/8/layout/orgChart1"/>
    <dgm:cxn modelId="{640FE856-614C-42DB-A711-72D59133EA91}" type="presOf" srcId="{A0189815-4F79-4119-BE5F-2938AD39A957}" destId="{81798EBA-462A-4C51-9839-F9C3B2E0A0D7}" srcOrd="1" destOrd="0" presId="urn:microsoft.com/office/officeart/2005/8/layout/orgChart1"/>
    <dgm:cxn modelId="{0D26B33A-675B-4C3C-962D-5A1B4DF522FF}" srcId="{56EC1C33-1AE1-4C07-827F-9994434358C7}" destId="{A0189815-4F79-4119-BE5F-2938AD39A957}" srcOrd="2" destOrd="0" parTransId="{894207DE-91F4-4976-BD28-88064663787B}" sibTransId="{D747B52F-5225-46D3-9BA7-6190167835B0}"/>
    <dgm:cxn modelId="{8F086FEF-8BD7-4B03-B0D9-35C1895A0AD5}" type="presOf" srcId="{251B8171-A00B-4488-B6F1-2BB03911277C}" destId="{57044150-4AF2-4C6E-9FC4-C55B089753B0}" srcOrd="0" destOrd="0" presId="urn:microsoft.com/office/officeart/2005/8/layout/orgChart1"/>
    <dgm:cxn modelId="{62389114-4877-421E-A0B4-595EEA6F6F16}" srcId="{762F47DA-F1D9-4E3E-8C2E-B63673F4A4F2}" destId="{56EC1C33-1AE1-4C07-827F-9994434358C7}" srcOrd="0" destOrd="0" parTransId="{C4E661B7-8066-4611-B5BE-C6EBB75C39DA}" sibTransId="{38F289B0-EB57-4BDB-B7D7-16F527CE3FED}"/>
    <dgm:cxn modelId="{6A598F9D-62CF-44BC-9D57-D14AD425995D}" type="presOf" srcId="{70BE8A32-FAA8-4A0A-849C-15DACC8127C8}" destId="{FD75FB97-E143-4537-89A6-B21175B32D76}" srcOrd="1" destOrd="0" presId="urn:microsoft.com/office/officeart/2005/8/layout/orgChart1"/>
    <dgm:cxn modelId="{71D71C6D-4D47-4915-9675-B608D83FCB22}" type="presOf" srcId="{7135EFFC-F125-41D6-9E2D-6807C5E26BA5}" destId="{DAC1AFE0-A30B-4B3C-B1CE-C3DB61769536}" srcOrd="0" destOrd="0" presId="urn:microsoft.com/office/officeart/2005/8/layout/orgChart1"/>
    <dgm:cxn modelId="{CEEB5BCC-3BC3-439E-B0D3-FDF494C6A808}" srcId="{60CD765B-5479-40EE-A092-FF46016F1B76}" destId="{EBBC81F5-2A42-43C0-83B0-28B6DE5FA2A6}" srcOrd="2" destOrd="0" parTransId="{BBCC6D18-24A3-4E53-B6DE-B5D56341B9A9}" sibTransId="{392FC3E5-ECCF-4C6B-AA57-D279F459AB99}"/>
    <dgm:cxn modelId="{7488D470-5D49-479A-B7EF-CE6A1E548A1D}" type="presOf" srcId="{B2965B45-72FD-42F5-B819-ABCD1AFD6AC6}" destId="{F2A3982D-9EB7-4547-9114-563C39B59099}" srcOrd="0" destOrd="0" presId="urn:microsoft.com/office/officeart/2005/8/layout/orgChart1"/>
    <dgm:cxn modelId="{92C2CC40-7F53-4761-99DB-F2C831CBB590}" type="presOf" srcId="{4F9ED231-6C8E-4819-B6B6-F8E3063081D3}" destId="{24E90045-A0E3-43DD-810A-4185A044405D}" srcOrd="1" destOrd="0" presId="urn:microsoft.com/office/officeart/2005/8/layout/orgChart1"/>
    <dgm:cxn modelId="{42EDBFFA-980B-4721-92D4-8AC41B321435}" srcId="{56EC1C33-1AE1-4C07-827F-9994434358C7}" destId="{4BFF147A-CFAE-4E06-8E2A-F9BCCFFAEF59}" srcOrd="5" destOrd="0" parTransId="{4843497E-D17F-4EB3-8868-E7F6007BAF65}" sibTransId="{6C9D9A5A-66E7-44A0-9B5D-3B933F37B02D}"/>
    <dgm:cxn modelId="{52BC36EB-980B-4EF7-90F5-EB4C5F27E870}" type="presOf" srcId="{8B8E8DFA-77D1-45FE-B35A-AA0021EDD995}" destId="{05E5D94C-65C3-4883-91E0-DC9AAD869BAF}" srcOrd="1" destOrd="0" presId="urn:microsoft.com/office/officeart/2005/8/layout/orgChart1"/>
    <dgm:cxn modelId="{A064ADCB-291D-4BE1-B0E7-93464C3CFE67}" type="presOf" srcId="{846EF652-A63A-4E38-9967-9062ED8603DF}" destId="{5C9C9109-1861-48FD-872D-49C16A7E23FB}" srcOrd="1" destOrd="0" presId="urn:microsoft.com/office/officeart/2005/8/layout/orgChart1"/>
    <dgm:cxn modelId="{02381C6B-1163-4856-ACE4-8C3D9B0F9A94}" type="presOf" srcId="{70BE8A32-FAA8-4A0A-849C-15DACC8127C8}" destId="{6630CBDB-D57F-4855-B55C-0E1C15D99C55}" srcOrd="0" destOrd="0" presId="urn:microsoft.com/office/officeart/2005/8/layout/orgChart1"/>
    <dgm:cxn modelId="{65AA6687-8E91-48E5-A4B5-47B25DA80A6E}" type="presOf" srcId="{1A6108FC-0320-47A2-87EB-FA8C13326FF8}" destId="{86328509-009D-46DF-8E15-9BD4B6948CC4}" srcOrd="1" destOrd="0" presId="urn:microsoft.com/office/officeart/2005/8/layout/orgChart1"/>
    <dgm:cxn modelId="{BC350F77-DA06-45AE-8D7F-7306FCB8E720}" type="presOf" srcId="{846EF652-A63A-4E38-9967-9062ED8603DF}" destId="{6BF22E87-FFE1-41F3-B759-6E2D4810997B}" srcOrd="0" destOrd="0" presId="urn:microsoft.com/office/officeart/2005/8/layout/orgChart1"/>
    <dgm:cxn modelId="{422FF2E7-112B-4221-B181-1BFED12410D7}" type="presOf" srcId="{BBCC6D18-24A3-4E53-B6DE-B5D56341B9A9}" destId="{CDBF4BCD-BB8C-4ABB-BCE6-41E8C48BB2BB}" srcOrd="0" destOrd="0" presId="urn:microsoft.com/office/officeart/2005/8/layout/orgChart1"/>
    <dgm:cxn modelId="{DA8C4760-1D9A-43CC-9F6E-427F0E5A01E5}" srcId="{70BE8A32-FAA8-4A0A-849C-15DACC8127C8}" destId="{1A6108FC-0320-47A2-87EB-FA8C13326FF8}" srcOrd="2" destOrd="0" parTransId="{B2965B45-72FD-42F5-B819-ABCD1AFD6AC6}" sibTransId="{F3F0E912-F5E5-4279-9951-B1A08C68D538}"/>
    <dgm:cxn modelId="{594723A8-817D-46DF-B948-BF4BAB0BCE97}" type="presParOf" srcId="{22A0DC80-D85F-4C00-93F5-4E94E6C4D0E3}" destId="{9B6311F9-A772-4FBE-A144-52C123F4A915}" srcOrd="0" destOrd="0" presId="urn:microsoft.com/office/officeart/2005/8/layout/orgChart1"/>
    <dgm:cxn modelId="{48A6459D-41AC-43D2-B1ED-5DB70C67C6DF}" type="presParOf" srcId="{9B6311F9-A772-4FBE-A144-52C123F4A915}" destId="{62D5B930-61C5-4211-9E74-D0A741AEA09B}" srcOrd="0" destOrd="0" presId="urn:microsoft.com/office/officeart/2005/8/layout/orgChart1"/>
    <dgm:cxn modelId="{A4A5B639-FB3C-4BFD-9107-DCA22D27CB2E}" type="presParOf" srcId="{62D5B930-61C5-4211-9E74-D0A741AEA09B}" destId="{BC873966-EE0C-4B43-ABC5-7E682E89D1E5}" srcOrd="0" destOrd="0" presId="urn:microsoft.com/office/officeart/2005/8/layout/orgChart1"/>
    <dgm:cxn modelId="{206E13BE-EC15-45C9-B88B-2D53A3A60422}" type="presParOf" srcId="{62D5B930-61C5-4211-9E74-D0A741AEA09B}" destId="{06043D7F-F646-4718-A8E2-00C5FDAB0637}" srcOrd="1" destOrd="0" presId="urn:microsoft.com/office/officeart/2005/8/layout/orgChart1"/>
    <dgm:cxn modelId="{F66677AB-E05F-4C56-9F16-7B184F1B6661}" type="presParOf" srcId="{9B6311F9-A772-4FBE-A144-52C123F4A915}" destId="{61138609-C60E-4578-96B0-F08CD8E29F44}" srcOrd="1" destOrd="0" presId="urn:microsoft.com/office/officeart/2005/8/layout/orgChart1"/>
    <dgm:cxn modelId="{A41B89E2-D2A1-4356-B5E7-4812B753B500}" type="presParOf" srcId="{61138609-C60E-4578-96B0-F08CD8E29F44}" destId="{E88EF2D2-1744-4927-BAC0-1ECAB2096F3D}" srcOrd="0" destOrd="0" presId="urn:microsoft.com/office/officeart/2005/8/layout/orgChart1"/>
    <dgm:cxn modelId="{652AE054-F9A9-454F-82A1-8C21094E8D67}" type="presParOf" srcId="{61138609-C60E-4578-96B0-F08CD8E29F44}" destId="{C53307B1-01D8-4F6E-A590-2565EDDB8638}" srcOrd="1" destOrd="0" presId="urn:microsoft.com/office/officeart/2005/8/layout/orgChart1"/>
    <dgm:cxn modelId="{868DBF7D-0CCC-4593-B67C-0D407FC19795}" type="presParOf" srcId="{C53307B1-01D8-4F6E-A590-2565EDDB8638}" destId="{BDAA4E7A-D405-48D9-B3EF-D7E8990210F2}" srcOrd="0" destOrd="0" presId="urn:microsoft.com/office/officeart/2005/8/layout/orgChart1"/>
    <dgm:cxn modelId="{855FEE69-E6BD-45AA-BA04-0A9322316526}" type="presParOf" srcId="{BDAA4E7A-D405-48D9-B3EF-D7E8990210F2}" destId="{0EE04227-089A-49CF-9B84-15A1909B38D7}" srcOrd="0" destOrd="0" presId="urn:microsoft.com/office/officeart/2005/8/layout/orgChart1"/>
    <dgm:cxn modelId="{EC0002FB-2E3B-49C5-BCF5-8DDDA54D4A09}" type="presParOf" srcId="{BDAA4E7A-D405-48D9-B3EF-D7E8990210F2}" destId="{62FAF0F5-11BB-4AE3-8697-8309AA6712A4}" srcOrd="1" destOrd="0" presId="urn:microsoft.com/office/officeart/2005/8/layout/orgChart1"/>
    <dgm:cxn modelId="{BA521402-4048-48A1-8942-4FAB4C3BE3E3}" type="presParOf" srcId="{C53307B1-01D8-4F6E-A590-2565EDDB8638}" destId="{F5B5813C-AC8D-4917-B81C-B9394A758B95}" srcOrd="1" destOrd="0" presId="urn:microsoft.com/office/officeart/2005/8/layout/orgChart1"/>
    <dgm:cxn modelId="{8217AD57-86F9-4283-97D0-A802D24D8DC2}" type="presParOf" srcId="{F5B5813C-AC8D-4917-B81C-B9394A758B95}" destId="{C8A3F556-C685-438B-9E29-0733D29C12FE}" srcOrd="0" destOrd="0" presId="urn:microsoft.com/office/officeart/2005/8/layout/orgChart1"/>
    <dgm:cxn modelId="{F3A776D2-F9A0-4091-98D3-7E9D81F39A79}" type="presParOf" srcId="{F5B5813C-AC8D-4917-B81C-B9394A758B95}" destId="{5EAFF017-0D1C-46EF-B073-855B295B1F20}" srcOrd="1" destOrd="0" presId="urn:microsoft.com/office/officeart/2005/8/layout/orgChart1"/>
    <dgm:cxn modelId="{2C5D954F-05B3-4C06-9678-C86B8E8A8D49}" type="presParOf" srcId="{5EAFF017-0D1C-46EF-B073-855B295B1F20}" destId="{888C8BAB-B10D-4F11-B1DC-7B08ADEAB9C9}" srcOrd="0" destOrd="0" presId="urn:microsoft.com/office/officeart/2005/8/layout/orgChart1"/>
    <dgm:cxn modelId="{AEE0A2F2-F97C-4B87-BB51-4FB0A0F20992}" type="presParOf" srcId="{888C8BAB-B10D-4F11-B1DC-7B08ADEAB9C9}" destId="{12D1710C-4729-491F-A9D1-407DF20478FE}" srcOrd="0" destOrd="0" presId="urn:microsoft.com/office/officeart/2005/8/layout/orgChart1"/>
    <dgm:cxn modelId="{640726E0-A737-47C4-93CE-255550EB41C3}" type="presParOf" srcId="{888C8BAB-B10D-4F11-B1DC-7B08ADEAB9C9}" destId="{999D2357-44D5-45F3-A9E1-BB6E2FF808AB}" srcOrd="1" destOrd="0" presId="urn:microsoft.com/office/officeart/2005/8/layout/orgChart1"/>
    <dgm:cxn modelId="{55AC0CE2-FAD6-4BEC-8C1D-70F3088207FD}" type="presParOf" srcId="{5EAFF017-0D1C-46EF-B073-855B295B1F20}" destId="{A279175D-7764-4140-89DD-A8CCD8784CE6}" srcOrd="1" destOrd="0" presId="urn:microsoft.com/office/officeart/2005/8/layout/orgChart1"/>
    <dgm:cxn modelId="{70623864-E5C9-468A-8F79-9E6DD07DDC96}" type="presParOf" srcId="{5EAFF017-0D1C-46EF-B073-855B295B1F20}" destId="{1F47DF18-A843-4BD1-A6BE-49EB72C29CCD}" srcOrd="2" destOrd="0" presId="urn:microsoft.com/office/officeart/2005/8/layout/orgChart1"/>
    <dgm:cxn modelId="{B9A3F564-95C5-4476-8B16-F0F708BF711F}" type="presParOf" srcId="{F5B5813C-AC8D-4917-B81C-B9394A758B95}" destId="{6BB3CA23-FDCD-4084-A6AB-33A37043E2FA}" srcOrd="2" destOrd="0" presId="urn:microsoft.com/office/officeart/2005/8/layout/orgChart1"/>
    <dgm:cxn modelId="{B6990545-AA26-45DE-A81B-685A0D89E464}" type="presParOf" srcId="{F5B5813C-AC8D-4917-B81C-B9394A758B95}" destId="{FCB6310B-58B6-452E-BFE8-0CE4126A59D3}" srcOrd="3" destOrd="0" presId="urn:microsoft.com/office/officeart/2005/8/layout/orgChart1"/>
    <dgm:cxn modelId="{1E255C2D-6816-4521-B457-2050FA261E1B}" type="presParOf" srcId="{FCB6310B-58B6-452E-BFE8-0CE4126A59D3}" destId="{4AA1D9B9-1CB6-4BEF-AA5D-2D83DCC50D5A}" srcOrd="0" destOrd="0" presId="urn:microsoft.com/office/officeart/2005/8/layout/orgChart1"/>
    <dgm:cxn modelId="{490E42D8-EAB7-4594-817A-A834D12A1DDB}" type="presParOf" srcId="{4AA1D9B9-1CB6-4BEF-AA5D-2D83DCC50D5A}" destId="{222D9E3D-932B-429C-983A-24523683597D}" srcOrd="0" destOrd="0" presId="urn:microsoft.com/office/officeart/2005/8/layout/orgChart1"/>
    <dgm:cxn modelId="{3C974021-A42C-4212-B288-F9689BB6ABD2}" type="presParOf" srcId="{4AA1D9B9-1CB6-4BEF-AA5D-2D83DCC50D5A}" destId="{24E90045-A0E3-43DD-810A-4185A044405D}" srcOrd="1" destOrd="0" presId="urn:microsoft.com/office/officeart/2005/8/layout/orgChart1"/>
    <dgm:cxn modelId="{77011166-4AB9-402B-BC8F-CCC844D68DD9}" type="presParOf" srcId="{FCB6310B-58B6-452E-BFE8-0CE4126A59D3}" destId="{891A190C-5814-442F-B81D-C051AAF8E3CC}" srcOrd="1" destOrd="0" presId="urn:microsoft.com/office/officeart/2005/8/layout/orgChart1"/>
    <dgm:cxn modelId="{BBB0113F-808E-4D7D-8943-1D36ADD4BF49}" type="presParOf" srcId="{FCB6310B-58B6-452E-BFE8-0CE4126A59D3}" destId="{488A1D61-98CE-4497-B638-24B221DBD4FF}" srcOrd="2" destOrd="0" presId="urn:microsoft.com/office/officeart/2005/8/layout/orgChart1"/>
    <dgm:cxn modelId="{44845547-D10D-4ABB-A95C-026B95969318}" type="presParOf" srcId="{F5B5813C-AC8D-4917-B81C-B9394A758B95}" destId="{CDBF4BCD-BB8C-4ABB-BCE6-41E8C48BB2BB}" srcOrd="4" destOrd="0" presId="urn:microsoft.com/office/officeart/2005/8/layout/orgChart1"/>
    <dgm:cxn modelId="{EA726B1A-4152-4415-97D7-1FBF06D216C7}" type="presParOf" srcId="{F5B5813C-AC8D-4917-B81C-B9394A758B95}" destId="{FF4A72BD-5F0A-43FE-9C5F-9491581DF98E}" srcOrd="5" destOrd="0" presId="urn:microsoft.com/office/officeart/2005/8/layout/orgChart1"/>
    <dgm:cxn modelId="{FBE5477E-D21F-4B3D-9CA1-78A22BB2140F}" type="presParOf" srcId="{FF4A72BD-5F0A-43FE-9C5F-9491581DF98E}" destId="{1B39AC6B-D6C5-4519-87B2-380481956094}" srcOrd="0" destOrd="0" presId="urn:microsoft.com/office/officeart/2005/8/layout/orgChart1"/>
    <dgm:cxn modelId="{00A1A443-0E9C-4E14-8D35-476FD39B3F2B}" type="presParOf" srcId="{1B39AC6B-D6C5-4519-87B2-380481956094}" destId="{65E213DE-E2BA-47C8-9946-94DF0A2E594E}" srcOrd="0" destOrd="0" presId="urn:microsoft.com/office/officeart/2005/8/layout/orgChart1"/>
    <dgm:cxn modelId="{21EA8D6F-F716-4B8C-8977-61F05C5571F1}" type="presParOf" srcId="{1B39AC6B-D6C5-4519-87B2-380481956094}" destId="{9E27D9EE-D7C7-4A8A-B919-9E238978D36C}" srcOrd="1" destOrd="0" presId="urn:microsoft.com/office/officeart/2005/8/layout/orgChart1"/>
    <dgm:cxn modelId="{C7F9CA7E-AC70-4024-BE86-70E2B67E1403}" type="presParOf" srcId="{FF4A72BD-5F0A-43FE-9C5F-9491581DF98E}" destId="{EF65257D-A9E3-4572-B87D-AE2DF30C91FA}" srcOrd="1" destOrd="0" presId="urn:microsoft.com/office/officeart/2005/8/layout/orgChart1"/>
    <dgm:cxn modelId="{0A93BD3F-0475-4160-887D-21244E60C6C0}" type="presParOf" srcId="{FF4A72BD-5F0A-43FE-9C5F-9491581DF98E}" destId="{03B4439F-5292-453B-B343-DD648051D157}" srcOrd="2" destOrd="0" presId="urn:microsoft.com/office/officeart/2005/8/layout/orgChart1"/>
    <dgm:cxn modelId="{2E8B7629-7CE3-49FA-A901-CE618850EA05}" type="presParOf" srcId="{F5B5813C-AC8D-4917-B81C-B9394A758B95}" destId="{BBABE3DB-1492-4B2C-BD70-509C2681B0B2}" srcOrd="6" destOrd="0" presId="urn:microsoft.com/office/officeart/2005/8/layout/orgChart1"/>
    <dgm:cxn modelId="{F929A811-3B80-4B4D-A8FD-8820D36F6798}" type="presParOf" srcId="{F5B5813C-AC8D-4917-B81C-B9394A758B95}" destId="{034C0473-E72F-4BC1-A78A-79CAF657A1A5}" srcOrd="7" destOrd="0" presId="urn:microsoft.com/office/officeart/2005/8/layout/orgChart1"/>
    <dgm:cxn modelId="{BA7F37D2-B50E-4A94-B125-9E408BD5CD4A}" type="presParOf" srcId="{034C0473-E72F-4BC1-A78A-79CAF657A1A5}" destId="{1ED75E8C-39B9-4498-8F36-F56B32A3A067}" srcOrd="0" destOrd="0" presId="urn:microsoft.com/office/officeart/2005/8/layout/orgChart1"/>
    <dgm:cxn modelId="{0A0EA78A-8EA4-4A7E-8FBC-B083BBB84EE0}" type="presParOf" srcId="{1ED75E8C-39B9-4498-8F36-F56B32A3A067}" destId="{57044150-4AF2-4C6E-9FC4-C55B089753B0}" srcOrd="0" destOrd="0" presId="urn:microsoft.com/office/officeart/2005/8/layout/orgChart1"/>
    <dgm:cxn modelId="{D5AC8287-7F87-4DAE-A8FA-D384D45DC2C5}" type="presParOf" srcId="{1ED75E8C-39B9-4498-8F36-F56B32A3A067}" destId="{A6429FCE-E05C-442B-B479-50F2CF6FB012}" srcOrd="1" destOrd="0" presId="urn:microsoft.com/office/officeart/2005/8/layout/orgChart1"/>
    <dgm:cxn modelId="{2311EA90-4956-4A34-BFB6-BCF2B5AD07D2}" type="presParOf" srcId="{034C0473-E72F-4BC1-A78A-79CAF657A1A5}" destId="{DBE94999-9646-43E0-B489-DC946DC731BB}" srcOrd="1" destOrd="0" presId="urn:microsoft.com/office/officeart/2005/8/layout/orgChart1"/>
    <dgm:cxn modelId="{F0CB9D62-E918-4557-8D99-AE00C2D8843C}" type="presParOf" srcId="{034C0473-E72F-4BC1-A78A-79CAF657A1A5}" destId="{31CF8000-BFDD-4A47-AA7D-72CAC9F9E195}" srcOrd="2" destOrd="0" presId="urn:microsoft.com/office/officeart/2005/8/layout/orgChart1"/>
    <dgm:cxn modelId="{3867A7B7-3598-4B77-A96C-F8DC731CD66B}" type="presParOf" srcId="{C53307B1-01D8-4F6E-A590-2565EDDB8638}" destId="{9526865C-A07C-4743-8259-393CE5D01E54}" srcOrd="2" destOrd="0" presId="urn:microsoft.com/office/officeart/2005/8/layout/orgChart1"/>
    <dgm:cxn modelId="{21ABC92E-CB8A-4D9E-A8E5-1B1285D17D97}" type="presParOf" srcId="{61138609-C60E-4578-96B0-F08CD8E29F44}" destId="{F9164BC4-A585-4B7C-B3E7-2102A5EDB1A9}" srcOrd="2" destOrd="0" presId="urn:microsoft.com/office/officeart/2005/8/layout/orgChart1"/>
    <dgm:cxn modelId="{91CD22D9-3FCC-48C4-B311-45AF694DCB91}" type="presParOf" srcId="{61138609-C60E-4578-96B0-F08CD8E29F44}" destId="{E88400F1-1FAB-4A33-B2D1-F1197EFE50AB}" srcOrd="3" destOrd="0" presId="urn:microsoft.com/office/officeart/2005/8/layout/orgChart1"/>
    <dgm:cxn modelId="{31AA06AE-FD7E-4750-90B0-45FEB50A1159}" type="presParOf" srcId="{E88400F1-1FAB-4A33-B2D1-F1197EFE50AB}" destId="{EF2D7E5A-DEDB-4B9D-8B3F-DC0364D4E2DC}" srcOrd="0" destOrd="0" presId="urn:microsoft.com/office/officeart/2005/8/layout/orgChart1"/>
    <dgm:cxn modelId="{0C8E07B0-6108-4B47-9660-E126D52038CD}" type="presParOf" srcId="{EF2D7E5A-DEDB-4B9D-8B3F-DC0364D4E2DC}" destId="{A853290C-E82A-4813-9EA8-557B3579D1CD}" srcOrd="0" destOrd="0" presId="urn:microsoft.com/office/officeart/2005/8/layout/orgChart1"/>
    <dgm:cxn modelId="{679CF01E-A9F9-466E-9F11-CA7BA4B99BAD}" type="presParOf" srcId="{EF2D7E5A-DEDB-4B9D-8B3F-DC0364D4E2DC}" destId="{E7EA6410-05BF-41BF-8F1F-0E16A3349B82}" srcOrd="1" destOrd="0" presId="urn:microsoft.com/office/officeart/2005/8/layout/orgChart1"/>
    <dgm:cxn modelId="{F04E5E90-A581-4C68-8EBE-263EFCE72B67}" type="presParOf" srcId="{E88400F1-1FAB-4A33-B2D1-F1197EFE50AB}" destId="{198027F4-995C-4593-9B34-462FD709AD09}" srcOrd="1" destOrd="0" presId="urn:microsoft.com/office/officeart/2005/8/layout/orgChart1"/>
    <dgm:cxn modelId="{2B64F424-78B0-4A2E-B639-EC14C4F36561}" type="presParOf" srcId="{E88400F1-1FAB-4A33-B2D1-F1197EFE50AB}" destId="{673C7354-8627-4A05-9041-5358A636C38D}" srcOrd="2" destOrd="0" presId="urn:microsoft.com/office/officeart/2005/8/layout/orgChart1"/>
    <dgm:cxn modelId="{C2C1EC98-B209-41F9-83C4-BF420AC9C9EB}" type="presParOf" srcId="{61138609-C60E-4578-96B0-F08CD8E29F44}" destId="{27DD4C93-3886-4FC5-B4A3-3E3EF35803A3}" srcOrd="4" destOrd="0" presId="urn:microsoft.com/office/officeart/2005/8/layout/orgChart1"/>
    <dgm:cxn modelId="{AB84B1A3-2020-4EF5-AEA1-AB87E8118877}" type="presParOf" srcId="{61138609-C60E-4578-96B0-F08CD8E29F44}" destId="{D5A77357-805A-4B13-84A1-41905B2B4A24}" srcOrd="5" destOrd="0" presId="urn:microsoft.com/office/officeart/2005/8/layout/orgChart1"/>
    <dgm:cxn modelId="{1A718DD1-A16D-426A-8290-ED9ADA5C12DA}" type="presParOf" srcId="{D5A77357-805A-4B13-84A1-41905B2B4A24}" destId="{AAB47B7A-31B2-47DF-B515-4D1766F4E97F}" srcOrd="0" destOrd="0" presId="urn:microsoft.com/office/officeart/2005/8/layout/orgChart1"/>
    <dgm:cxn modelId="{C9BDB7C7-5E9E-4CD9-98F7-9D9A6BF7B83E}" type="presParOf" srcId="{AAB47B7A-31B2-47DF-B515-4D1766F4E97F}" destId="{6630CBDB-D57F-4855-B55C-0E1C15D99C55}" srcOrd="0" destOrd="0" presId="urn:microsoft.com/office/officeart/2005/8/layout/orgChart1"/>
    <dgm:cxn modelId="{DE656A75-6EE7-4799-911D-9032964B09C0}" type="presParOf" srcId="{AAB47B7A-31B2-47DF-B515-4D1766F4E97F}" destId="{FD75FB97-E143-4537-89A6-B21175B32D76}" srcOrd="1" destOrd="0" presId="urn:microsoft.com/office/officeart/2005/8/layout/orgChart1"/>
    <dgm:cxn modelId="{6ACFF24B-5EE1-4A7E-95A9-58ABF4EDEC9C}" type="presParOf" srcId="{D5A77357-805A-4B13-84A1-41905B2B4A24}" destId="{88A34BA5-322C-48A3-AC3B-5E940F320297}" srcOrd="1" destOrd="0" presId="urn:microsoft.com/office/officeart/2005/8/layout/orgChart1"/>
    <dgm:cxn modelId="{EEE387F0-1B24-475B-87FC-F0D101748742}" type="presParOf" srcId="{88A34BA5-322C-48A3-AC3B-5E940F320297}" destId="{27485739-4FCB-40A6-9F7F-CE2ACE29E6A7}" srcOrd="0" destOrd="0" presId="urn:microsoft.com/office/officeart/2005/8/layout/orgChart1"/>
    <dgm:cxn modelId="{9A2E6874-384C-45C9-B0A6-3AE456AD4F88}" type="presParOf" srcId="{88A34BA5-322C-48A3-AC3B-5E940F320297}" destId="{488B955A-0B69-40B2-9B07-893A94A7DB6C}" srcOrd="1" destOrd="0" presId="urn:microsoft.com/office/officeart/2005/8/layout/orgChart1"/>
    <dgm:cxn modelId="{357581AD-559D-402B-8725-91214C74CC2A}" type="presParOf" srcId="{488B955A-0B69-40B2-9B07-893A94A7DB6C}" destId="{A947D81F-83C8-41B5-A0CA-7069D4E652EA}" srcOrd="0" destOrd="0" presId="urn:microsoft.com/office/officeart/2005/8/layout/orgChart1"/>
    <dgm:cxn modelId="{57BCCC67-4475-4580-AA78-15B49F181C7A}" type="presParOf" srcId="{A947D81F-83C8-41B5-A0CA-7069D4E652EA}" destId="{63766CAB-111C-4CDC-B93E-B026060D5CF2}" srcOrd="0" destOrd="0" presId="urn:microsoft.com/office/officeart/2005/8/layout/orgChart1"/>
    <dgm:cxn modelId="{50AB9C89-7F65-4582-8C69-BFB9F2FEB2DD}" type="presParOf" srcId="{A947D81F-83C8-41B5-A0CA-7069D4E652EA}" destId="{D6982B6A-17B4-49F8-B9A0-7BA8AD2969EA}" srcOrd="1" destOrd="0" presId="urn:microsoft.com/office/officeart/2005/8/layout/orgChart1"/>
    <dgm:cxn modelId="{4FDC9232-65B9-48DC-8EDA-856B07406AA7}" type="presParOf" srcId="{488B955A-0B69-40B2-9B07-893A94A7DB6C}" destId="{C512369F-5D77-4722-8671-EB6F1A9D7F7E}" srcOrd="1" destOrd="0" presId="urn:microsoft.com/office/officeart/2005/8/layout/orgChart1"/>
    <dgm:cxn modelId="{80084772-1402-4435-A460-57AAE8DA8E61}" type="presParOf" srcId="{488B955A-0B69-40B2-9B07-893A94A7DB6C}" destId="{CA4FDEE0-A43D-44DC-8D64-F418DDB1AAD1}" srcOrd="2" destOrd="0" presId="urn:microsoft.com/office/officeart/2005/8/layout/orgChart1"/>
    <dgm:cxn modelId="{62221447-3C8C-4A6D-864E-DD4DDC58AE17}" type="presParOf" srcId="{88A34BA5-322C-48A3-AC3B-5E940F320297}" destId="{97FE59AA-8BD9-4C81-9464-7FA7F9DCA154}" srcOrd="2" destOrd="0" presId="urn:microsoft.com/office/officeart/2005/8/layout/orgChart1"/>
    <dgm:cxn modelId="{DE4F057E-B0B5-42A1-A80F-2CC3BF6B2856}" type="presParOf" srcId="{88A34BA5-322C-48A3-AC3B-5E940F320297}" destId="{457427AD-35B3-4D88-B89A-677B99C1903E}" srcOrd="3" destOrd="0" presId="urn:microsoft.com/office/officeart/2005/8/layout/orgChart1"/>
    <dgm:cxn modelId="{A884B60A-1551-42DA-9FCF-0D579DD18007}" type="presParOf" srcId="{457427AD-35B3-4D88-B89A-677B99C1903E}" destId="{A5F292A2-9E2B-46DE-A493-347E8F8EABC9}" srcOrd="0" destOrd="0" presId="urn:microsoft.com/office/officeart/2005/8/layout/orgChart1"/>
    <dgm:cxn modelId="{4E2DCB96-67C5-4068-B67F-5D0939190675}" type="presParOf" srcId="{A5F292A2-9E2B-46DE-A493-347E8F8EABC9}" destId="{0451DA93-F00E-49E7-9E06-BCBE69EA9D07}" srcOrd="0" destOrd="0" presId="urn:microsoft.com/office/officeart/2005/8/layout/orgChart1"/>
    <dgm:cxn modelId="{E6B96031-E14D-474F-AED3-E612C32A1E36}" type="presParOf" srcId="{A5F292A2-9E2B-46DE-A493-347E8F8EABC9}" destId="{9C6C9083-BA5A-45CB-A24F-C5A07EC7939C}" srcOrd="1" destOrd="0" presId="urn:microsoft.com/office/officeart/2005/8/layout/orgChart1"/>
    <dgm:cxn modelId="{28091B1E-B226-4CD6-B09E-85F51CFE6A59}" type="presParOf" srcId="{457427AD-35B3-4D88-B89A-677B99C1903E}" destId="{362110C1-3629-4B28-BDAE-08EC8FC3EF58}" srcOrd="1" destOrd="0" presId="urn:microsoft.com/office/officeart/2005/8/layout/orgChart1"/>
    <dgm:cxn modelId="{5BBC7B2B-0BA8-4A8E-885D-A8F14E67FDAC}" type="presParOf" srcId="{457427AD-35B3-4D88-B89A-677B99C1903E}" destId="{E23C2AB3-5DD8-4926-B9A9-A6723E353177}" srcOrd="2" destOrd="0" presId="urn:microsoft.com/office/officeart/2005/8/layout/orgChart1"/>
    <dgm:cxn modelId="{C754FD2D-F44C-4C0C-B872-0684A4743483}" type="presParOf" srcId="{88A34BA5-322C-48A3-AC3B-5E940F320297}" destId="{F2A3982D-9EB7-4547-9114-563C39B59099}" srcOrd="4" destOrd="0" presId="urn:microsoft.com/office/officeart/2005/8/layout/orgChart1"/>
    <dgm:cxn modelId="{6BE3002F-E6EA-4CE1-9C41-3479B73F7FDD}" type="presParOf" srcId="{88A34BA5-322C-48A3-AC3B-5E940F320297}" destId="{9F28DF20-DA26-471E-B143-96268C69E2F8}" srcOrd="5" destOrd="0" presId="urn:microsoft.com/office/officeart/2005/8/layout/orgChart1"/>
    <dgm:cxn modelId="{566DDFC5-0505-445B-AD5B-62463169E9D5}" type="presParOf" srcId="{9F28DF20-DA26-471E-B143-96268C69E2F8}" destId="{D01750B6-3602-4D72-8949-2787E819CA78}" srcOrd="0" destOrd="0" presId="urn:microsoft.com/office/officeart/2005/8/layout/orgChart1"/>
    <dgm:cxn modelId="{65D00206-F61D-4E8F-8A80-652AAF36AE2C}" type="presParOf" srcId="{D01750B6-3602-4D72-8949-2787E819CA78}" destId="{4B68B843-8E66-453A-B440-5E62AAA5BB21}" srcOrd="0" destOrd="0" presId="urn:microsoft.com/office/officeart/2005/8/layout/orgChart1"/>
    <dgm:cxn modelId="{15569BDA-9D76-4B32-A84C-824EF07EE4FF}" type="presParOf" srcId="{D01750B6-3602-4D72-8949-2787E819CA78}" destId="{86328509-009D-46DF-8E15-9BD4B6948CC4}" srcOrd="1" destOrd="0" presId="urn:microsoft.com/office/officeart/2005/8/layout/orgChart1"/>
    <dgm:cxn modelId="{D5A221CC-3108-44A9-89B6-BE79BEEBC8D5}" type="presParOf" srcId="{9F28DF20-DA26-471E-B143-96268C69E2F8}" destId="{95728AAC-8129-4CC7-B9DB-35933A08A9C7}" srcOrd="1" destOrd="0" presId="urn:microsoft.com/office/officeart/2005/8/layout/orgChart1"/>
    <dgm:cxn modelId="{CE7C1ABA-9589-4B48-82CD-FF32BD44FD69}" type="presParOf" srcId="{9F28DF20-DA26-471E-B143-96268C69E2F8}" destId="{260A250E-D4E8-4233-B666-19DFAAB52043}" srcOrd="2" destOrd="0" presId="urn:microsoft.com/office/officeart/2005/8/layout/orgChart1"/>
    <dgm:cxn modelId="{904D0B5B-C4D3-4DAB-A399-0F35858CC37D}" type="presParOf" srcId="{D5A77357-805A-4B13-84A1-41905B2B4A24}" destId="{B15929DB-6C87-475F-B20A-CF333C52B814}" srcOrd="2" destOrd="0" presId="urn:microsoft.com/office/officeart/2005/8/layout/orgChart1"/>
    <dgm:cxn modelId="{4689C409-02AF-464A-BDCA-13E90DA8B1A8}" type="presParOf" srcId="{9B6311F9-A772-4FBE-A144-52C123F4A915}" destId="{1E9E1CC7-07C8-49D2-894C-CBF7FC2BF5BF}" srcOrd="2" destOrd="0" presId="urn:microsoft.com/office/officeart/2005/8/layout/orgChart1"/>
    <dgm:cxn modelId="{4F38618D-DF6B-41A9-9CA0-D6303B7FCC05}" type="presParOf" srcId="{1E9E1CC7-07C8-49D2-894C-CBF7FC2BF5BF}" destId="{38F2CB25-D3CE-42B5-AE79-D1AD0D55886F}" srcOrd="0" destOrd="0" presId="urn:microsoft.com/office/officeart/2005/8/layout/orgChart1"/>
    <dgm:cxn modelId="{33787FC6-4081-4917-9B29-E9D8F893882F}" type="presParOf" srcId="{1E9E1CC7-07C8-49D2-894C-CBF7FC2BF5BF}" destId="{7D157A86-16E7-49BC-BF0B-23577030FE1F}" srcOrd="1" destOrd="0" presId="urn:microsoft.com/office/officeart/2005/8/layout/orgChart1"/>
    <dgm:cxn modelId="{12410E2A-4145-498E-AD2A-F734ABBA2D04}" type="presParOf" srcId="{7D157A86-16E7-49BC-BF0B-23577030FE1F}" destId="{9D67145F-1102-449C-ABC5-F1F3E723486B}" srcOrd="0" destOrd="0" presId="urn:microsoft.com/office/officeart/2005/8/layout/orgChart1"/>
    <dgm:cxn modelId="{851512CF-B8AB-4A99-8867-F487AB32924C}" type="presParOf" srcId="{9D67145F-1102-449C-ABC5-F1F3E723486B}" destId="{B0B57827-0F69-4339-B03B-C559683CF404}" srcOrd="0" destOrd="0" presId="urn:microsoft.com/office/officeart/2005/8/layout/orgChart1"/>
    <dgm:cxn modelId="{5DC21D66-BD88-4785-8110-74EA03F5B07B}" type="presParOf" srcId="{9D67145F-1102-449C-ABC5-F1F3E723486B}" destId="{05E5D94C-65C3-4883-91E0-DC9AAD869BAF}" srcOrd="1" destOrd="0" presId="urn:microsoft.com/office/officeart/2005/8/layout/orgChart1"/>
    <dgm:cxn modelId="{1E9393C1-8E82-4F94-89B4-9A13FC7896EE}" type="presParOf" srcId="{7D157A86-16E7-49BC-BF0B-23577030FE1F}" destId="{4C7DC2F8-87E9-4803-82FF-F6F914571D43}" srcOrd="1" destOrd="0" presId="urn:microsoft.com/office/officeart/2005/8/layout/orgChart1"/>
    <dgm:cxn modelId="{490FDF3B-B58E-44E1-8326-D4A5A0BBDBF1}" type="presParOf" srcId="{7D157A86-16E7-49BC-BF0B-23577030FE1F}" destId="{4EDBD656-CAEE-4F8A-A5A9-712D95BFD682}" srcOrd="2" destOrd="0" presId="urn:microsoft.com/office/officeart/2005/8/layout/orgChart1"/>
    <dgm:cxn modelId="{A9145D1F-0144-4B75-A9F9-63D5323E249A}" type="presParOf" srcId="{1E9E1CC7-07C8-49D2-894C-CBF7FC2BF5BF}" destId="{93ABF562-D7F6-40F7-8014-B1CC6D161B44}" srcOrd="2" destOrd="0" presId="urn:microsoft.com/office/officeart/2005/8/layout/orgChart1"/>
    <dgm:cxn modelId="{5C18EFD6-38A8-455A-A84C-5F9E028468A5}" type="presParOf" srcId="{1E9E1CC7-07C8-49D2-894C-CBF7FC2BF5BF}" destId="{7625AD2C-140A-48B7-9181-92CE4BEE8CC2}" srcOrd="3" destOrd="0" presId="urn:microsoft.com/office/officeart/2005/8/layout/orgChart1"/>
    <dgm:cxn modelId="{A8B15D0C-F752-473C-9DC3-53A62F01A0EC}" type="presParOf" srcId="{7625AD2C-140A-48B7-9181-92CE4BEE8CC2}" destId="{21F1DEDF-AC39-4D78-BC87-F3E3E7D26C85}" srcOrd="0" destOrd="0" presId="urn:microsoft.com/office/officeart/2005/8/layout/orgChart1"/>
    <dgm:cxn modelId="{79399270-9FA3-4D4D-8DA3-000A27E09E8C}" type="presParOf" srcId="{21F1DEDF-AC39-4D78-BC87-F3E3E7D26C85}" destId="{6BF22E87-FFE1-41F3-B759-6E2D4810997B}" srcOrd="0" destOrd="0" presId="urn:microsoft.com/office/officeart/2005/8/layout/orgChart1"/>
    <dgm:cxn modelId="{CE508B79-EC98-4CFD-BF95-35784D1A571C}" type="presParOf" srcId="{21F1DEDF-AC39-4D78-BC87-F3E3E7D26C85}" destId="{5C9C9109-1861-48FD-872D-49C16A7E23FB}" srcOrd="1" destOrd="0" presId="urn:microsoft.com/office/officeart/2005/8/layout/orgChart1"/>
    <dgm:cxn modelId="{C0B0A251-E0BF-420F-B4A0-3E8B63C9A45B}" type="presParOf" srcId="{7625AD2C-140A-48B7-9181-92CE4BEE8CC2}" destId="{B653CD55-D9D6-4F17-B19E-ADAA76B9CD61}" srcOrd="1" destOrd="0" presId="urn:microsoft.com/office/officeart/2005/8/layout/orgChart1"/>
    <dgm:cxn modelId="{AE15993F-07A0-49DD-8785-64655F66C3BF}" type="presParOf" srcId="{7625AD2C-140A-48B7-9181-92CE4BEE8CC2}" destId="{A0E7EEFB-BDF0-4E9F-8D0B-FB44A5061077}" srcOrd="2" destOrd="0" presId="urn:microsoft.com/office/officeart/2005/8/layout/orgChart1"/>
    <dgm:cxn modelId="{A7E6EB69-BE57-4B7D-9EF5-AA5DA162AB8D}" type="presParOf" srcId="{1E9E1CC7-07C8-49D2-894C-CBF7FC2BF5BF}" destId="{E5365EA4-1227-4890-ADBE-E270BC9B8587}" srcOrd="4" destOrd="0" presId="urn:microsoft.com/office/officeart/2005/8/layout/orgChart1"/>
    <dgm:cxn modelId="{EC23F54F-C79D-4BEE-9CCB-124B54EA5844}" type="presParOf" srcId="{1E9E1CC7-07C8-49D2-894C-CBF7FC2BF5BF}" destId="{350FAD8E-2CF4-4441-9AC9-BC0955F3C07C}" srcOrd="5" destOrd="0" presId="urn:microsoft.com/office/officeart/2005/8/layout/orgChart1"/>
    <dgm:cxn modelId="{52A2FF86-7FC6-469F-958E-24C58D76DBA0}" type="presParOf" srcId="{350FAD8E-2CF4-4441-9AC9-BC0955F3C07C}" destId="{1F5FED63-686A-483B-97EA-799E897F5F18}" srcOrd="0" destOrd="0" presId="urn:microsoft.com/office/officeart/2005/8/layout/orgChart1"/>
    <dgm:cxn modelId="{ED4EFFF2-34C5-49CC-BECE-227395A59DBB}" type="presParOf" srcId="{1F5FED63-686A-483B-97EA-799E897F5F18}" destId="{F6238844-A55F-43D8-9A5D-2D5BBD7FDDB0}" srcOrd="0" destOrd="0" presId="urn:microsoft.com/office/officeart/2005/8/layout/orgChart1"/>
    <dgm:cxn modelId="{F879DA3B-8A12-4020-A9D8-305E6572A240}" type="presParOf" srcId="{1F5FED63-686A-483B-97EA-799E897F5F18}" destId="{81798EBA-462A-4C51-9839-F9C3B2E0A0D7}" srcOrd="1" destOrd="0" presId="urn:microsoft.com/office/officeart/2005/8/layout/orgChart1"/>
    <dgm:cxn modelId="{CBDAE6EF-E61D-49E0-A46F-04FA766D261E}" type="presParOf" srcId="{350FAD8E-2CF4-4441-9AC9-BC0955F3C07C}" destId="{7C08D1FB-07AB-4287-800D-B186872A0B00}" srcOrd="1" destOrd="0" presId="urn:microsoft.com/office/officeart/2005/8/layout/orgChart1"/>
    <dgm:cxn modelId="{E734C908-7C41-4A95-A319-85B00E84A97E}" type="presParOf" srcId="{350FAD8E-2CF4-4441-9AC9-BC0955F3C07C}" destId="{89D84235-42C2-4AF5-AC93-48789C538152}" srcOrd="2" destOrd="0" presId="urn:microsoft.com/office/officeart/2005/8/layout/orgChart1"/>
    <dgm:cxn modelId="{4F643B07-F4F3-48EC-A076-2414CB5E9996}" type="presParOf" srcId="{1E9E1CC7-07C8-49D2-894C-CBF7FC2BF5BF}" destId="{DAC1AFE0-A30B-4B3C-B1CE-C3DB61769536}" srcOrd="6" destOrd="0" presId="urn:microsoft.com/office/officeart/2005/8/layout/orgChart1"/>
    <dgm:cxn modelId="{3CB6E269-A4B3-4BC1-B823-7215C9DB5ACE}" type="presParOf" srcId="{1E9E1CC7-07C8-49D2-894C-CBF7FC2BF5BF}" destId="{ED9FC119-8CC6-4219-9168-1429ABD4160A}" srcOrd="7" destOrd="0" presId="urn:microsoft.com/office/officeart/2005/8/layout/orgChart1"/>
    <dgm:cxn modelId="{EF0605F3-A836-4E5F-AED7-653F42BFD0B2}" type="presParOf" srcId="{ED9FC119-8CC6-4219-9168-1429ABD4160A}" destId="{7E2182BF-F988-4402-A3DA-FBF46CEE8F74}" srcOrd="0" destOrd="0" presId="urn:microsoft.com/office/officeart/2005/8/layout/orgChart1"/>
    <dgm:cxn modelId="{85B64BA8-6DBB-4111-85C7-407CEB4F8B81}" type="presParOf" srcId="{7E2182BF-F988-4402-A3DA-FBF46CEE8F74}" destId="{655AD7BB-5F9C-4552-96B8-7DDD2A3F0E44}" srcOrd="0" destOrd="0" presId="urn:microsoft.com/office/officeart/2005/8/layout/orgChart1"/>
    <dgm:cxn modelId="{A3A4416E-894B-410E-B116-A9ED12E8CDD1}" type="presParOf" srcId="{7E2182BF-F988-4402-A3DA-FBF46CEE8F74}" destId="{20F5C813-2A87-4320-B683-F84E6F063BA5}" srcOrd="1" destOrd="0" presId="urn:microsoft.com/office/officeart/2005/8/layout/orgChart1"/>
    <dgm:cxn modelId="{2CBE50F8-C621-4D3A-A021-6D0DB5BD5A8E}" type="presParOf" srcId="{ED9FC119-8CC6-4219-9168-1429ABD4160A}" destId="{DABA690A-577D-4993-B520-48FB39669ACF}" srcOrd="1" destOrd="0" presId="urn:microsoft.com/office/officeart/2005/8/layout/orgChart1"/>
    <dgm:cxn modelId="{973229CF-649D-49EC-883B-EF6FDD761B47}" type="presParOf" srcId="{ED9FC119-8CC6-4219-9168-1429ABD4160A}" destId="{7B7C1604-D516-4515-85DA-02309DE761D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12" tIns="46656" rIns="93312" bIns="46656" rtlCol="0"/>
          <a:lstStyle>
            <a:lvl1pPr algn="r">
              <a:defRPr sz="1200"/>
            </a:lvl1pPr>
          </a:lstStyle>
          <a:p>
            <a:fld id="{2D8208A6-2475-464A-84BB-F8983541C46F}" type="datetimeFigureOut">
              <a:rPr lang="en-US" smtClean="0"/>
              <a:t>10/16/2017</a:t>
            </a:fld>
            <a:endParaRPr lang="en-US"/>
          </a:p>
        </p:txBody>
      </p:sp>
      <p:sp>
        <p:nvSpPr>
          <p:cNvPr id="4" name="Footer Placeholder 3"/>
          <p:cNvSpPr>
            <a:spLocks noGrp="1"/>
          </p:cNvSpPr>
          <p:nvPr>
            <p:ph type="ftr" sz="quarter" idx="2"/>
          </p:nvPr>
        </p:nvSpPr>
        <p:spPr>
          <a:xfrm>
            <a:off x="0" y="8842031"/>
            <a:ext cx="3043343" cy="467071"/>
          </a:xfrm>
          <a:prstGeom prst="rect">
            <a:avLst/>
          </a:prstGeom>
        </p:spPr>
        <p:txBody>
          <a:bodyPr vert="horz" lIns="93312" tIns="46656" rIns="93312" bIns="46656"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3312" tIns="46656" rIns="93312" bIns="46656" rtlCol="0" anchor="b"/>
          <a:lstStyle>
            <a:lvl1pPr algn="r">
              <a:defRPr sz="1200"/>
            </a:lvl1pPr>
          </a:lstStyle>
          <a:p>
            <a:fld id="{4A078280-16F4-4320-8BA7-B74C919D35B0}" type="slidenum">
              <a:rPr lang="en-US" smtClean="0"/>
              <a:t>‹#›</a:t>
            </a:fld>
            <a:endParaRPr lang="en-US"/>
          </a:p>
        </p:txBody>
      </p:sp>
    </p:spTree>
    <p:extLst>
      <p:ext uri="{BB962C8B-B14F-4D97-AF65-F5344CB8AC3E}">
        <p14:creationId xmlns:p14="http://schemas.microsoft.com/office/powerpoint/2010/main" val="2324959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12" tIns="46656" rIns="93312" bIns="46656" rtlCol="0"/>
          <a:lstStyle>
            <a:lvl1pPr algn="r">
              <a:defRPr sz="1200"/>
            </a:lvl1pPr>
          </a:lstStyle>
          <a:p>
            <a:fld id="{A7894E5D-DE96-4FAF-8000-742790B19CAD}" type="datetimeFigureOut">
              <a:rPr lang="en-US" smtClean="0"/>
              <a:t>10/16/2017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2" tIns="46656" rIns="93312" bIns="46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7071"/>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2" tIns="46656" rIns="93312" bIns="46656" rtlCol="0" anchor="b"/>
          <a:lstStyle>
            <a:lvl1pPr algn="r">
              <a:defRPr sz="1200"/>
            </a:lvl1pPr>
          </a:lstStyle>
          <a:p>
            <a:fld id="{958698FD-FA2A-4ADC-84B0-CE30C3F84A99}" type="slidenum">
              <a:rPr lang="en-US" smtClean="0"/>
              <a:t>‹#›</a:t>
            </a:fld>
            <a:endParaRPr lang="en-US"/>
          </a:p>
        </p:txBody>
      </p:sp>
    </p:spTree>
    <p:extLst>
      <p:ext uri="{BB962C8B-B14F-4D97-AF65-F5344CB8AC3E}">
        <p14:creationId xmlns:p14="http://schemas.microsoft.com/office/powerpoint/2010/main" val="405406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view of squadron</a:t>
            </a:r>
            <a:r>
              <a:rPr lang="en-US" baseline="0" dirty="0" smtClean="0"/>
              <a:t> command from start-to-finish, from someone who’s just completed their tour.  </a:t>
            </a:r>
            <a:r>
              <a:rPr lang="en-US" dirty="0" smtClean="0"/>
              <a:t>Briefing focuses on the</a:t>
            </a:r>
            <a:r>
              <a:rPr lang="en-US" baseline="0" dirty="0" smtClean="0"/>
              <a:t> “nuts and bolts” of squadron command.  My objective is to give you a number of very specific “tools” for your squadron commander (</a:t>
            </a:r>
            <a:r>
              <a:rPr lang="en-US" baseline="0" dirty="0" err="1" smtClean="0"/>
              <a:t>Sq</a:t>
            </a:r>
            <a:r>
              <a:rPr lang="en-US" baseline="0" dirty="0" smtClean="0"/>
              <a:t>/CC) toolkit.</a:t>
            </a:r>
          </a:p>
          <a:p>
            <a:endParaRPr lang="en-US" dirty="0" smtClean="0"/>
          </a:p>
          <a:p>
            <a:r>
              <a:rPr lang="en-US" dirty="0" smtClean="0"/>
              <a:t>Three factors</a:t>
            </a:r>
            <a:r>
              <a:rPr lang="en-US" baseline="0" dirty="0" smtClean="0"/>
              <a:t> for whether my methods, translated to your unit/situation, will work for you as a </a:t>
            </a:r>
            <a:r>
              <a:rPr lang="en-US" baseline="0" dirty="0" err="1" smtClean="0"/>
              <a:t>Sq</a:t>
            </a:r>
            <a:r>
              <a:rPr lang="en-US" baseline="0" dirty="0" smtClean="0"/>
              <a:t>/CC:</a:t>
            </a:r>
          </a:p>
          <a:p>
            <a:pPr marL="228569" indent="-228569">
              <a:buAutoNum type="arabicParenR"/>
            </a:pPr>
            <a:r>
              <a:rPr lang="en-US" baseline="0" dirty="0" smtClean="0"/>
              <a:t>Principles.  Universal things that are good to do regardless of other factors, i.e., rewarding people for strong performance is a good idea for any commander.</a:t>
            </a:r>
          </a:p>
          <a:p>
            <a:pPr marL="228569" indent="-228569">
              <a:buAutoNum type="arabicParenR"/>
            </a:pPr>
            <a:r>
              <a:rPr lang="en-US" baseline="0" dirty="0" smtClean="0"/>
              <a:t>Environment.  External factors that impact your unit, who your Group/CC is, Wing/CC, location, unit culture, etc.</a:t>
            </a:r>
          </a:p>
          <a:p>
            <a:pPr marL="228569" indent="-228569">
              <a:buAutoNum type="arabicParenR"/>
            </a:pPr>
            <a:r>
              <a:rPr lang="en-US" baseline="0" dirty="0" smtClean="0"/>
              <a:t>Personality.  Your unique personality has both strengths and weaknesses.  The speech I might be successful at making could be a failure for you, but I would fail at changing that broken technical procedure in the squadron where you would succeed.</a:t>
            </a:r>
          </a:p>
          <a:p>
            <a:endParaRPr lang="en-US" baseline="0" dirty="0" smtClean="0"/>
          </a:p>
          <a:p>
            <a:r>
              <a:rPr lang="en-US" baseline="0" dirty="0" smtClean="0"/>
              <a:t>Homework:  spend 15 minutes looking through all the Squadron Commander’s Course (SCC) resource documents on </a:t>
            </a:r>
            <a:r>
              <a:rPr lang="en-US" baseline="0" dirty="0" err="1" smtClean="0"/>
              <a:t>Sharepoint</a:t>
            </a:r>
            <a:r>
              <a:rPr lang="en-US" baseline="0" dirty="0" smtClean="0"/>
              <a:t> (about 30 total).  Reference new </a:t>
            </a:r>
            <a:r>
              <a:rPr lang="en-US" baseline="0" dirty="0" err="1" smtClean="0"/>
              <a:t>Sq</a:t>
            </a:r>
            <a:r>
              <a:rPr lang="en-US" baseline="0" dirty="0" smtClean="0"/>
              <a:t>/CC Checklist that 136 AW produced on </a:t>
            </a:r>
            <a:r>
              <a:rPr lang="en-US" baseline="0" dirty="0" err="1" smtClean="0"/>
              <a:t>Sharepoint</a:t>
            </a:r>
            <a:r>
              <a:rPr lang="en-US" baseline="0" dirty="0" smtClean="0"/>
              <a:t>.  Pulls different military regulations that say “commanders will…” together in one list. </a:t>
            </a:r>
          </a:p>
          <a:p>
            <a:endParaRPr lang="en-US" baseline="0" dirty="0" smtClean="0"/>
          </a:p>
          <a:p>
            <a:r>
              <a:rPr lang="en-US" baseline="0" dirty="0" smtClean="0"/>
              <a:t>I was the outsider brought into command as “The Change Agent”</a:t>
            </a:r>
            <a:r>
              <a:rPr lang="is-IS" baseline="0" dirty="0" smtClean="0"/>
              <a:t>…</a:t>
            </a:r>
            <a:r>
              <a:rPr lang="en-US" baseline="0" dirty="0" smtClean="0"/>
              <a:t>My path was influenced by John Kotter’s change model, step 1: “create urgency” for example.  Wrote a book entitled “Leading Change” in </a:t>
            </a:r>
            <a:r>
              <a:rPr lang="en-US" baseline="0" dirty="0" smtClean="0"/>
              <a:t>1988.  </a:t>
            </a:r>
            <a:r>
              <a:rPr lang="en-US" baseline="0" dirty="0" smtClean="0"/>
              <a:t>Reference article on </a:t>
            </a:r>
            <a:r>
              <a:rPr lang="en-US" baseline="0" dirty="0" err="1" smtClean="0"/>
              <a:t>Sharepoint</a:t>
            </a:r>
            <a:r>
              <a:rPr lang="en-US" baseline="0" dirty="0" smtClean="0"/>
              <a:t> summarizing book. </a:t>
            </a:r>
          </a:p>
        </p:txBody>
      </p:sp>
      <p:sp>
        <p:nvSpPr>
          <p:cNvPr id="4" name="Slide Number Placeholder 3"/>
          <p:cNvSpPr>
            <a:spLocks noGrp="1"/>
          </p:cNvSpPr>
          <p:nvPr>
            <p:ph type="sldNum" sz="quarter" idx="10"/>
          </p:nvPr>
        </p:nvSpPr>
        <p:spPr/>
        <p:txBody>
          <a:bodyPr/>
          <a:lstStyle/>
          <a:p>
            <a:fld id="{958698FD-FA2A-4ADC-84B0-CE30C3F84A99}" type="slidenum">
              <a:rPr lang="en-US" smtClean="0"/>
              <a:t>1</a:t>
            </a:fld>
            <a:endParaRPr lang="en-US"/>
          </a:p>
        </p:txBody>
      </p:sp>
    </p:spTree>
    <p:extLst>
      <p:ext uri="{BB962C8B-B14F-4D97-AF65-F5344CB8AC3E}">
        <p14:creationId xmlns:p14="http://schemas.microsoft.com/office/powerpoint/2010/main" val="116176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example Expectations Brief and example CC Call slides on </a:t>
            </a:r>
            <a:r>
              <a:rPr lang="en-US" baseline="0" dirty="0" err="1" smtClean="0"/>
              <a:t>Sharepoint</a:t>
            </a:r>
            <a:r>
              <a:rPr lang="en-US" baseline="0" dirty="0" smtClean="0"/>
              <a:t>.</a:t>
            </a:r>
          </a:p>
          <a:p>
            <a:endParaRPr lang="en-US" baseline="0" dirty="0" smtClean="0"/>
          </a:p>
          <a:p>
            <a:r>
              <a:rPr lang="en-US" baseline="0" dirty="0" smtClean="0"/>
              <a:t>The first meeting after Change of Command should be an initial expectations brief.  If the </a:t>
            </a:r>
            <a:r>
              <a:rPr lang="en-US" baseline="0" dirty="0" err="1" smtClean="0"/>
              <a:t>CoC</a:t>
            </a:r>
            <a:r>
              <a:rPr lang="en-US" baseline="0" dirty="0" smtClean="0"/>
              <a:t> is Saturday afternoon, your initial expectations brief should be the next day on Sunday.  Recommend using a </a:t>
            </a:r>
            <a:r>
              <a:rPr lang="en-US" baseline="0" dirty="0" err="1" smtClean="0"/>
              <a:t>powerpoint</a:t>
            </a:r>
            <a:r>
              <a:rPr lang="en-US" baseline="0" dirty="0" smtClean="0"/>
              <a:t> that folks can reference, so post it online.  Every quarter, gather the squadron newcomers and give them the same brief (should be no more than 30 minutes).</a:t>
            </a:r>
          </a:p>
          <a:p>
            <a:endParaRPr lang="en-US" baseline="0" dirty="0" smtClean="0"/>
          </a:p>
          <a:p>
            <a:r>
              <a:rPr lang="en-US" baseline="0" dirty="0" smtClean="0"/>
              <a:t>The Saturday morning CC Call should be one of the most important reoccurring squadron events each month.  In fact, I considered it the most important “Battle Rhythm” event of my command.  Put lots of extra time to “tightening up” your CC Calls by making them concise, information packed, and meaningful.  Your members should leave the meeting having a clear sense of what is happening for drill that weekend, that you are in command and know what on earth is happening.  There should always be a little piece of your vision (the projected end state you are trying to achieve…such as being the premier fighter squadron in the USAF, being a disciplined unit ready to support your state/nation when called, etc.) interwoven into the CC Call.</a:t>
            </a:r>
          </a:p>
          <a:p>
            <a:endParaRPr lang="en-US" baseline="0" dirty="0" smtClean="0"/>
          </a:p>
          <a:p>
            <a:r>
              <a:rPr lang="en-US" baseline="0" dirty="0" smtClean="0"/>
              <a:t>I emailed the slides and extra notes to my E-8s (Senior Master Sergeants) and above with the direction that they were to brief anyone in the sections who could not attend the CC Call (due to medical or fitness tests, etc.) by the end of drill.  I often repeated a number of items from the drill newsletter during the CC Call.</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10</a:t>
            </a:fld>
            <a:endParaRPr lang="en-US"/>
          </a:p>
        </p:txBody>
      </p:sp>
    </p:spTree>
    <p:extLst>
      <p:ext uri="{BB962C8B-B14F-4D97-AF65-F5344CB8AC3E}">
        <p14:creationId xmlns:p14="http://schemas.microsoft.com/office/powerpoint/2010/main" val="4177220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Commander’s Intent is what my overall guidance is in absence</a:t>
            </a:r>
            <a:r>
              <a:rPr lang="en-US" baseline="0" dirty="0" smtClean="0"/>
              <a:t> of additional or more detailed guidance.  If a member was unsure of what to do, they should follow the intent.  We had these posted all over the squadron.</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11</a:t>
            </a:fld>
            <a:endParaRPr lang="en-US"/>
          </a:p>
        </p:txBody>
      </p:sp>
    </p:spTree>
    <p:extLst>
      <p:ext uri="{BB962C8B-B14F-4D97-AF65-F5344CB8AC3E}">
        <p14:creationId xmlns:p14="http://schemas.microsoft.com/office/powerpoint/2010/main" val="4225382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common statements subordinates will</a:t>
            </a:r>
            <a:r>
              <a:rPr lang="en-US" baseline="0" dirty="0" smtClean="0"/>
              <a:t> make in your office.  You should be ready for them.  Let’s discuss w</a:t>
            </a:r>
            <a:r>
              <a:rPr lang="en-US" dirty="0" smtClean="0"/>
              <a:t>hat you should say in reply.</a:t>
            </a:r>
          </a:p>
          <a:p>
            <a:r>
              <a:rPr lang="en-US" baseline="0" dirty="0" smtClean="0"/>
              <a:t> </a:t>
            </a:r>
            <a:endParaRPr lang="en-US" dirty="0" smtClean="0"/>
          </a:p>
          <a:p>
            <a:r>
              <a:rPr lang="en-US" dirty="0" smtClean="0"/>
              <a:t>Retention:</a:t>
            </a:r>
            <a:r>
              <a:rPr lang="en-US" baseline="0" dirty="0" smtClean="0"/>
              <a:t>  If every Airman is a recruiter, then every command is a retainer.  First thing, “thank you for your service.”  So few people ever wear the uniform.  Next, ask why.  Then, speak to their “why” answers.  Often times, there are life circumstances that appear to be permanent to the member, but might not be in reality.  A job schedule change might only last 6 months.  Could they sign a 7-month extension or a one-year extension instead of a full 3-6 year one, and evaluate again later?  Then, talk to the benefits of being in the ANG (medical, retirement, </a:t>
            </a:r>
            <a:r>
              <a:rPr lang="en-US" baseline="0" dirty="0" err="1" smtClean="0"/>
              <a:t>tng</a:t>
            </a:r>
            <a:r>
              <a:rPr lang="en-US" baseline="0" dirty="0" smtClean="0"/>
              <a:t> opportunities).  Finally, tell them that you make no promises, but they need to keep unit recruiter info and unit supervisor phone numbers…they are always welcome back 2 years, 5 years, etc. later after a break in service.  Ask them to think about the decision some more over the next week before the CC finalizes any paperwork. </a:t>
            </a:r>
          </a:p>
          <a:p>
            <a:endParaRPr lang="en-US" baseline="0" dirty="0" smtClean="0"/>
          </a:p>
          <a:p>
            <a:r>
              <a:rPr lang="en-US" baseline="0" dirty="0" smtClean="0"/>
              <a:t>Unit Problem:  Gather info, ask questions, and just say…“Let me look into it”</a:t>
            </a:r>
            <a:r>
              <a:rPr lang="is-IS" baseline="0" dirty="0" smtClean="0"/>
              <a:t>…</a:t>
            </a:r>
            <a:r>
              <a:rPr lang="en-US" baseline="0" dirty="0" smtClean="0"/>
              <a:t>then stop talking.  Often times, there is another side of the story and facts they haven’t given you when they presented the problem because they didn’t know or in some cases, they are trying to influence your decision by only giving info that supports their desired course of action.  Of course, if you say you’ll look into it, then you must do it AND follow up with an answer directly to the member, even if the answer is “I’ve looked into it and decided to not take action at this time (or I’ve asked my First Shirt to monitor the situation and provide me updates if things get worse).”  </a:t>
            </a:r>
          </a:p>
          <a:p>
            <a:endParaRPr lang="en-US" baseline="0" dirty="0" smtClean="0"/>
          </a:p>
          <a:p>
            <a:r>
              <a:rPr lang="en-US" baseline="0" dirty="0" smtClean="0"/>
              <a:t>Personal Crisis:  First, “I so sorry to hear that.”  Listen and ask questions for understanding.  Next, how can we help and support you through this trying time?  Immediately take any administrative actions (leave, filling out medical LOD paperwork, etc. ASAP).  If appropriate, look for ways to connect with them by sharing your own personal crisis experiences, but listening should be the first primary.  Finally, grief/suffering blinds its victims to what would otherwise be an obvious decision.  Does the member need to go home and be with his family immediately?  You may have to direct that because the member isn’t thinking clearly. </a:t>
            </a:r>
          </a:p>
          <a:p>
            <a:endParaRPr lang="en-US" baseline="0" dirty="0" smtClean="0"/>
          </a:p>
          <a:p>
            <a:r>
              <a:rPr lang="en-US" baseline="0" dirty="0" smtClean="0"/>
              <a:t>Good News:  First, “I really happy for you.”  Ask questions to show interest, “when’s the wedding date? Baby due date? Etc.”  Look for ways to connect with them by sharing your own experiences.  Finally, if they need anything from you for support.  If they’re getting married for example, they might need a drill excusal to go on their honeymoon.</a:t>
            </a:r>
          </a:p>
          <a:p>
            <a:endParaRPr lang="en-US" baseline="0" dirty="0" smtClean="0"/>
          </a:p>
          <a:p>
            <a:r>
              <a:rPr lang="en-US" baseline="0" dirty="0" smtClean="0"/>
              <a:t>Sound the Alarm:  If you sense a possible sexual assault report, before they start talking, remind them that you (unlike a chaplain) are not a privileged communication source, </a:t>
            </a:r>
            <a:r>
              <a:rPr lang="en-US" baseline="0" dirty="0" err="1" smtClean="0"/>
              <a:t>ie</a:t>
            </a:r>
            <a:r>
              <a:rPr lang="en-US" baseline="0" dirty="0" smtClean="0"/>
              <a:t>, you are obligated to take command action on what is reported to you.  Don’t leave any person who is a threat to themselves or others alone…if the situation dictates, pick up the phone and ask your Director of Operations or First Shirt to join you in the office.  When you sit through suicide awareness training next time, think about one of your people calling you and asking about to do when a person who has a suicide ideation.  </a:t>
            </a:r>
          </a:p>
          <a:p>
            <a:endParaRPr lang="en-US" baseline="0" dirty="0" smtClean="0"/>
          </a:p>
          <a:p>
            <a:r>
              <a:rPr lang="en-US" baseline="0" dirty="0" smtClean="0"/>
              <a:t>Org Crisis:  Remain calm, and remember you are just a part of the organizational response, so get other entities involved ASAP.  Gather information and up channel it.  Strategic messaging is very important.</a:t>
            </a:r>
          </a:p>
          <a:p>
            <a:endParaRPr lang="en-US" baseline="0" dirty="0" smtClean="0"/>
          </a:p>
          <a:p>
            <a:r>
              <a:rPr lang="en-US" baseline="0" dirty="0" smtClean="0"/>
              <a:t>Advice:  First, continue blooming where you’re planted.  Being the best at your current job is the key to future success.  This should always be part of your messaging.  Education is paramount…CCAF done, Masters done, PME done, CDCs done?  Discuss possible next jobs, and don’t forget breadth opportunities such as First Sergeant and Stat tours.</a:t>
            </a:r>
          </a:p>
          <a:p>
            <a:endParaRPr lang="en-US" baseline="0" dirty="0" smtClean="0"/>
          </a:p>
          <a:p>
            <a:r>
              <a:rPr lang="en-US" baseline="0" dirty="0" smtClean="0"/>
              <a:t>Deployment:  First, ask questions to understand what the real issue is.  Is the spouse pressuring them?  Are they concerned about their civilian job?  Remember that in the Guard, we are normally a member’s third priority after 1) family and 2) civilian employment.  After gathering more info, decide whether or not they need to be taken off the deployment.  If the answer is no, give them a “duty” speech to see if you can persuade them.  If they are volunteering, consider additional incentives you might offer to have them go…if they are promotion qualified, could you take some extra steps to ensure they get promoted (and thus paid more on the deployment) before they deploy?</a:t>
            </a:r>
          </a:p>
        </p:txBody>
      </p:sp>
      <p:sp>
        <p:nvSpPr>
          <p:cNvPr id="4" name="Slide Number Placeholder 3"/>
          <p:cNvSpPr>
            <a:spLocks noGrp="1"/>
          </p:cNvSpPr>
          <p:nvPr>
            <p:ph type="sldNum" sz="quarter" idx="10"/>
          </p:nvPr>
        </p:nvSpPr>
        <p:spPr/>
        <p:txBody>
          <a:bodyPr/>
          <a:lstStyle/>
          <a:p>
            <a:fld id="{958698FD-FA2A-4ADC-84B0-CE30C3F84A99}" type="slidenum">
              <a:rPr lang="en-US" smtClean="0"/>
              <a:t>12</a:t>
            </a:fld>
            <a:endParaRPr lang="en-US"/>
          </a:p>
        </p:txBody>
      </p:sp>
    </p:spTree>
    <p:extLst>
      <p:ext uri="{BB962C8B-B14F-4D97-AF65-F5344CB8AC3E}">
        <p14:creationId xmlns:p14="http://schemas.microsoft.com/office/powerpoint/2010/main" val="1682434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there anything you found yourself asking why we were panicking about it being due tomorrow</a:t>
            </a:r>
            <a:r>
              <a:rPr lang="is-IS" baseline="0" dirty="0" smtClean="0"/>
              <a:t>…when we knew last year that it was due (performance reports, Sijan Award, etc.)???  You might have a process problem.</a:t>
            </a:r>
            <a:endParaRPr lang="en-US" dirty="0" smtClean="0"/>
          </a:p>
          <a:p>
            <a:endParaRPr lang="en-US" dirty="0" smtClean="0"/>
          </a:p>
          <a:p>
            <a:r>
              <a:rPr lang="en-US" dirty="0" smtClean="0"/>
              <a:t>Are your folks slipping</a:t>
            </a:r>
            <a:r>
              <a:rPr lang="en-US" baseline="0" dirty="0" smtClean="0"/>
              <a:t> paperwork past key subordinate leaders to get your signature?  Are they slipping paperwork past you that your boss may end up asking you about later?  ART/SORTS example briefed to </a:t>
            </a:r>
            <a:r>
              <a:rPr lang="en-US" baseline="0" dirty="0" err="1" smtClean="0"/>
              <a:t>Wg</a:t>
            </a:r>
            <a:r>
              <a:rPr lang="en-US" baseline="0" dirty="0" smtClean="0"/>
              <a:t>/CC without me seeing it as a Traditional </a:t>
            </a:r>
            <a:r>
              <a:rPr lang="en-US" baseline="0" dirty="0" err="1" smtClean="0"/>
              <a:t>Sq</a:t>
            </a:r>
            <a:r>
              <a:rPr lang="en-US" baseline="0" dirty="0" smtClean="0"/>
              <a:t>/CC.  What is your turnaround time for routine paperwork?  I suggest having a one duty day self-policy to help the people you serve</a:t>
            </a:r>
            <a:r>
              <a:rPr lang="is-IS" baseline="0" dirty="0" smtClean="0"/>
              <a:t>…build white space into your calendar to review paperwork.  Most leaders do this at the beginning or at the end of the duty day.  Don‘t let personnel actions sit on your desk for weeks...if the only reason a guy didn‘t get promoted this month is because you didn‘t sign the package in time, shame on you.</a:t>
            </a:r>
            <a:endParaRPr lang="en-US" baseline="0" dirty="0" smtClean="0"/>
          </a:p>
          <a:p>
            <a:endParaRPr lang="en-US" baseline="0" dirty="0" smtClean="0"/>
          </a:p>
          <a:p>
            <a:r>
              <a:rPr lang="en-US" baseline="0" dirty="0" smtClean="0"/>
              <a:t>Fortune telling is all about ensuring subordinates know what will happen if they…get a DUI, sexually harass someone, fail a fitness test four times in a 36-month period, etc.  Make sure you specify that you look at every case individually, but the “going rate” for this infraction is “</a:t>
            </a:r>
            <a:r>
              <a:rPr lang="en-US" baseline="0" dirty="0" err="1" smtClean="0"/>
              <a:t>xxxx</a:t>
            </a:r>
            <a:r>
              <a:rPr lang="en-US" baseline="0" dirty="0" smtClean="0"/>
              <a:t>.”  Also, following due process and not skipping any steps or taking any shortcuts will keep you out of trouble.  Sometimes, patience is action.</a:t>
            </a:r>
          </a:p>
          <a:p>
            <a:endParaRPr lang="en-US" baseline="0" dirty="0" smtClean="0"/>
          </a:p>
          <a:p>
            <a:r>
              <a:rPr lang="en-US" baseline="0" dirty="0" smtClean="0"/>
              <a:t>Discipline’s Due Process.</a:t>
            </a:r>
          </a:p>
          <a:p>
            <a:r>
              <a:rPr lang="en-US" baseline="0" dirty="0" smtClean="0"/>
              <a:t>Fair:  the punishment should fit the crime.  We don’t discharge an Airman because they misspelled a word on a </a:t>
            </a:r>
            <a:r>
              <a:rPr lang="en-US" baseline="0" dirty="0" err="1" smtClean="0"/>
              <a:t>powerpoint</a:t>
            </a:r>
            <a:r>
              <a:rPr lang="en-US" baseline="0" dirty="0" smtClean="0"/>
              <a:t> slide.</a:t>
            </a:r>
          </a:p>
          <a:p>
            <a:r>
              <a:rPr lang="en-US" baseline="0" dirty="0" smtClean="0"/>
              <a:t>Just:  Was justice served or was the whole thing completely ignored?  You are the USAF/ANG “Standard Bearer” or “Law Enforcement” for organization.  Was something done?...even if it was just a verbal counseling by the supervisor.  </a:t>
            </a:r>
          </a:p>
          <a:p>
            <a:r>
              <a:rPr lang="en-US" baseline="0" dirty="0" smtClean="0"/>
              <a:t>Consistent:  Similar across the board for different people.  Huge target for IG complaints if not.  For a DUI, is LOR for a Lt but an Article 15 for an E-6 consistent?  I would argue yes because of the differences in how it impacts each one.  However, a verbal counseling for the Lt and an Article 15 for the E-6 would not be consistent.</a:t>
            </a:r>
          </a:p>
          <a:p>
            <a:r>
              <a:rPr lang="en-US" baseline="0" dirty="0" smtClean="0"/>
              <a:t>Caveat:  within the constraints above, I always asked myself if there was some way to show mercy now or down the road a little bit.  Once I had thought through all the options, I then had them in my pocket to use depending on how the situation developed (does the member change, is he/she humble or combative about this, etc.)</a:t>
            </a:r>
          </a:p>
          <a:p>
            <a:endParaRPr lang="en-US" baseline="0" dirty="0" smtClean="0"/>
          </a:p>
          <a:p>
            <a:r>
              <a:rPr lang="en-US" baseline="0" dirty="0" smtClean="0"/>
              <a:t>When a subordinate says “That’s not authorized,” chose your next words carefully, especially when it involves something that would be seen as a direct benefit to you (more money in your pocket, you receiving privileged treatment, etc.).  You can thank the subordinate for looking out for you, and politely ask him/her to send you the written guidance for you to educate yourself better.  Then, if you want to press the issue after reading the guidance, have the conversation with a peer within that area (The Comptroller, FSS/CC, fellow Ops/</a:t>
            </a:r>
            <a:r>
              <a:rPr lang="en-US" baseline="0" dirty="0" err="1" smtClean="0"/>
              <a:t>Mx</a:t>
            </a:r>
            <a:r>
              <a:rPr lang="en-US" baseline="0" dirty="0" smtClean="0"/>
              <a:t> CC, JAG, etc.) as a sanity check before proceeding.</a:t>
            </a:r>
          </a:p>
          <a:p>
            <a:endParaRPr lang="en-US" baseline="0" dirty="0" smtClean="0"/>
          </a:p>
          <a:p>
            <a:r>
              <a:rPr lang="en-US" baseline="0" dirty="0" smtClean="0"/>
              <a:t>CC appointment rules—as a technique, </a:t>
            </a:r>
            <a:r>
              <a:rPr lang="en-US" baseline="0" dirty="0" err="1" smtClean="0"/>
              <a:t>drivebys</a:t>
            </a:r>
            <a:r>
              <a:rPr lang="en-US" baseline="0" dirty="0" smtClean="0"/>
              <a:t> (unscheduled visits to your office) by members inside the squadron, those of higher rank or who are fellow squadron commanders are authorized.  However, it is often better for the chain of command to be involved first, unless the member is bringing you a grievance about the chain of command.  </a:t>
            </a:r>
            <a:r>
              <a:rPr lang="en-US" baseline="0" dirty="0" err="1" smtClean="0"/>
              <a:t>Drivebys</a:t>
            </a:r>
            <a:r>
              <a:rPr lang="en-US" baseline="0" dirty="0" smtClean="0"/>
              <a:t> from members outside the organization should not be authorized but should be vetted/approved by you before the meeting goes on your calendar. </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13</a:t>
            </a:fld>
            <a:endParaRPr lang="en-US"/>
          </a:p>
        </p:txBody>
      </p:sp>
    </p:spTree>
    <p:extLst>
      <p:ext uri="{BB962C8B-B14F-4D97-AF65-F5344CB8AC3E}">
        <p14:creationId xmlns:p14="http://schemas.microsoft.com/office/powerpoint/2010/main" val="3281979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Attached are pics of the big white board in the MXS/CC office outlining the MXS battle </a:t>
            </a:r>
            <a:r>
              <a:rPr lang="en-US" dirty="0" smtClean="0"/>
              <a:t>rhythm I worked out with my full time OIC,</a:t>
            </a:r>
            <a:r>
              <a:rPr lang="en-US" baseline="0" dirty="0" smtClean="0"/>
              <a:t> Maj Lukens</a:t>
            </a:r>
            <a:r>
              <a:rPr lang="en-US" dirty="0" smtClean="0"/>
              <a:t>.  </a:t>
            </a:r>
            <a:r>
              <a:rPr lang="en-US" dirty="0"/>
              <a:t>If you aren't familiar, "battle rhythm" is an Army term referring to the deliberate daily cycle of command staff and unit activities intended to synchronize current and future operations</a:t>
            </a:r>
            <a:r>
              <a:rPr lang="en-US" dirty="0" smtClean="0"/>
              <a:t>.  </a:t>
            </a:r>
          </a:p>
          <a:p>
            <a:endParaRPr lang="en-US" dirty="0" smtClean="0"/>
          </a:p>
          <a:p>
            <a:r>
              <a:rPr lang="en-US" dirty="0" smtClean="0"/>
              <a:t>For </a:t>
            </a:r>
            <a:r>
              <a:rPr lang="en-US" dirty="0"/>
              <a:t>me as an out-of-town </a:t>
            </a:r>
            <a:r>
              <a:rPr lang="en-US" dirty="0" smtClean="0"/>
              <a:t>traditional</a:t>
            </a:r>
            <a:r>
              <a:rPr lang="en-US" baseline="0" dirty="0" smtClean="0"/>
              <a:t> Guardsman</a:t>
            </a:r>
            <a:r>
              <a:rPr lang="en-US" dirty="0" smtClean="0"/>
              <a:t>, </a:t>
            </a:r>
            <a:r>
              <a:rPr lang="en-US" dirty="0"/>
              <a:t>I showed up each Thursday morning before drill by 1030 and stayed until COB Sunday, so I mapped out the sequence to ensure I maximized my "boots on the ground" time.  Everything hinged on "D-Day," which is the Saturday morning CC's call for drill, so "D-7" means seven days prior to the beginning of drill in reverse planning terms. </a:t>
            </a:r>
            <a:r>
              <a:rPr lang="en-US" dirty="0" smtClean="0"/>
              <a:t> Given the vast differences</a:t>
            </a:r>
            <a:r>
              <a:rPr lang="en-US" baseline="0" dirty="0" smtClean="0"/>
              <a:t> in each wing’s schedule, the actual events are less important for you to see versus conceptually planning your time around the required events.  For example, there are numerous group/wing commander-directed events you must attend, so plan accordingly.</a:t>
            </a:r>
          </a:p>
          <a:p>
            <a:endParaRPr lang="en-US" baseline="0" dirty="0" smtClean="0"/>
          </a:p>
          <a:p>
            <a:r>
              <a:rPr lang="en-US" baseline="0" dirty="0" smtClean="0"/>
              <a:t>If you don’t intentionally manage your schedule, your schedule (or lacking of scheduling) will manage you.</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14</a:t>
            </a:fld>
            <a:endParaRPr lang="en-US"/>
          </a:p>
        </p:txBody>
      </p:sp>
    </p:spTree>
    <p:extLst>
      <p:ext uri="{BB962C8B-B14F-4D97-AF65-F5344CB8AC3E}">
        <p14:creationId xmlns:p14="http://schemas.microsoft.com/office/powerpoint/2010/main" val="3864596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a few years pass, m</a:t>
            </a:r>
            <a:r>
              <a:rPr lang="en-US" dirty="0" smtClean="0"/>
              <a:t>embers won’t remember most</a:t>
            </a:r>
            <a:r>
              <a:rPr lang="en-US" baseline="0" dirty="0" smtClean="0"/>
              <a:t> of what you do as a commander, but the people you put in place will have impact long after you’re gone.  Kind of like when presidents appoint Supreme Court Justices.  Confirmed at age 40, William O. Douglas is the longest serving Supreme Court Justice in U.S. history appointed by FDR in 1939 and served until 1975…that’s 30 years after FDR’s death in 1945.  Did FDR influence Roe vs. Wade in 1973?  Yes he did</a:t>
            </a:r>
            <a:r>
              <a:rPr lang="is-IS" baseline="0" dirty="0" smtClean="0"/>
              <a:t>…through Douglas.  </a:t>
            </a:r>
            <a:r>
              <a:rPr lang="en-US" dirty="0" smtClean="0"/>
              <a:t>For force management, plan up to 5 years out for key positions in your squadron to include</a:t>
            </a:r>
            <a:r>
              <a:rPr lang="en-US" baseline="0" dirty="0" smtClean="0"/>
              <a:t> officer positions for officer-heavy units</a:t>
            </a:r>
            <a:r>
              <a:rPr lang="en-US" dirty="0" smtClean="0"/>
              <a:t>.</a:t>
            </a:r>
          </a:p>
          <a:p>
            <a:endParaRPr lang="en-US" dirty="0" smtClean="0"/>
          </a:p>
          <a:p>
            <a:r>
              <a:rPr lang="en-US" dirty="0" smtClean="0"/>
              <a:t>Right Bus:  does the member need to be in</a:t>
            </a:r>
            <a:r>
              <a:rPr lang="en-US" baseline="0" dirty="0" smtClean="0"/>
              <a:t> the USAF/ANG or not?</a:t>
            </a:r>
          </a:p>
          <a:p>
            <a:r>
              <a:rPr lang="en-US" baseline="0" dirty="0" smtClean="0"/>
              <a:t>Right Seat:  is the member doing the correct job?  Older E-4 with a Master’s in Math</a:t>
            </a:r>
            <a:r>
              <a:rPr lang="en-US" dirty="0" smtClean="0"/>
              <a:t> did not excel in Aerospace</a:t>
            </a:r>
            <a:r>
              <a:rPr lang="en-US" baseline="0" dirty="0" smtClean="0"/>
              <a:t> Ground Equipment shop</a:t>
            </a:r>
            <a:r>
              <a:rPr lang="en-US" dirty="0" smtClean="0"/>
              <a:t>, but was</a:t>
            </a:r>
            <a:r>
              <a:rPr lang="en-US" baseline="0" dirty="0" smtClean="0"/>
              <a:t> much better suited for MOF (analysis section).  A poor-performing First Shirt might just need to go back to being a shop chief.</a:t>
            </a:r>
          </a:p>
          <a:p>
            <a:r>
              <a:rPr lang="en-US" baseline="0" dirty="0" smtClean="0"/>
              <a:t>Right Time:  Member could be in the right seat on the right bus, but the timing be wrong.  Either he/she is in the job too early or perhaps too late given their career path. </a:t>
            </a:r>
            <a:r>
              <a:rPr lang="en-US" dirty="0" smtClean="0"/>
              <a:t> </a:t>
            </a:r>
            <a:endParaRPr lang="en-US" baseline="0" dirty="0" smtClean="0"/>
          </a:p>
          <a:p>
            <a:endParaRPr lang="en-US" baseline="0" dirty="0" smtClean="0"/>
          </a:p>
          <a:p>
            <a:r>
              <a:rPr lang="en-US" baseline="0" dirty="0" smtClean="0"/>
              <a:t>For enlisted, managing your re-enlistments is key.  My default for all re-enlistments is 3 years.  If they qualify for a re-enlistment bonus if they sign up for 6 years or some other positive consequence I would be denying them, I will consider a longer contract if their performance merits it.  If they are over 20 years, I normally drop the re-enlistment to 1 or 2 years depending their performance and individual situation, but will consider a 3-year re-enlistment in rare situations, such as if the individual got promoted within the last few months.  Limiting re-enlistment lengths allows you to have options more often in order to work your force management plan and/or address performance issues with that threat of a denial of re-enlistment ever looming.</a:t>
            </a:r>
          </a:p>
          <a:p>
            <a:r>
              <a:rPr lang="en-US" baseline="0" dirty="0" smtClean="0"/>
              <a:t>   </a:t>
            </a:r>
          </a:p>
          <a:p>
            <a:r>
              <a:rPr lang="en-US" baseline="0" dirty="0" smtClean="0"/>
              <a:t>There are key questions to ask depending on status:</a:t>
            </a:r>
          </a:p>
          <a:p>
            <a:endParaRPr lang="en-US" baseline="0" dirty="0" smtClean="0"/>
          </a:p>
          <a:p>
            <a:r>
              <a:rPr lang="en-US" baseline="0" dirty="0" smtClean="0"/>
              <a:t>DSGs (</a:t>
            </a:r>
            <a:r>
              <a:rPr lang="en-US" baseline="0" dirty="0" err="1" smtClean="0"/>
              <a:t>Traditionals</a:t>
            </a:r>
            <a:r>
              <a:rPr lang="en-US" baseline="0" dirty="0" smtClean="0"/>
              <a:t>):  When do they hit 20-years of satisfactory service to be eligible for a Guard retirement at 60?  When do they hit mandatory retirement (MSD 28 years of officer service as a Lt Col for example)?  </a:t>
            </a:r>
            <a:r>
              <a:rPr lang="en-US" dirty="0"/>
              <a:t>The HYT for all enlisted ANG members is set at age 60. There are exceptions to this policy as outlined in ANGI 36-2002, Chapter 4, paragraph 4.5 (ENLISTMENT AND REENLISTMENT IN THE ANG).  10 USC § 12308 restricts members from participating for pay and points beyond their sixtieth birthday without SECAF approval. However, NGB/A1 may approve participation beyond age 60, but no later than age 62, in rare situations.</a:t>
            </a:r>
          </a:p>
          <a:p>
            <a:endParaRPr lang="en-US" dirty="0" smtClean="0"/>
          </a:p>
          <a:p>
            <a:r>
              <a:rPr lang="en-US" dirty="0" smtClean="0"/>
              <a:t>AGRs:</a:t>
            </a:r>
            <a:r>
              <a:rPr lang="en-US" baseline="0" dirty="0" smtClean="0"/>
              <a:t>  When do they hit 20-years of Total Active Federal Service to be eligible for an Active Duty retirement immediately?  When do they hit mandatory retirement?</a:t>
            </a:r>
            <a:endParaRPr lang="en-US" dirty="0" smtClean="0"/>
          </a:p>
          <a:p>
            <a:endParaRPr lang="en-US" dirty="0"/>
          </a:p>
          <a:p>
            <a:r>
              <a:rPr lang="en-US" dirty="0"/>
              <a:t>Techs:  A bit more complicated.  Of course, the DSG questions above apply to techs who are also DSGs, and in theory, you don’t have to take the Tech piece into count, but almost all commanders do, unless there are significant performance/conduct issues.  Under the Tech system, there numerous ways to retire, but let’s go with the main two options used (so the 90% solution):</a:t>
            </a:r>
          </a:p>
          <a:p>
            <a:endParaRPr lang="en-US" dirty="0"/>
          </a:p>
          <a:p>
            <a:r>
              <a:rPr lang="en-US" dirty="0"/>
              <a:t>1) Optional Retirement Eligibility (“Your Choice”) </a:t>
            </a:r>
          </a:p>
          <a:p>
            <a:r>
              <a:rPr lang="en-US" dirty="0"/>
              <a:t>  - Minimum Retirement Age (MRA) + 30 years of creditable service </a:t>
            </a:r>
          </a:p>
          <a:p>
            <a:r>
              <a:rPr lang="en-US" dirty="0"/>
              <a:t>      a) MRA is age 57 if your birth year is 1970 or after </a:t>
            </a:r>
          </a:p>
          <a:p>
            <a:r>
              <a:rPr lang="en-US" dirty="0"/>
              <a:t>      b) If your birth year is before 1970, MRA ranges from 55 to 57 </a:t>
            </a:r>
          </a:p>
          <a:p>
            <a:r>
              <a:rPr lang="en-US" dirty="0"/>
              <a:t>  - 60 </a:t>
            </a:r>
            <a:r>
              <a:rPr lang="en-US" dirty="0" err="1"/>
              <a:t>yrs</a:t>
            </a:r>
            <a:r>
              <a:rPr lang="en-US" dirty="0"/>
              <a:t> old &amp; 20 </a:t>
            </a:r>
            <a:r>
              <a:rPr lang="en-US" dirty="0" err="1"/>
              <a:t>yrs</a:t>
            </a:r>
            <a:r>
              <a:rPr lang="en-US" dirty="0"/>
              <a:t> of creditable service OR 62 </a:t>
            </a:r>
            <a:r>
              <a:rPr lang="en-US" dirty="0" err="1"/>
              <a:t>yrs</a:t>
            </a:r>
            <a:r>
              <a:rPr lang="en-US" dirty="0"/>
              <a:t> old &amp; 5 </a:t>
            </a:r>
            <a:r>
              <a:rPr lang="en-US" dirty="0" err="1"/>
              <a:t>yrs</a:t>
            </a:r>
            <a:r>
              <a:rPr lang="en-US" dirty="0"/>
              <a:t> creditable service</a:t>
            </a:r>
          </a:p>
          <a:p>
            <a:r>
              <a:rPr lang="en-US" dirty="0"/>
              <a:t>  - For military members (dual status techs), 60 years old is the mandatory retirement age in almost every case. </a:t>
            </a:r>
          </a:p>
          <a:p>
            <a:r>
              <a:rPr lang="en-US" dirty="0"/>
              <a:t> </a:t>
            </a:r>
          </a:p>
          <a:p>
            <a:r>
              <a:rPr lang="en-US" dirty="0"/>
              <a:t>2) Discontinued Service Retirement (“The Company’s Choice”) </a:t>
            </a:r>
          </a:p>
          <a:p>
            <a:r>
              <a:rPr lang="en-US" dirty="0"/>
              <a:t>  - Result of involuntary separation &amp; not for cause (non-retention for force </a:t>
            </a:r>
            <a:r>
              <a:rPr lang="en-US" dirty="0" err="1"/>
              <a:t>mgt</a:t>
            </a:r>
            <a:r>
              <a:rPr lang="en-US" dirty="0"/>
              <a:t>) </a:t>
            </a:r>
          </a:p>
          <a:p>
            <a:r>
              <a:rPr lang="en-US" dirty="0"/>
              <a:t>  - Mandatory Age &amp; Service Requirements: the “50/20 or 25/any” rule </a:t>
            </a:r>
          </a:p>
          <a:p>
            <a:r>
              <a:rPr lang="en-US" dirty="0"/>
              <a:t>      a) Age 50 &amp; 20 years of creditable service </a:t>
            </a:r>
          </a:p>
          <a:p>
            <a:r>
              <a:rPr lang="en-US" dirty="0"/>
              <a:t>      b) Any age &amp; 25 years of creditable service </a:t>
            </a:r>
          </a:p>
          <a:p>
            <a:endParaRPr lang="en-US" dirty="0"/>
          </a:p>
          <a:p>
            <a:r>
              <a:rPr lang="en-US" dirty="0"/>
              <a:t>Under either option, the member gets their federal annuity immediately (under old CRCS, it’s 2% per year of service; under FERS, which almost everyone is on now, it is 1% per year of service…if you do 35 years and make an average of $100K your last 3 years, you’d get a $35K federal annuity plus whatever it is your </a:t>
            </a:r>
            <a:r>
              <a:rPr lang="en-US" dirty="0" err="1"/>
              <a:t>Thift</a:t>
            </a:r>
            <a:r>
              <a:rPr lang="en-US" dirty="0"/>
              <a:t> Savings Plan).  So, unless you plan to keep the member until their late 50s, the discontinued service retirement, which can be accomplished by denial of re-enlistment or state selection retention process, is a tremendously helpful tool.  Since the earliest you can retire under this rule is with 25 years of service and almost no one can enter Federal service before age 18, the minimum age for this option is 43 (18 + 25) in most cases.  However, many won’t be eligible until their late 40s or 50s.  Most don’t really use this tool for members ages 43-49.  The real age for force managing most techs is 50 years old.  At 50, only 20 years of service, instead of 25, is required </a:t>
            </a:r>
            <a:r>
              <a:rPr lang="en-US" dirty="0" smtClean="0"/>
              <a:t>for involuntary separation and </a:t>
            </a:r>
            <a:r>
              <a:rPr lang="en-US" dirty="0"/>
              <a:t>the benefits are better when you retire being at least that age.  For example, if you have an average E-8/E-9 who is 52 years old and 5 years Time-In-Grade at his/her current rank with 31 years of tech service and 34 military DSG service, that would be an ideal candidate to give a close force management look on whether or not they need to stay. </a:t>
            </a:r>
            <a:endParaRPr lang="en-US" dirty="0" smtClean="0"/>
          </a:p>
          <a:p>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15</a:t>
            </a:fld>
            <a:endParaRPr lang="en-US"/>
          </a:p>
        </p:txBody>
      </p:sp>
    </p:spTree>
    <p:extLst>
      <p:ext uri="{BB962C8B-B14F-4D97-AF65-F5344CB8AC3E}">
        <p14:creationId xmlns:p14="http://schemas.microsoft.com/office/powerpoint/2010/main" val="1126167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defRPr/>
            </a:pPr>
            <a:r>
              <a:rPr lang="en-US" dirty="0" smtClean="0"/>
              <a:t>The</a:t>
            </a:r>
            <a:r>
              <a:rPr lang="en-US" baseline="0" dirty="0" smtClean="0"/>
              <a:t> blue are all technicians, orange is AGR, and yellow is DSG.  </a:t>
            </a:r>
            <a:r>
              <a:rPr lang="en-US" dirty="0" smtClean="0"/>
              <a:t>Reference the notes</a:t>
            </a:r>
            <a:r>
              <a:rPr lang="en-US" baseline="0" dirty="0" smtClean="0"/>
              <a:t> to see my thought patterns for each member, which puts into practice the force management principles we just discussed.</a:t>
            </a:r>
          </a:p>
          <a:p>
            <a:pPr defTabSz="914276">
              <a:defRPr/>
            </a:pPr>
            <a:endParaRPr lang="en-US" baseline="0" dirty="0" smtClean="0"/>
          </a:p>
          <a:p>
            <a:pPr defTabSz="914276">
              <a:defRPr/>
            </a:pPr>
            <a:r>
              <a:rPr lang="en-US" dirty="0" smtClean="0"/>
              <a:t>I recommend a sheet like this as well as more</a:t>
            </a:r>
            <a:r>
              <a:rPr lang="en-US" baseline="0" dirty="0" smtClean="0"/>
              <a:t> detailed spreadsheet showing the full force management data for each squadron member (PME completion level, years of satisfactory service, </a:t>
            </a:r>
            <a:r>
              <a:rPr lang="en-US" baseline="0" dirty="0" err="1" smtClean="0"/>
              <a:t>etc</a:t>
            </a:r>
            <a:r>
              <a:rPr lang="en-US" baseline="0" dirty="0" smtClean="0"/>
              <a:t>).  That data should feed your projected decisions for this sheet.  Obviously, this document should be treated as extremely close hold shared only with your </a:t>
            </a:r>
            <a:r>
              <a:rPr lang="en-US" baseline="0" dirty="0" err="1" smtClean="0"/>
              <a:t>Gp</a:t>
            </a:r>
            <a:r>
              <a:rPr lang="en-US" baseline="0" dirty="0" smtClean="0"/>
              <a:t>/CC, OIC, and perhaps the Squadron Superintendent.  </a:t>
            </a:r>
          </a:p>
        </p:txBody>
      </p:sp>
      <p:sp>
        <p:nvSpPr>
          <p:cNvPr id="4" name="Slide Number Placeholder 3"/>
          <p:cNvSpPr>
            <a:spLocks noGrp="1"/>
          </p:cNvSpPr>
          <p:nvPr>
            <p:ph type="sldNum" sz="quarter" idx="10"/>
          </p:nvPr>
        </p:nvSpPr>
        <p:spPr/>
        <p:txBody>
          <a:bodyPr/>
          <a:lstStyle/>
          <a:p>
            <a:fld id="{958698FD-FA2A-4ADC-84B0-CE30C3F84A99}" type="slidenum">
              <a:rPr lang="en-US" smtClean="0"/>
              <a:t>16</a:t>
            </a:fld>
            <a:endParaRPr lang="en-US"/>
          </a:p>
        </p:txBody>
      </p:sp>
    </p:spTree>
    <p:extLst>
      <p:ext uri="{BB962C8B-B14F-4D97-AF65-F5344CB8AC3E}">
        <p14:creationId xmlns:p14="http://schemas.microsoft.com/office/powerpoint/2010/main" val="112280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Promotions</a:t>
            </a:r>
            <a:r>
              <a:rPr lang="en-US" baseline="0" dirty="0" smtClean="0"/>
              <a:t> and Retirements are BIG deals!  Make them a special event for both the member and their family.</a:t>
            </a:r>
          </a:p>
          <a:p>
            <a:endParaRPr lang="en-US" baseline="0" dirty="0" smtClean="0"/>
          </a:p>
          <a:p>
            <a:r>
              <a:rPr lang="en-US" dirty="0" smtClean="0"/>
              <a:t>For promotions,</a:t>
            </a:r>
            <a:r>
              <a:rPr lang="en-US" baseline="0" dirty="0" smtClean="0"/>
              <a:t> I would get a biography, then meet with the member to get their “story” so I could talk about them briefly (1-2 minutes at the promotion during CC Call).  Stress that this promotion is a covenant, not just a contract, between the CC and member, and talk about the questions you’re going to ask him/her.  I made up these questions and would ask the member in front of everyone to make the occasion more meaningful and reflective.  Promotions are too important to rush through without a little extra ceremony to go along with it.  I make them look me in the eye and make these promises (a covenant) to really emphasize the gravity and importance of the moment.  E-7/below and Captain/below would be done at the beginning of CC Calls, higher ranking promotions would be separate ceremonies later in the day. </a:t>
            </a:r>
            <a:endParaRPr lang="en-US" dirty="0" smtClean="0"/>
          </a:p>
          <a:p>
            <a:endParaRPr lang="en-US" dirty="0" smtClean="0"/>
          </a:p>
          <a:p>
            <a:r>
              <a:rPr lang="en-US" dirty="0" smtClean="0"/>
              <a:t>Promotion/Retirement </a:t>
            </a:r>
            <a:r>
              <a:rPr lang="en-US" dirty="0"/>
              <a:t>Ceremony Speech </a:t>
            </a:r>
            <a:r>
              <a:rPr lang="en-US" dirty="0" smtClean="0"/>
              <a:t>Process (for promotions it</a:t>
            </a:r>
            <a:r>
              <a:rPr lang="en-US" baseline="0" dirty="0" smtClean="0"/>
              <a:t> is much less involved of course)</a:t>
            </a:r>
            <a:r>
              <a:rPr lang="en-US" dirty="0" smtClean="0"/>
              <a:t>:</a:t>
            </a:r>
            <a:endParaRPr lang="en-US" dirty="0"/>
          </a:p>
          <a:p>
            <a:r>
              <a:rPr lang="en-US" dirty="0"/>
              <a:t>1) Member gives me a written biography.  Rather than the standard format, I prefer them to write out a narrative of their career start to finish.  I want them to include interesting details of their career.  Everyone has a story, and I want to tell it well.</a:t>
            </a:r>
          </a:p>
          <a:p>
            <a:r>
              <a:rPr lang="en-US" dirty="0"/>
              <a:t>2) Member provides a SURF, Career Brief, all decoration citations, and any EPRs or other official paperwork.  Anything to help me to understand what they did.</a:t>
            </a:r>
          </a:p>
          <a:p>
            <a:r>
              <a:rPr lang="en-US" dirty="0"/>
              <a:t>3) After reviewing that info, I talk through member's career start to finish focusing on human interest pieces of their story (they were there when the Berlin Wall came down in Germany, they were airborne on 9/11, the current MXG/CC actually hired them to work in </a:t>
            </a:r>
            <a:r>
              <a:rPr lang="en-US" dirty="0" err="1"/>
              <a:t>Mx</a:t>
            </a:r>
            <a:r>
              <a:rPr lang="en-US" dirty="0"/>
              <a:t> years ago...</a:t>
            </a:r>
            <a:r>
              <a:rPr lang="en-US" dirty="0" err="1"/>
              <a:t>etc</a:t>
            </a:r>
            <a:r>
              <a:rPr lang="en-US" dirty="0"/>
              <a:t>).  That normally takes 30 minutes to an hour.  I ask lots of questions.</a:t>
            </a:r>
          </a:p>
          <a:p>
            <a:r>
              <a:rPr lang="en-US" dirty="0"/>
              <a:t>4) Also, there's two more questions I ask the member in preparation for the retirement ceremony:  1) "Is there anything you don't want me to bring up or talk about?  Any area(s) that's off limits?"  Maybe there lost a child earlier in their career, and they want me to mention it, but more often than not, they absolutely don't want me to mention things like that.  If they tell me about a somewhat sensitive or personal subject, I'll clarify if it is off limits or not.  2) "Are there any family dynamics I need to be aware of for the family members or civilian friends who are attending?"  Does Aunt Suzy not need to sit by Nephew John because they fight a lot?  Honoree’s daughter is coming, but there is tension there between the member and her, etc.  Regardless, I want to involve the family in the speech as much as possible...little Johnny has born when the family was stationed here, honoree met wife when stationed at this base and they were married three weeks prior to Desert Storm deployment, etc.  </a:t>
            </a:r>
          </a:p>
          <a:p>
            <a:r>
              <a:rPr lang="en-US" dirty="0"/>
              <a:t>5) I research facts about the year they entered the service (Google "1981" and see what comes up...my favorite website for this is thepeoplehistory.com).  Then I research the top movies and songs of that year.  Talk about the things that the current audience would connect with the most.  </a:t>
            </a:r>
            <a:r>
              <a:rPr lang="en-US" dirty="0" smtClean="0"/>
              <a:t>I also look for opportunities to give a</a:t>
            </a:r>
            <a:r>
              <a:rPr lang="en-US" baseline="0" dirty="0" smtClean="0"/>
              <a:t> brief historical context to the member’s career.  If they were in Guam during the Cold War, that was one of our closest bases to the Soviet Union, so bombers and tankers there assigned to Strategic Air Command (SAC) were always on high alert really to conduct nuclear missions…so that’s what Senior Airman Smith was going during his one-year assignment there. </a:t>
            </a:r>
            <a:endParaRPr lang="en-US" dirty="0"/>
          </a:p>
          <a:p>
            <a:r>
              <a:rPr lang="en-US" dirty="0"/>
              <a:t>6) I do a little extra research on other aspects of their career.  If the guy was a Quartermaster, I might throw in a Quartermaster quote.  This research should also allow me to determine the “themes” of the member’s career and use that as the underlying message of the speech:  </a:t>
            </a:r>
            <a:r>
              <a:rPr lang="en-US" dirty="0" err="1"/>
              <a:t>deployer</a:t>
            </a:r>
            <a:r>
              <a:rPr lang="en-US" dirty="0"/>
              <a:t>/warrior, jack of all trades, innovator, team builder, etc.  </a:t>
            </a:r>
          </a:p>
          <a:p>
            <a:r>
              <a:rPr lang="en-US" dirty="0"/>
              <a:t>7) Finally, I look through everything and practice a few times.  The bones are the timeline (dates/places they are stationed); the meat are the human interest pieces I put on the "bones" as I'm telling the story.</a:t>
            </a:r>
          </a:p>
          <a:p>
            <a:r>
              <a:rPr lang="en-US" dirty="0"/>
              <a:t>8) Deliver 7-10 minute speech completely from memory at beginning of ceremony during officiating officer’s opening remarks</a:t>
            </a:r>
            <a:r>
              <a:rPr lang="en-US" dirty="0" smtClean="0"/>
              <a:t>.  This isn’t as</a:t>
            </a:r>
            <a:r>
              <a:rPr lang="en-US" baseline="0" dirty="0" smtClean="0"/>
              <a:t> difficult to do as one might think.  You already know big dates in history, Desert Storm in 1991, going into Iraq in 2003, Hurricane Katrina in 2005, etc., so build upon your existing knowledge by matching up the individual’s career with what you already know.</a:t>
            </a:r>
            <a:endParaRPr lang="en-US" dirty="0"/>
          </a:p>
          <a:p>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17</a:t>
            </a:fld>
            <a:endParaRPr lang="en-US"/>
          </a:p>
        </p:txBody>
      </p:sp>
    </p:spTree>
    <p:extLst>
      <p:ext uri="{BB962C8B-B14F-4D97-AF65-F5344CB8AC3E}">
        <p14:creationId xmlns:p14="http://schemas.microsoft.com/office/powerpoint/2010/main" val="1861941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MXS/CC Stationary Template on </a:t>
            </a:r>
            <a:r>
              <a:rPr lang="en-US" dirty="0" err="1" smtClean="0"/>
              <a:t>Sharepoint</a:t>
            </a:r>
            <a:r>
              <a:rPr lang="en-US" dirty="0" smtClean="0"/>
              <a:t>.</a:t>
            </a:r>
          </a:p>
          <a:p>
            <a:endParaRPr lang="en-US" dirty="0" smtClean="0"/>
          </a:p>
          <a:p>
            <a:r>
              <a:rPr lang="en-US" dirty="0" smtClean="0"/>
              <a:t>If the member’s family</a:t>
            </a:r>
            <a:r>
              <a:rPr lang="en-US" baseline="0" dirty="0" smtClean="0"/>
              <a:t> is with them, never pass up the opportunity to compliment their son/daughter, dad/mom, husband/wife in front of them</a:t>
            </a:r>
            <a:r>
              <a:rPr lang="is-IS" baseline="0" dirty="0" smtClean="0"/>
              <a:t>…if the member is deserving.  Often times, a service member‘s father clearly understands your position/rank, so praise from their son/daughter‘s commander (you) will mean a great deal.</a:t>
            </a:r>
            <a:endParaRPr lang="en-US" baseline="0" dirty="0" smtClean="0"/>
          </a:p>
          <a:p>
            <a:endParaRPr lang="en-US" dirty="0" smtClean="0"/>
          </a:p>
          <a:p>
            <a:r>
              <a:rPr lang="en-US" dirty="0" smtClean="0"/>
              <a:t>Decorations.  Do the Service Dress check</a:t>
            </a:r>
            <a:r>
              <a:rPr lang="en-US" baseline="0" dirty="0" smtClean="0"/>
              <a:t> when the opportunity presents itself.  If a Lt Col or SMSgt is in service dress without a Meritorious Service Medal, it’s either because they are poor performers, or more likely, the chain of command hasn’t taken care of them.  So…you fix it.  Sometimes leaders are in the mentality that medals should only be given for “above and beyond” actions.  This is not how the Active Component does it.  If you are at least an average performer, you should get an extended tour medal (AF Achievement Medal for junior folks, AF Commendation Medal for mid-level folks, and MSM for more ranking folks).</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18</a:t>
            </a:fld>
            <a:endParaRPr lang="en-US"/>
          </a:p>
        </p:txBody>
      </p:sp>
    </p:spTree>
    <p:extLst>
      <p:ext uri="{BB962C8B-B14F-4D97-AF65-F5344CB8AC3E}">
        <p14:creationId xmlns:p14="http://schemas.microsoft.com/office/powerpoint/2010/main" val="3841344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second year, consider one</a:t>
            </a:r>
            <a:r>
              <a:rPr lang="en-US" baseline="0" dirty="0" smtClean="0"/>
              <a:t> of your priorities being to cement into place/culture what you accomplished during Phase 1 (that was part of “tracking” for me).  After another squadron assessment, what are the next “bites out of the elephant” you need to take? I recommend a new phases annually.  For those who have more lengthy command tours, this might mean you need to incorporate more phases to keep the annual evaluation cycle going.  </a:t>
            </a:r>
          </a:p>
          <a:p>
            <a:endParaRPr lang="en-US" baseline="0" dirty="0" smtClean="0"/>
          </a:p>
          <a:p>
            <a:r>
              <a:rPr lang="en-US" baseline="0" dirty="0" smtClean="0"/>
              <a:t>Things change.  You should be moving the squadron forward, so that’s why repeating this approach annually is helpful, especially for those who spend over 3 years in the same command.</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19</a:t>
            </a:fld>
            <a:endParaRPr lang="en-US"/>
          </a:p>
        </p:txBody>
      </p:sp>
    </p:spTree>
    <p:extLst>
      <p:ext uri="{BB962C8B-B14F-4D97-AF65-F5344CB8AC3E}">
        <p14:creationId xmlns:p14="http://schemas.microsoft.com/office/powerpoint/2010/main" val="179943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type of squadron has a different make up</a:t>
            </a:r>
            <a:r>
              <a:rPr lang="is-IS" baseline="0" dirty="0" smtClean="0"/>
              <a:t>…this was mine.  Almost all enlisted, large in terms of Air National Guard (ANG) squadrons, and almost all technician on the Full Time (FT) side.  This just gives you context for my situation.  If you have an officer heavy and/or AGR heavy unit or a 40-person unit rather than 160 folks, that might change the way you execute things.  </a:t>
            </a:r>
          </a:p>
          <a:p>
            <a:endParaRPr lang="is-IS" baseline="0" dirty="0" smtClean="0"/>
          </a:p>
          <a:p>
            <a:r>
              <a:rPr lang="is-IS" baseline="0" dirty="0" smtClean="0"/>
              <a:t>I am a Dual-Status Technician, but during this time, my full time job was The Adujant General’s (TAG‘s) State Public Affairs Officer at state HQ, which is in Austin, three hours drive away from this Fort Worth-based unit.  So, in effect, I was an out-of-town, Traditional Sq/CC.</a:t>
            </a:r>
            <a:endParaRPr lang="en-US" dirty="0" smtClean="0"/>
          </a:p>
          <a:p>
            <a:endParaRPr lang="en-US" dirty="0" smtClean="0"/>
          </a:p>
          <a:p>
            <a:r>
              <a:rPr lang="en-US" dirty="0" smtClean="0"/>
              <a:t>Above</a:t>
            </a:r>
            <a:r>
              <a:rPr lang="en-US" baseline="0" dirty="0" smtClean="0"/>
              <a:t> the red line were my direct reports, below the red line reported to E-9s.</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2</a:t>
            </a:fld>
            <a:endParaRPr lang="en-US"/>
          </a:p>
        </p:txBody>
      </p:sp>
    </p:spTree>
    <p:extLst>
      <p:ext uri="{BB962C8B-B14F-4D97-AF65-F5344CB8AC3E}">
        <p14:creationId xmlns:p14="http://schemas.microsoft.com/office/powerpoint/2010/main" val="1015347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to</a:t>
            </a:r>
            <a:r>
              <a:rPr lang="en-US" baseline="0" dirty="0" smtClean="0"/>
              <a:t> stuff that leaves your office?  What if someone asks you about it 3 months from now?  Could you tell them where it went?  Make the originator of the paperwork within the squadron your OPR (Office of Primary Responsibility) for tracking it to completion.  Your Commander’s Support Staff function should keep a log. </a:t>
            </a:r>
            <a:endParaRPr lang="en-US" dirty="0" smtClean="0"/>
          </a:p>
          <a:p>
            <a:endParaRPr lang="en-US" dirty="0" smtClean="0"/>
          </a:p>
          <a:p>
            <a:r>
              <a:rPr lang="en-US" dirty="0" smtClean="0"/>
              <a:t>Keep your word</a:t>
            </a:r>
            <a:r>
              <a:rPr lang="en-US" baseline="0" dirty="0" smtClean="0"/>
              <a:t> when you promise to look into something.  </a:t>
            </a:r>
            <a:r>
              <a:rPr lang="en-US" dirty="0" smtClean="0"/>
              <a:t>Medical</a:t>
            </a:r>
            <a:r>
              <a:rPr lang="en-US" baseline="0" dirty="0" smtClean="0"/>
              <a:t> Group (MDG) and Force Support Squadron (FSS) Officers-In-Charge (OICs) became my best friends in the wing.  I gained a lot of street credibility when my supervisors in the squadron actually saw results/action from items in MDG and FSS much more quickly when I engaged.  However, most weeks I restricted myself to the “one thing” rule.  That means I tried to limit myself to only call the FSS/MDG OIC/CC and ask for one thing per week, so only the most important item.  This helped me get better results when I called.  I’d let the subordinates work the other items as they should be doing anyway.</a:t>
            </a:r>
          </a:p>
          <a:p>
            <a:endParaRPr lang="en-US" baseline="0" dirty="0" smtClean="0"/>
          </a:p>
          <a:p>
            <a:r>
              <a:rPr lang="en-US" baseline="0" dirty="0" smtClean="0"/>
              <a:t>Does the E-4 in your squadron know what your priorities are?  Know what you care about?  After implementing numerous fitness changes, the grumble factor was high for 7-8 months.  Then, it went back to the usual maintenance unit grumbling when the new processes/rules became the normal way of doing business.</a:t>
            </a:r>
          </a:p>
          <a:p>
            <a:endParaRPr lang="en-US" baseline="0" dirty="0" smtClean="0"/>
          </a:p>
          <a:p>
            <a:r>
              <a:rPr lang="en-US" baseline="0" dirty="0" smtClean="0"/>
              <a:t>One of the old Chiefs actually said to my Operations Officer, “Walters is like E.F. Hutton”…that’s one of the best points of feedback I’ve ever gotten.  Remember the old E.F. Hutton commercials?  “When E.F. Hutton talks, people listen.”  The Chief meant squadron members took action when I made something a priority.  Do your words change squadron behavior?  When you focus the squadron on something, does make a difference?  Dental surge example….28 of the 70 wing members seen for the dental surge that weekend were from MXS.</a:t>
            </a:r>
          </a:p>
          <a:p>
            <a:endParaRPr lang="en-US" baseline="0" dirty="0" smtClean="0"/>
          </a:p>
          <a:p>
            <a:r>
              <a:rPr lang="en-US" baseline="0" dirty="0" smtClean="0"/>
              <a:t>Chiefs instituted squadron PT during drill.  </a:t>
            </a:r>
            <a:r>
              <a:rPr lang="en-US" baseline="0" dirty="0" err="1" smtClean="0"/>
              <a:t>Kotter’s</a:t>
            </a:r>
            <a:r>
              <a:rPr lang="en-US" baseline="0" dirty="0" smtClean="0"/>
              <a:t> Change Model, step 2 “Form a Strong Coalition” worked here.  I did not attend because I wanted fitness to be seen something embraced by all leadership, not just a “Travis Walters” thing.  However, there would be good reasons to attend and set the example (or suffer with the unit as some might see it).</a:t>
            </a:r>
          </a:p>
          <a:p>
            <a:endParaRPr lang="en-US" baseline="0" dirty="0" smtClean="0"/>
          </a:p>
          <a:p>
            <a:r>
              <a:rPr lang="en-US" baseline="0" dirty="0" smtClean="0"/>
              <a:t>The Vice Wing Commander called me one day, and said, “it is unbelievable how many maintenance folks I see outside running in the afternoons now”…those data points/anecdotes are valuable to understanding if change is indeed taking place within the unit.</a:t>
            </a:r>
          </a:p>
          <a:p>
            <a:endParaRPr lang="en-US" baseline="0" dirty="0" smtClean="0"/>
          </a:p>
          <a:p>
            <a:r>
              <a:rPr lang="en-US" baseline="0" dirty="0" smtClean="0"/>
              <a:t>The strong performers will thank you for holding everyone accountable.  Failure to delineate performance is a morale killer.  You’ll stifle your all stars and actually lower productivity.  If the strong performers see themselves treated and rewarded (or not rewarded) the same as the </a:t>
            </a:r>
            <a:r>
              <a:rPr lang="en-US" baseline="0" dirty="0" err="1" smtClean="0"/>
              <a:t>dirtbags</a:t>
            </a:r>
            <a:r>
              <a:rPr lang="en-US" baseline="0" dirty="0" smtClean="0"/>
              <a:t>, some of the superstars will stop working so hard because the perception develops that strong performance doesn’t matter.   </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20</a:t>
            </a:fld>
            <a:endParaRPr lang="en-US"/>
          </a:p>
        </p:txBody>
      </p:sp>
    </p:spTree>
    <p:extLst>
      <p:ext uri="{BB962C8B-B14F-4D97-AF65-F5344CB8AC3E}">
        <p14:creationId xmlns:p14="http://schemas.microsoft.com/office/powerpoint/2010/main" val="1381125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On-the-job AFSC Training:  Consider stacking all the other stuff on Saturday of</a:t>
            </a:r>
            <a:r>
              <a:rPr lang="en-US" baseline="0" dirty="0" smtClean="0"/>
              <a:t> drill and making Sunday an “AFSC training only” day or doing a split drill once a year.</a:t>
            </a:r>
            <a:endParaRPr lang="en-US" dirty="0" smtClean="0"/>
          </a:p>
          <a:p>
            <a:r>
              <a:rPr lang="en-US" dirty="0" smtClean="0"/>
              <a:t>Enlisted Promotions:  Wing Instruction</a:t>
            </a:r>
            <a:r>
              <a:rPr lang="en-US" baseline="0" dirty="0" smtClean="0"/>
              <a:t> helped standardize the way we promoted and made the process more transparent.</a:t>
            </a:r>
            <a:endParaRPr lang="en-US" dirty="0" smtClean="0"/>
          </a:p>
          <a:p>
            <a:r>
              <a:rPr lang="en-US" dirty="0" smtClean="0"/>
              <a:t>The important thing is to listen to unit</a:t>
            </a:r>
            <a:r>
              <a:rPr lang="en-US" baseline="0" dirty="0" smtClean="0"/>
              <a:t> feedback over time and actually do things to show you 1) heard the feedback loud and clear and 2) you are actively looking for ways to address that issue.</a:t>
            </a:r>
          </a:p>
          <a:p>
            <a:endParaRPr lang="en-US" baseline="0" dirty="0" smtClean="0"/>
          </a:p>
          <a:p>
            <a:r>
              <a:rPr lang="en-US" baseline="0" dirty="0" smtClean="0"/>
              <a:t>I bring in subordinate officers once a month and give them a “There I was</a:t>
            </a:r>
            <a:r>
              <a:rPr lang="is-IS" baseline="0" dirty="0" smtClean="0"/>
              <a:t>…” situation to discuss.  For example, subordinate sitting in my office said, “I am planning to get out.”  What do you say back?  Play it out with the different ways the conversation could go, so the Lieutenant/Captain is ready for your job one day.  Allow a junior officer to sit in the corner while you give someone adverse action paperwork, then talk him/her through the process after they witness it.</a:t>
            </a:r>
            <a:endParaRPr lang="en-US" dirty="0" smtClean="0"/>
          </a:p>
          <a:p>
            <a:endParaRPr lang="en-US" dirty="0" smtClean="0"/>
          </a:p>
          <a:p>
            <a:r>
              <a:rPr lang="en-US" dirty="0" smtClean="0"/>
              <a:t>You are</a:t>
            </a:r>
            <a:r>
              <a:rPr lang="en-US" baseline="0" dirty="0" smtClean="0"/>
              <a:t> a coach, teacher, and mentor, so address the knowledge gaps that may exist for many in the unit.  </a:t>
            </a:r>
            <a:r>
              <a:rPr lang="en-US" dirty="0" smtClean="0"/>
              <a:t>Tech retirement system handout,</a:t>
            </a:r>
            <a:r>
              <a:rPr lang="en-US" baseline="0" dirty="0" smtClean="0"/>
              <a:t> </a:t>
            </a:r>
            <a:r>
              <a:rPr lang="en-US" dirty="0" smtClean="0"/>
              <a:t>Federal Employee Retirement System overview slides,</a:t>
            </a:r>
            <a:r>
              <a:rPr lang="en-US" baseline="0" dirty="0" smtClean="0"/>
              <a:t> interviewing 101 handout, How to Write a Decoration slides, “Who You </a:t>
            </a:r>
            <a:r>
              <a:rPr lang="en-US" baseline="0" dirty="0" err="1" smtClean="0"/>
              <a:t>Gonna</a:t>
            </a:r>
            <a:r>
              <a:rPr lang="en-US" baseline="0" dirty="0" smtClean="0"/>
              <a:t> Call” handout all on </a:t>
            </a:r>
            <a:r>
              <a:rPr lang="en-US" baseline="0" dirty="0" err="1" smtClean="0"/>
              <a:t>Sharepoint</a:t>
            </a:r>
            <a:r>
              <a:rPr lang="en-US" baseline="0" dirty="0" smtClean="0"/>
              <a:t> to address knowledge gaps.  You are welcome to use any of my materials to teach others and modify them as you see fit.</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21</a:t>
            </a:fld>
            <a:endParaRPr lang="en-US"/>
          </a:p>
        </p:txBody>
      </p:sp>
    </p:spTree>
    <p:extLst>
      <p:ext uri="{BB962C8B-B14F-4D97-AF65-F5344CB8AC3E}">
        <p14:creationId xmlns:p14="http://schemas.microsoft.com/office/powerpoint/2010/main" val="2979103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Our focus here</a:t>
            </a:r>
            <a:r>
              <a:rPr lang="en-US" baseline="0" dirty="0" smtClean="0"/>
              <a:t> is not on strategic level decisions a CEO or the Air Force Chief of Staff would make, but on the day-to-day grind of squadron command.  Peter Drucker’s 2006 book, “The Effective Executive,” has a great chapter on decision-making at that high level and would be worth reading as you decide your priorities and vision for where you want to take your unit.  These questions certainly apply to the big decisions too, but as junior executives/mid-level managers for corporate Air Force (although command is so much more than that)…I want to give you some quick and practical tools to a) better handle the smaller decisions and b) teach/mentor subordinates on decision-making.</a:t>
            </a:r>
          </a:p>
          <a:p>
            <a:pPr defTabSz="882762">
              <a:defRPr/>
            </a:pPr>
            <a:endParaRPr lang="en-US" dirty="0" smtClean="0"/>
          </a:p>
          <a:p>
            <a:pPr defTabSz="882762">
              <a:defRPr/>
            </a:pPr>
            <a:r>
              <a:rPr lang="en-US" dirty="0" smtClean="0"/>
              <a:t>Education is key to honing</a:t>
            </a:r>
            <a:r>
              <a:rPr lang="en-US" baseline="0" dirty="0" smtClean="0"/>
              <a:t> your decision-making processes.</a:t>
            </a:r>
            <a:r>
              <a:rPr lang="en-US" dirty="0" smtClean="0"/>
              <a:t> I recommend reading biographies of leaders and military history with a “people”</a:t>
            </a:r>
            <a:r>
              <a:rPr lang="en-US" baseline="0" dirty="0" smtClean="0"/>
              <a:t> emphasis.  Focus on decision-making.  What decisions did they made, why did they choose that COA, how does it relate to my leadership decisions I’m required to make?  Biographies of Alexander the Great, Alexander Hamilton, Napoleon, Ulysses Grant, Dwight Eisenhower, Margaret Thatcher, Colin Powell, etc., are great case studies to increase your effective operation in the gray area of upper leadership.  Choose a leader and search for the best single volume biography written on him/her.  History books like Barbara Tuchman’s “The Guns of August” (published in 1962, Pulitzer Prize winner) about the decisions made to start WWI allow us to consider decisions from the several points of view of leaders on both sides of the battlefield.  Like them, how can I fall into the trap of being a slave to my elaborately-constructed plan?  Like them, when I do recon or seek to gather facts about a situation, do I (wrongly) see what I expected to see?  Or do I see what is actually there? </a:t>
            </a:r>
          </a:p>
          <a:p>
            <a:endParaRPr lang="en-US" dirty="0" smtClean="0"/>
          </a:p>
          <a:p>
            <a:r>
              <a:rPr lang="en-US" dirty="0" smtClean="0"/>
              <a:t>Experience is also important.</a:t>
            </a:r>
            <a:r>
              <a:rPr lang="en-US" baseline="0" dirty="0" smtClean="0"/>
              <a:t>  Seek assignments and special duty opportunities that take you out of your comfort zone and push you to perform at the next level.</a:t>
            </a:r>
          </a:p>
          <a:p>
            <a:endParaRPr lang="en-US" baseline="0" dirty="0" smtClean="0"/>
          </a:p>
          <a:p>
            <a:r>
              <a:rPr lang="en-US" baseline="0" dirty="0" smtClean="0"/>
              <a:t>Before making a significant decision, ask yourself two questions:</a:t>
            </a:r>
          </a:p>
          <a:p>
            <a:pPr marL="220690" indent="-220690">
              <a:buAutoNum type="arabicParenR"/>
            </a:pPr>
            <a:r>
              <a:rPr lang="en-US" baseline="0" dirty="0" smtClean="0"/>
              <a:t>Is this my decision to make?  The regulations might require wing commander approval for this personnel action or OG/CC approval to waive the restrictions to fly that mission.  Thus it is NOT your decision, but your recommendation that you’re making.  On the opposite end, maybe this really should be a subordinate’s decision (Flight Commander, OIC, or SNCO Shop Chief) to make.  While you could make the decision at your level, it might be better to allow your subordinates to handle it.  Some subordinates have the habit of transferring their “monkeys” onto “your back”…so eventually, if you’re not careful, you could end up carrying an entire squadron’s worth of monkeys on your back unnecessarily.  Do not become the action officer for everyone in your unit.  Hand back as many tasks as you can to them.  Is follow up required with the FSS?  Could your superintendent call the FSS superintendent instead of you or has it reached a level that requires a </a:t>
            </a:r>
            <a:r>
              <a:rPr lang="en-US" baseline="0" dirty="0" err="1" smtClean="0"/>
              <a:t>Sq</a:t>
            </a:r>
            <a:r>
              <a:rPr lang="en-US" baseline="0" dirty="0" smtClean="0"/>
              <a:t>/CC to </a:t>
            </a:r>
            <a:r>
              <a:rPr lang="en-US" baseline="0" dirty="0" err="1" smtClean="0"/>
              <a:t>Sq</a:t>
            </a:r>
            <a:r>
              <a:rPr lang="en-US" baseline="0" dirty="0" smtClean="0"/>
              <a:t>/CC engagement?  A squadron commander should do only what a squadron commander can do (and no one else)…and nothing more (at least when it comes to monkeys on your back).</a:t>
            </a:r>
          </a:p>
          <a:p>
            <a:pPr marL="220690" indent="-220690">
              <a:buAutoNum type="arabicParenR"/>
            </a:pPr>
            <a:r>
              <a:rPr lang="en-US" baseline="0" dirty="0" smtClean="0"/>
              <a:t>Do I require more information before deciding?  You’ve heard one side of the story…how about the other side?  Is there someone directly involved in the situation that you haven’t spoken with yet to get their version?  Or perhaps you need more data.  AFI 1-2 encourages commanders to make “data driven” decisions, so we need data to do that, such as Maintenance flying stats, # of late OPRs, # of people who have not completed suicide awareness training, etc.  Finally, are there any more entities you need to seek input from or coordinate with such as the JAG, state HQ, a doctor at the Medical Group, the local Family Support Services folks, etc.? </a:t>
            </a:r>
          </a:p>
          <a:p>
            <a:r>
              <a:rPr lang="en-US" baseline="0" dirty="0" smtClean="0"/>
              <a:t>However, do NOT allow “lack of info” to be an excuse for inaction.  Often times, we do not have all the information we’d like in order to make a decision, so we must move forward to make the best decision possible with incomplete info.  Sometimes the decision can wait for more/better info; other times it can’t.</a:t>
            </a:r>
          </a:p>
          <a:p>
            <a:endParaRPr lang="en-US" baseline="0" dirty="0" smtClean="0"/>
          </a:p>
          <a:p>
            <a:r>
              <a:rPr lang="en-US" baseline="0" dirty="0" smtClean="0"/>
              <a:t>For decisions, ask:</a:t>
            </a:r>
          </a:p>
          <a:p>
            <a:pPr marL="220690" indent="-220690">
              <a:buAutoNum type="arabicParenR"/>
            </a:pPr>
            <a:r>
              <a:rPr lang="en-US" baseline="0" dirty="0" smtClean="0"/>
              <a:t>If the choice is legal (are we violating any laws/rules with this COA), moral (your </a:t>
            </a:r>
            <a:r>
              <a:rPr lang="en-US" dirty="0"/>
              <a:t>standards of behavior or beliefs concerning what is and is not acceptable), and ethical (conforming to society/organization accepted standards of conduct) </a:t>
            </a:r>
          </a:p>
          <a:p>
            <a:pPr marL="220690" indent="-220690">
              <a:buAutoNum type="arabicParenR"/>
            </a:pPr>
            <a:r>
              <a:rPr lang="en-US" dirty="0" smtClean="0"/>
              <a:t>Is </a:t>
            </a:r>
            <a:r>
              <a:rPr lang="en-US" dirty="0"/>
              <a:t>the </a:t>
            </a:r>
            <a:r>
              <a:rPr lang="en-US"/>
              <a:t>COA </a:t>
            </a:r>
            <a:r>
              <a:rPr lang="en-US" smtClean="0"/>
              <a:t>how </a:t>
            </a:r>
            <a:r>
              <a:rPr lang="en-US" dirty="0"/>
              <a:t>I (or the average, “reasonable” person…remember, if it is an adverse action you are deciding, the person being punished is often “unreasonable,” so they can’t be our guide here) would want to be treated in the same situation.  The involves thinking through decisions with your emotional intelligence lenses.  How about the Golden Rule?</a:t>
            </a:r>
            <a:endParaRPr lang="en-US" baseline="0" dirty="0" smtClean="0"/>
          </a:p>
        </p:txBody>
      </p:sp>
      <p:sp>
        <p:nvSpPr>
          <p:cNvPr id="4" name="Slide Number Placeholder 3"/>
          <p:cNvSpPr>
            <a:spLocks noGrp="1"/>
          </p:cNvSpPr>
          <p:nvPr>
            <p:ph type="sldNum" sz="quarter" idx="10"/>
          </p:nvPr>
        </p:nvSpPr>
        <p:spPr/>
        <p:txBody>
          <a:bodyPr/>
          <a:lstStyle/>
          <a:p>
            <a:fld id="{958698FD-FA2A-4ADC-84B0-CE30C3F84A99}" type="slidenum">
              <a:rPr lang="en-US" smtClean="0"/>
              <a:t>22</a:t>
            </a:fld>
            <a:endParaRPr lang="en-US"/>
          </a:p>
        </p:txBody>
      </p:sp>
    </p:spTree>
    <p:extLst>
      <p:ext uri="{BB962C8B-B14F-4D97-AF65-F5344CB8AC3E}">
        <p14:creationId xmlns:p14="http://schemas.microsoft.com/office/powerpoint/2010/main" val="3064681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I was planning to spend 3 years as</a:t>
            </a:r>
            <a:r>
              <a:rPr lang="en-US" baseline="0" dirty="0" smtClean="0"/>
              <a:t> the commander, the call came early from state headquarters for me to move.  As soon as the timeline was established, I rapidly moved to Phase III and focused almost entirely on finishing strong and ensuring the new CC was set up for success.  </a:t>
            </a:r>
          </a:p>
          <a:p>
            <a:endParaRPr lang="en-US" baseline="0" dirty="0" smtClean="0"/>
          </a:p>
          <a:p>
            <a:r>
              <a:rPr lang="en-US" baseline="0" dirty="0" smtClean="0"/>
              <a:t>In most cases, these should be the same priorities for all of us in our final phase of command.</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23</a:t>
            </a:fld>
            <a:endParaRPr lang="en-US"/>
          </a:p>
        </p:txBody>
      </p:sp>
    </p:spTree>
    <p:extLst>
      <p:ext uri="{BB962C8B-B14F-4D97-AF65-F5344CB8AC3E}">
        <p14:creationId xmlns:p14="http://schemas.microsoft.com/office/powerpoint/2010/main" val="2258919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primary purpose is to set up the new CC for success, conduct a successful leadership transition, and shift the focus to the new CC on the day of the ceremony.  Once the new CC is named, ask him/her for input on any decision impacting their tenure as a professional courtesy.  You are the senior ranking member, so be directive about the handoff plan to the new guy.  Insist on passing off all the necessary information, preferably in face-to-face meetings.  Ensure nametags/pictures are changed out immediately after the ceremony.  Give the </a:t>
            </a:r>
            <a:r>
              <a:rPr lang="en-US" dirty="0" err="1"/>
              <a:t>Sq</a:t>
            </a:r>
            <a:r>
              <a:rPr lang="en-US" dirty="0"/>
              <a:t>/CC the office for the entire drill weekend.  Following the </a:t>
            </a:r>
            <a:r>
              <a:rPr lang="en-US" dirty="0" err="1"/>
              <a:t>CoC</a:t>
            </a:r>
            <a:r>
              <a:rPr lang="en-US" dirty="0"/>
              <a:t>, you should work hard to disappear and stay out of the way for at least the next few months.  The one exception to this is if the outgoing CC is retiring.  Many units have the Change of Command (</a:t>
            </a:r>
            <a:r>
              <a:rPr lang="en-US" dirty="0" err="1"/>
              <a:t>CoC</a:t>
            </a:r>
            <a:r>
              <a:rPr lang="en-US" dirty="0"/>
              <a:t>) followed by the retirement ceremony later on Saturday afternoon.  If you’re retiring, just be sure you disappear from the unit after your retirement ceremony/party is over on Saturday night (of course, this is normally NOT a problem</a:t>
            </a:r>
            <a:r>
              <a:rPr lang="is-IS" dirty="0"/>
              <a:t>…because you’re retired!).</a:t>
            </a:r>
            <a:r>
              <a:rPr lang="en-US" dirty="0"/>
              <a:t>  </a:t>
            </a:r>
          </a:p>
          <a:p>
            <a:endParaRPr lang="en-US" dirty="0"/>
          </a:p>
          <a:p>
            <a:r>
              <a:rPr lang="en-US" dirty="0"/>
              <a:t>Here is an example transition plan email to the squadron:</a:t>
            </a:r>
          </a:p>
          <a:p>
            <a:r>
              <a:rPr lang="en-US" dirty="0"/>
              <a:t>MXS Leadership team, </a:t>
            </a:r>
          </a:p>
          <a:p>
            <a:r>
              <a:rPr lang="en-US" dirty="0"/>
              <a:t>Lt Col Wedel and I have worked out the tentative plan for MXS events during September drill weekend, so I wanted you to be aware of the events for this big transition weekend. </a:t>
            </a:r>
          </a:p>
          <a:p>
            <a:endParaRPr lang="en-US" dirty="0"/>
          </a:p>
          <a:p>
            <a:r>
              <a:rPr lang="en-US" dirty="0"/>
              <a:t>COMMUNICATION/OFFICE SPACE: </a:t>
            </a:r>
          </a:p>
          <a:p>
            <a:r>
              <a:rPr lang="en-US" dirty="0"/>
              <a:t>As of now, courtesy copy Lt Col Wedel on all MXS/CC and OIC-related emails to Maj Chrystal and/or me. As you probably know, Lt Col Wedel will function as both the MXS OIC and MXS/CC following the </a:t>
            </a:r>
            <a:r>
              <a:rPr lang="en-US" dirty="0" err="1"/>
              <a:t>CoC</a:t>
            </a:r>
            <a:r>
              <a:rPr lang="en-US" dirty="0"/>
              <a:t>, and Maj Chrystal will be transferring to the wing exec position. All three of us have begun the "hand-off" process, so help us help you by keeping all of us in the loop. But beginning on Sunday morning, 25 September, Maj Chrystal and I no longer need to be included on OIC and CC correspondence...work everything through Lt Col Wedel from that point on, and he'll circle back around with us for additional information if he needs to do so. Lt Col Wedel is moving into the MXS/CC office over the next few weeks, and I'll work out of Maj Chrystal's office and/or in the upstairs MXG staff area when I am there on the Thursday-Sunday of Sept drill. Maj Chrystal will be transitioning to the wing building...she'll be terribly missed! Maj Chrystal and Lt Col Wedel plan to be settled into their new full time office locations the week prior to drill. </a:t>
            </a:r>
          </a:p>
          <a:p>
            <a:endParaRPr lang="en-US" dirty="0"/>
          </a:p>
          <a:p>
            <a:r>
              <a:rPr lang="en-US" dirty="0"/>
              <a:t>DRILL SCHEDULE: </a:t>
            </a:r>
          </a:p>
          <a:p>
            <a:r>
              <a:rPr lang="en-US" dirty="0"/>
              <a:t>THURSDAY/FRIDAY </a:t>
            </a:r>
          </a:p>
          <a:p>
            <a:r>
              <a:rPr lang="en-US" dirty="0"/>
              <a:t>- MXS/CC hand off/transition. Both Walters and Wedel will attend all </a:t>
            </a:r>
            <a:r>
              <a:rPr lang="en-US" dirty="0" err="1"/>
              <a:t>Sq</a:t>
            </a:r>
            <a:r>
              <a:rPr lang="en-US" dirty="0"/>
              <a:t>/CC-level events (Pre-UTA meetings, </a:t>
            </a:r>
            <a:r>
              <a:rPr lang="en-US" dirty="0" err="1"/>
              <a:t>etc</a:t>
            </a:r>
            <a:r>
              <a:rPr lang="en-US" dirty="0"/>
              <a:t>). </a:t>
            </a:r>
          </a:p>
          <a:p>
            <a:r>
              <a:rPr lang="en-US" dirty="0"/>
              <a:t>SATURDAY </a:t>
            </a:r>
          </a:p>
          <a:p>
            <a:r>
              <a:rPr lang="en-US" dirty="0"/>
              <a:t>- 0730-0800: "MXS Promotions Call" (entire unit) in MXS Classroom. Walters/Chrystal will run. We have the potential for up to eight MXS promotions. Right now, SrA Hood is the only approved promotion, but the others are in the works and most have already been boarded. We want to be ready for all of them to come back at the eleventh hour, so that's why we're doing a separate formation on Saturday morning. If you are currently working a promotion package, I ask for it to receive top priority this upcoming week to get it to FSS...we'd like to promote as many of these eight on Saturday morning as possible. Walters will provide Krispy Kreme donuts for the squadron that morning beginning at 0700 and give the squadron a forum to say goodbye if they so choose. So, 0700-0730 is optional, grab a donut and shake the outgoing CC's hand, but 0730-0800 is mandatory for promotions and a few quick scheduling announcements. </a:t>
            </a:r>
          </a:p>
          <a:p>
            <a:r>
              <a:rPr lang="en-US" dirty="0"/>
              <a:t>- 1000: Chief Chavers retirement in MXS Classroom. Walters will officiate. Food provided afterwards. </a:t>
            </a:r>
          </a:p>
          <a:p>
            <a:r>
              <a:rPr lang="en-US" dirty="0"/>
              <a:t>- 1500: MXS Change of Command in Fuel Cell. Col Mallory will officiate. </a:t>
            </a:r>
          </a:p>
          <a:p>
            <a:r>
              <a:rPr lang="en-US" dirty="0"/>
              <a:t>- 1600: </a:t>
            </a:r>
            <a:r>
              <a:rPr lang="en-US" dirty="0" err="1"/>
              <a:t>Wiggs</a:t>
            </a:r>
            <a:r>
              <a:rPr lang="en-US" dirty="0"/>
              <a:t>/Byars retirement in MXS Classroom (tentative location). Wedel will officiate. Squadron BBQ to follow. </a:t>
            </a:r>
          </a:p>
          <a:p>
            <a:r>
              <a:rPr lang="en-US" dirty="0"/>
              <a:t>SUNDAY </a:t>
            </a:r>
          </a:p>
          <a:p>
            <a:r>
              <a:rPr lang="en-US" dirty="0"/>
              <a:t>- 0730-0800: "MXS/CC Call" (entire unit) in MXS Classroom. Lt Col Wedel provides introduction and initial expectations to squadron. </a:t>
            </a:r>
          </a:p>
          <a:p>
            <a:r>
              <a:rPr lang="en-US" dirty="0"/>
              <a:t>- Remainder of day. Wedel functions as new MXS/CC &amp; OIC. </a:t>
            </a:r>
          </a:p>
          <a:p>
            <a:endParaRPr lang="en-US" dirty="0"/>
          </a:p>
          <a:p>
            <a:r>
              <a:rPr lang="en-US" dirty="0"/>
              <a:t>POLICIES/PROCEDURES: </a:t>
            </a:r>
          </a:p>
          <a:p>
            <a:r>
              <a:rPr lang="en-US" dirty="0"/>
              <a:t>I've been involved with many commander transitions during my career. While we certainly have areas in MXS that need improvement, our squadron is doing a good job right now with how it functions, operates administratively, and conducts business. That means that you should not expect gargantuan, abrupt, numerous, dramatic, and sweeping changes to the squadron on Sunday, 24 Sept. Of course, you most certainly can expect Lt Col Wedel to have his own unique leadership style, way of managing MXS processes, and ideas on improving the unit. However, you should operate under the guidance that policies and procedures remain the same until Lt Col Wedel specifically directs a change after the change of command has occurred. This includes everything from fitness discipline to promotion board diversity requirements. The three of us (Walters/Wedel/Chrystal) are working hard to have a robust "hand-off" and seamless transition that minimizes churn for the organization. No one should wake up on the Sunday morning of drill and wonder what to do about a certain procedure now that Walters/Chrystal are gone and Wedel is here...follow our current guidance until Lt Col Wedel gives new direction. I ask that you stress this to your shops prior to the change of command. In closing, know that Lt Col Wedel, Maj Chrystal, and I are in close, constant communication as this month progresses. So, please don't hesitate to ask one of the three of us if you need clarification on anything during this transition. I appreciate your support to making a busy drill weekend successful. </a:t>
            </a:r>
          </a:p>
          <a:p>
            <a:endParaRPr lang="en-US" dirty="0"/>
          </a:p>
          <a:p>
            <a:r>
              <a:rPr lang="en-US" dirty="0"/>
              <a:t>Green Shirts Rule! </a:t>
            </a:r>
          </a:p>
          <a:p>
            <a:r>
              <a:rPr lang="en-US" dirty="0"/>
              <a:t>TDW </a:t>
            </a:r>
          </a:p>
          <a:p>
            <a:endParaRPr lang="en-US" dirty="0"/>
          </a:p>
          <a:p>
            <a:r>
              <a:rPr lang="en-US" dirty="0"/>
              <a:t>TRAVIS D. WALTERS, Lt Col, TXANG </a:t>
            </a:r>
          </a:p>
          <a:p>
            <a:r>
              <a:rPr lang="en-US" dirty="0"/>
              <a:t>Commander, 136th Maintenance Squadron </a:t>
            </a:r>
          </a:p>
        </p:txBody>
      </p:sp>
      <p:sp>
        <p:nvSpPr>
          <p:cNvPr id="4" name="Slide Number Placeholder 3"/>
          <p:cNvSpPr>
            <a:spLocks noGrp="1"/>
          </p:cNvSpPr>
          <p:nvPr>
            <p:ph type="sldNum" sz="quarter" idx="10"/>
          </p:nvPr>
        </p:nvSpPr>
        <p:spPr/>
        <p:txBody>
          <a:bodyPr/>
          <a:lstStyle/>
          <a:p>
            <a:fld id="{958698FD-FA2A-4ADC-84B0-CE30C3F84A99}" type="slidenum">
              <a:rPr lang="en-US" smtClean="0"/>
              <a:t>24</a:t>
            </a:fld>
            <a:endParaRPr lang="en-US"/>
          </a:p>
        </p:txBody>
      </p:sp>
    </p:spTree>
    <p:extLst>
      <p:ext uri="{BB962C8B-B14F-4D97-AF65-F5344CB8AC3E}">
        <p14:creationId xmlns:p14="http://schemas.microsoft.com/office/powerpoint/2010/main" val="1542743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made the conscious decision to allow my folks to focus on the details of maintenance (the mission) due to 1) my inexperience in that area and 2) higher priority items that needed fixing.  This plan was only effective because I was in command for a little under 2 years.</a:t>
            </a:r>
          </a:p>
          <a:p>
            <a:endParaRPr lang="en-US" baseline="0" dirty="0" smtClean="0"/>
          </a:p>
          <a:p>
            <a:r>
              <a:rPr lang="en-US" baseline="0" dirty="0" smtClean="0"/>
              <a:t>When there are grounds, such as suicide ideation, just do a Commander Directed Medical Health Evaluation.  I caused a lot of additional process problems by not doing so.</a:t>
            </a:r>
          </a:p>
          <a:p>
            <a:endParaRPr lang="en-US" baseline="0" dirty="0" smtClean="0"/>
          </a:p>
          <a:p>
            <a:r>
              <a:rPr lang="en-US" baseline="0" dirty="0" smtClean="0"/>
              <a:t>These issues are more difficult sometimes for traditional CCs.  When a big issue comes up and you’re not in a place to give lots of attention to it, circle back around when you’re able to do so.</a:t>
            </a:r>
          </a:p>
          <a:p>
            <a:endParaRPr lang="en-US" baseline="0" dirty="0" smtClean="0"/>
          </a:p>
          <a:p>
            <a:r>
              <a:rPr lang="en-US" baseline="0" dirty="0" smtClean="0"/>
              <a:t>Remember, you are in a fishbowl</a:t>
            </a:r>
            <a:r>
              <a:rPr lang="is-IS" baseline="0" dirty="0" smtClean="0"/>
              <a:t>…all the time.</a:t>
            </a:r>
            <a:endParaRPr lang="en-US" baseline="0" dirty="0" smtClean="0"/>
          </a:p>
          <a:p>
            <a:endParaRPr lang="en-US" baseline="0" dirty="0" smtClean="0"/>
          </a:p>
          <a:p>
            <a:r>
              <a:rPr lang="en-US" baseline="0" dirty="0" smtClean="0"/>
              <a:t>For many </a:t>
            </a:r>
            <a:r>
              <a:rPr lang="en-US" baseline="0" dirty="0" err="1" smtClean="0"/>
              <a:t>Sq</a:t>
            </a:r>
            <a:r>
              <a:rPr lang="en-US" baseline="0" dirty="0" smtClean="0"/>
              <a:t>/CCs, their worst day involves a death of some sort.  Mine is no different and actually occurred after my command was over in the fall of 2016.</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25</a:t>
            </a:fld>
            <a:endParaRPr lang="en-US"/>
          </a:p>
        </p:txBody>
      </p:sp>
    </p:spTree>
    <p:extLst>
      <p:ext uri="{BB962C8B-B14F-4D97-AF65-F5344CB8AC3E}">
        <p14:creationId xmlns:p14="http://schemas.microsoft.com/office/powerpoint/2010/main" val="492909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defRPr/>
            </a:pPr>
            <a:r>
              <a:rPr lang="en-US" dirty="0" smtClean="0"/>
              <a:t>Have you seen the movie, “We Are Marshall” starring Matthew </a:t>
            </a:r>
            <a:r>
              <a:rPr lang="en-US" dirty="0" err="1" smtClean="0"/>
              <a:t>McConaughey</a:t>
            </a:r>
            <a:r>
              <a:rPr lang="en-US" dirty="0" smtClean="0"/>
              <a:t>?  It is</a:t>
            </a:r>
            <a:r>
              <a:rPr lang="en-US" baseline="0" dirty="0" smtClean="0"/>
              <a:t> a true story, and where I get the “We Are Marshall” principle from:  it’s all about legacy.  </a:t>
            </a:r>
            <a:r>
              <a:rPr lang="en-US" dirty="0" smtClean="0"/>
              <a:t>On November 14, 1970, a chartered jet carrying most of the Marshall University football team crashed just two miles from the Tri-State Airport in Kenova, West Virginia. The team was returning from that day’s game, a 17-14 loss to East Carolina University. For Huntington, the town immediately went into mourning. Shops and government offices closed; businesses on the town’s main street draped their windows in black bunting. Marshall got a new football coach–Jack </a:t>
            </a:r>
            <a:r>
              <a:rPr lang="en-US" dirty="0" err="1" smtClean="0"/>
              <a:t>Lengyel</a:t>
            </a:r>
            <a:r>
              <a:rPr lang="en-US" dirty="0" smtClean="0"/>
              <a:t>, from the College of Wooster in Ohio–and set about rebuilding the team. The NCAA gave the Thundering Herd special permission to let freshmen play on the varsity squad, and </a:t>
            </a:r>
            <a:r>
              <a:rPr lang="en-US" dirty="0" err="1" smtClean="0"/>
              <a:t>Lengyel</a:t>
            </a:r>
            <a:r>
              <a:rPr lang="en-US" dirty="0" smtClean="0"/>
              <a:t> cobbled together a ragtag group of first-years, walk-ons and the nine veteran players who hadn’t been on the plane that night.  </a:t>
            </a:r>
          </a:p>
          <a:p>
            <a:endParaRPr lang="en-US" dirty="0" smtClean="0"/>
          </a:p>
          <a:p>
            <a:r>
              <a:rPr lang="en-US" dirty="0" smtClean="0"/>
              <a:t>Talking with the assistant coach, </a:t>
            </a:r>
            <a:r>
              <a:rPr lang="en-US" dirty="0" err="1" smtClean="0"/>
              <a:t>Lengyel</a:t>
            </a:r>
            <a:r>
              <a:rPr lang="en-US" baseline="0" dirty="0" smtClean="0"/>
              <a:t> says the previous Marshall coach was right</a:t>
            </a:r>
            <a:r>
              <a:rPr lang="is-IS" baseline="0" dirty="0" smtClean="0"/>
              <a:t>….</a:t>
            </a:r>
            <a:r>
              <a:rPr lang="en-US" baseline="0" dirty="0" smtClean="0"/>
              <a:t>“winning is everything and nothing else matters,” but suddenly that didn’t matter anymore in Huntington.  What matters was that they played the game, that they took the field and kept the program alive.  And one day, not today, not tomorrow, probably not even next year, but one day, they’ll wake up and be like every other sports team when “winning is everything and nothing else matters.”  That’s when they know they’ve done their jobs and honored their fallen comrades.</a:t>
            </a:r>
            <a:endParaRPr lang="en-US" dirty="0" smtClean="0"/>
          </a:p>
          <a:p>
            <a:endParaRPr lang="en-US" dirty="0" smtClean="0"/>
          </a:p>
          <a:p>
            <a:r>
              <a:rPr lang="en-US" dirty="0" smtClean="0"/>
              <a:t>During the stretch between 1971 and 1983, the Herd</a:t>
            </a:r>
            <a:r>
              <a:rPr lang="en-US" baseline="0" dirty="0" smtClean="0"/>
              <a:t> never had a winning season</a:t>
            </a:r>
            <a:r>
              <a:rPr lang="en-US" dirty="0" smtClean="0"/>
              <a:t>.</a:t>
            </a:r>
            <a:r>
              <a:rPr lang="en-US" baseline="0" dirty="0" smtClean="0"/>
              <a:t>  During the 1970s, Marshall lost more football games than any other program in the nation.  After their first winning season in 20 years in 1984, </a:t>
            </a:r>
            <a:r>
              <a:rPr lang="en-US" dirty="0" smtClean="0"/>
              <a:t>Marshall would continue their rise, which would see Marshall</a:t>
            </a:r>
            <a:r>
              <a:rPr lang="en-US" baseline="0" dirty="0" smtClean="0"/>
              <a:t> win eight conferences titles, five straight bowl wins, and two national championships in the late 80s and 90s.  They rose from the ashes.  But it wasn’t Jack </a:t>
            </a:r>
            <a:r>
              <a:rPr lang="en-US" baseline="0" dirty="0" err="1" smtClean="0"/>
              <a:t>Lengyel</a:t>
            </a:r>
            <a:r>
              <a:rPr lang="en-US" baseline="0" dirty="0" smtClean="0"/>
              <a:t> who got a championship ring.  Nobody dumped the Gatorade cooler on him after one of those bowl wins.  You see, Jack left that coaching position in 1974.  But, I believe Jack had a mighty hand in those championships.</a:t>
            </a:r>
          </a:p>
          <a:p>
            <a:endParaRPr lang="en-US" baseline="0" dirty="0" smtClean="0"/>
          </a:p>
          <a:p>
            <a:r>
              <a:rPr lang="en-US" baseline="0" dirty="0" smtClean="0"/>
              <a:t>Let’s take the “We Are Marshall” principle from the football field to the </a:t>
            </a:r>
            <a:r>
              <a:rPr lang="en-US" baseline="0" dirty="0" err="1" smtClean="0"/>
              <a:t>Sq</a:t>
            </a:r>
            <a:r>
              <a:rPr lang="en-US" baseline="0" dirty="0" smtClean="0"/>
              <a:t>/CC’s office.  Doing the hard stuff is really about legacy.  If I have to lose more than I win during my command, if I have to be the unpopular one on my watch, if I have to work a lot harder to do the right thing rather than the easy thing, in order to enable victory and mission success five commanders from now…for a man or woman who might not even know my name, I am honored to do so.   That’s the job.  That’s command.   </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26</a:t>
            </a:fld>
            <a:endParaRPr lang="en-US"/>
          </a:p>
        </p:txBody>
      </p:sp>
    </p:spTree>
    <p:extLst>
      <p:ext uri="{BB962C8B-B14F-4D97-AF65-F5344CB8AC3E}">
        <p14:creationId xmlns:p14="http://schemas.microsoft.com/office/powerpoint/2010/main" val="2248805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27</a:t>
            </a:fld>
            <a:endParaRPr lang="en-US"/>
          </a:p>
        </p:txBody>
      </p:sp>
    </p:spTree>
    <p:extLst>
      <p:ext uri="{BB962C8B-B14F-4D97-AF65-F5344CB8AC3E}">
        <p14:creationId xmlns:p14="http://schemas.microsoft.com/office/powerpoint/2010/main" val="40892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AOL.  Who do you need to take</a:t>
            </a:r>
            <a:r>
              <a:rPr lang="en-US" baseline="0" dirty="0" smtClean="0"/>
              <a:t> out to lunch after you are named the new </a:t>
            </a:r>
            <a:r>
              <a:rPr lang="en-US" baseline="0" dirty="0" err="1" smtClean="0"/>
              <a:t>Sq</a:t>
            </a:r>
            <a:r>
              <a:rPr lang="en-US" baseline="0" dirty="0" smtClean="0"/>
              <a:t>/CC?  Your direct reports, seasoned peers or mentors?  Collect lots of data on step 1.  Listen to what the members of your new squadron tell you…and listen more closely to what they don’t tell you.  Walk around a lot (I called it “walkabout” on my calendar, and I’d schedule it regularly).   </a:t>
            </a:r>
          </a:p>
          <a:p>
            <a:endParaRPr lang="en-US" baseline="0" dirty="0" smtClean="0"/>
          </a:p>
          <a:p>
            <a:r>
              <a:rPr lang="en-US" baseline="0" dirty="0" smtClean="0"/>
              <a:t>After doing Step 1, what would your single slide say about the current state of the organization if you have to put together one to provide an initial assessment to your immediate boss, the Group/CC?  This slide was mine…lots of fitness failures, huge lack of communication, and processes that needed work.  This assessment should inform the priorities you set, especially during your first year of command.  </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3</a:t>
            </a:fld>
            <a:endParaRPr lang="en-US"/>
          </a:p>
        </p:txBody>
      </p:sp>
    </p:spTree>
    <p:extLst>
      <p:ext uri="{BB962C8B-B14F-4D97-AF65-F5344CB8AC3E}">
        <p14:creationId xmlns:p14="http://schemas.microsoft.com/office/powerpoint/2010/main" val="131795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paperwork</a:t>
            </a:r>
            <a:r>
              <a:rPr lang="en-US" baseline="0" dirty="0" smtClean="0"/>
              <a:t> required to get things back on track in the Maintenance Squadron (MXS)…numerous Letters of Counseling (LOCs), Letters of Reprimand (LORs), and other actions which sometimes resulted in separating the member from the military.  But there were lots of positive stats as well to include the first Air Force Outstanding Unit Award (AFOUA) in 24 years and promotions include Senior Non-Commissioned </a:t>
            </a:r>
            <a:r>
              <a:rPr lang="en-US" baseline="0" dirty="0" err="1" smtClean="0"/>
              <a:t>Offcer</a:t>
            </a:r>
            <a:r>
              <a:rPr lang="en-US" baseline="0" dirty="0" smtClean="0"/>
              <a:t> (SNCO) promotions.  It is important to note that when a squadron is back in standards and running effectively again, productivity and morale increases dramatically.  </a:t>
            </a:r>
          </a:p>
          <a:p>
            <a:endParaRPr lang="en-US" dirty="0" smtClean="0"/>
          </a:p>
          <a:p>
            <a:r>
              <a:rPr lang="en-US" dirty="0" smtClean="0"/>
              <a:t>Number</a:t>
            </a:r>
            <a:r>
              <a:rPr lang="en-US" baseline="0" dirty="0" smtClean="0"/>
              <a:t> of Inspector General (</a:t>
            </a:r>
            <a:r>
              <a:rPr lang="en-US" dirty="0" smtClean="0"/>
              <a:t>IG) complaints</a:t>
            </a:r>
            <a:r>
              <a:rPr lang="en-US" baseline="0" dirty="0" smtClean="0"/>
              <a:t> is NOT a good indicator of either success or failure.  You might have numerous IG complaints, which show you are doing your job because you are holding people accountable.  I expected a number of complaints since it is any military members’ right to lodge a complaint with the IG or communicate directly with their Congressman.  The fact that I had no formal IG complaints can probably be attributed to: </a:t>
            </a:r>
          </a:p>
          <a:p>
            <a:pPr marL="228569" indent="-228569">
              <a:buAutoNum type="arabicParenR"/>
            </a:pPr>
            <a:r>
              <a:rPr lang="en-US" baseline="0" dirty="0" smtClean="0"/>
              <a:t>pure luck </a:t>
            </a:r>
          </a:p>
          <a:p>
            <a:pPr marL="228569" indent="-228569">
              <a:buAutoNum type="arabicParenR"/>
            </a:pPr>
            <a:r>
              <a:rPr lang="en-US" baseline="0" dirty="0" smtClean="0"/>
              <a:t>the large number of positive actions we took</a:t>
            </a:r>
          </a:p>
          <a:p>
            <a:pPr marL="228569" indent="-228569">
              <a:buAutoNum type="arabicParenR"/>
            </a:pPr>
            <a:r>
              <a:rPr lang="en-US" baseline="0" dirty="0" smtClean="0"/>
              <a:t>following the full due process for every adverse action (no shortcuts)</a:t>
            </a:r>
          </a:p>
          <a:p>
            <a:pPr marL="228569" indent="-228569">
              <a:buAutoNum type="arabicParenR"/>
            </a:pPr>
            <a:r>
              <a:rPr lang="en-US" baseline="0" dirty="0" smtClean="0"/>
              <a:t>being very transparent with a high level of constant communication</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4</a:t>
            </a:fld>
            <a:endParaRPr lang="en-US"/>
          </a:p>
        </p:txBody>
      </p:sp>
    </p:spTree>
    <p:extLst>
      <p:ext uri="{BB962C8B-B14F-4D97-AF65-F5344CB8AC3E}">
        <p14:creationId xmlns:p14="http://schemas.microsoft.com/office/powerpoint/2010/main" val="183489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defRPr/>
            </a:pPr>
            <a:r>
              <a:rPr lang="en-US" dirty="0" smtClean="0"/>
              <a:t>I recommend implemented</a:t>
            </a:r>
            <a:r>
              <a:rPr lang="en-US" baseline="0" dirty="0" smtClean="0"/>
              <a:t> a phased approach or strategy to your command tour.  Aim at nothing, and you’ll hit it every time so they say.  Spending some time really deciding your priorities up front will be tremendously beneficial in the long run and keep you on track when a thousand little things try to pull you in all different directions.  </a:t>
            </a:r>
          </a:p>
          <a:p>
            <a:pPr defTabSz="914276">
              <a:defRPr/>
            </a:pPr>
            <a:endParaRPr lang="en-US" baseline="0" dirty="0" smtClean="0"/>
          </a:p>
          <a:p>
            <a:pPr marL="0" marR="0" lvl="0" indent="0" algn="l" defTabSz="914276" rtl="0" eaLnBrk="1" fontAlgn="auto" latinLnBrk="0" hangingPunct="1">
              <a:lnSpc>
                <a:spcPct val="100000"/>
              </a:lnSpc>
              <a:spcBef>
                <a:spcPts val="0"/>
              </a:spcBef>
              <a:spcAft>
                <a:spcPts val="0"/>
              </a:spcAft>
              <a:buClrTx/>
              <a:buSzTx/>
              <a:buFontTx/>
              <a:buNone/>
              <a:tabLst/>
              <a:defRPr/>
            </a:pPr>
            <a:r>
              <a:rPr lang="en-US" dirty="0" smtClean="0"/>
              <a:t>After your initial assessment,</a:t>
            </a:r>
            <a:r>
              <a:rPr lang="en-US" baseline="0" dirty="0" smtClean="0"/>
              <a:t> decide what 2-4 items you will focus on immediately. What are your top few focus areas during the first year of your command?  How you start matters…that’s why the nation tends to focus on any President’s first 100 days in office.  However, you can’t focus on everything at once.  There’s only one way to eat an elephant</a:t>
            </a:r>
            <a:r>
              <a:rPr lang="is-IS" baseline="0" dirty="0" smtClean="0"/>
              <a:t>…and that’s one bite at a time.  Decide what your big rocks are right out of the gate. </a:t>
            </a:r>
            <a:r>
              <a:rPr lang="en-US" baseline="0" dirty="0" smtClean="0"/>
              <a:t>For your priorities, if your boss looks you in the eye when you take command and tells you “issue A” is what he cares most about, that would probably be a great candidate for one of your Phase I priorities.  I</a:t>
            </a:r>
            <a:r>
              <a:rPr lang="is-IS" baseline="0" dirty="0" smtClean="0"/>
              <a:t>t also might be helpful to tackle at least one priority that will be a quick, easy victory for you to get immediate results...communication was that one for me (start doing Sq/CC Calls and Monthly newsletters immediately was easy to do and show progress on this early).  A few immediate victories at the beginning will help establish yourself as an effective commander, increase morale (both yours and theirs), and give your bosses (Gp/CC and Wg/CC) greater confidence in you.</a:t>
            </a:r>
            <a:endParaRPr lang="en-US" dirty="0" smtClean="0"/>
          </a:p>
          <a:p>
            <a:endParaRPr lang="en-US" dirty="0" smtClean="0"/>
          </a:p>
          <a:p>
            <a:r>
              <a:rPr lang="en-US" dirty="0" smtClean="0"/>
              <a:t>My Phase I focus areas are not Air Force Specialty Code (AFSC) specific,</a:t>
            </a:r>
            <a:r>
              <a:rPr lang="en-US" baseline="0" dirty="0" smtClean="0"/>
              <a:t> so it doesn’t matter whether you command a flying squadron full of pilots or a security forces squadron full of cops.</a:t>
            </a:r>
            <a:r>
              <a:rPr lang="en-US" dirty="0" smtClean="0"/>
              <a:t>  You could choose a</a:t>
            </a:r>
            <a:r>
              <a:rPr lang="en-US" baseline="0" dirty="0" smtClean="0"/>
              <a:t> few of those areas in which to focus regardless of the squadron and probably not go wrong.  These four items are universal to good leadership and effective operations for any squadron.  I largely focused on the basics starting out, in other words the “administration of command.”  These items are the angle biters that can sink you over time.  It is discouraging from your squadron to come back from performing well in a military exercise only to be fussed at by the bosses about your late performance reports, so ensure that the administration of command is squared away.</a:t>
            </a:r>
          </a:p>
          <a:p>
            <a:endParaRPr lang="en-US" baseline="0" dirty="0" smtClean="0"/>
          </a:p>
          <a:p>
            <a:r>
              <a:rPr lang="en-US" baseline="0" dirty="0" smtClean="0"/>
              <a:t>An additional word about mission and vision statements.  I just used the wing ones and moved on.  However, if you develop them for your squadron in addition to setting phased approach priorities, start with the USAF, ANG, your TAG, </a:t>
            </a:r>
            <a:r>
              <a:rPr lang="en-US" baseline="0" dirty="0" err="1" smtClean="0"/>
              <a:t>Wg</a:t>
            </a:r>
            <a:r>
              <a:rPr lang="en-US" baseline="0" dirty="0" smtClean="0"/>
              <a:t>/CC, and (if applicable) </a:t>
            </a:r>
            <a:r>
              <a:rPr lang="en-US" baseline="0" dirty="0" err="1" smtClean="0"/>
              <a:t>Gp</a:t>
            </a:r>
            <a:r>
              <a:rPr lang="en-US" baseline="0" dirty="0" smtClean="0"/>
              <a:t>/CC mission/vision.  You definitely want to make sure you are “nested” with the Higher HQ verbiage, especially when you get down to the state/wing level.  </a:t>
            </a:r>
          </a:p>
        </p:txBody>
      </p:sp>
      <p:sp>
        <p:nvSpPr>
          <p:cNvPr id="4" name="Slide Number Placeholder 3"/>
          <p:cNvSpPr>
            <a:spLocks noGrp="1"/>
          </p:cNvSpPr>
          <p:nvPr>
            <p:ph type="sldNum" sz="quarter" idx="10"/>
          </p:nvPr>
        </p:nvSpPr>
        <p:spPr/>
        <p:txBody>
          <a:bodyPr/>
          <a:lstStyle/>
          <a:p>
            <a:fld id="{958698FD-FA2A-4ADC-84B0-CE30C3F84A99}" type="slidenum">
              <a:rPr lang="en-US" smtClean="0"/>
              <a:t>5</a:t>
            </a:fld>
            <a:endParaRPr lang="en-US"/>
          </a:p>
        </p:txBody>
      </p:sp>
    </p:spTree>
    <p:extLst>
      <p:ext uri="{BB962C8B-B14F-4D97-AF65-F5344CB8AC3E}">
        <p14:creationId xmlns:p14="http://schemas.microsoft.com/office/powerpoint/2010/main" val="235097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of the briefing today focuses</a:t>
            </a:r>
            <a:r>
              <a:rPr lang="en-US" baseline="0" dirty="0" smtClean="0"/>
              <a:t> on “what to say and how to say it.”  First bullet was one of the ways I set the tone for the journey.</a:t>
            </a:r>
          </a:p>
          <a:p>
            <a:endParaRPr lang="en-US" baseline="0" dirty="0" smtClean="0"/>
          </a:p>
          <a:p>
            <a:pPr defTabSz="914276">
              <a:defRPr/>
            </a:pPr>
            <a:r>
              <a:rPr lang="en-US" baseline="0" dirty="0" smtClean="0"/>
              <a:t>Immediately processing retention recommendations was the way I jump-started Kotter’s Change Model Step 1 “create a sense of urgency” (reference article on </a:t>
            </a:r>
            <a:r>
              <a:rPr lang="en-US" baseline="0" dirty="0" err="1" smtClean="0"/>
              <a:t>Sharepoint</a:t>
            </a:r>
            <a:r>
              <a:rPr lang="en-US" baseline="0" dirty="0" smtClean="0"/>
              <a:t>).  The one non-retain saved most of the others because it created a sense of urgency in everyone else to get back into standards.  Created lots of churn in the unit.  During the first few months, I had to give the “it will all be okay in 9 months” speech to multiple key leaders in the unit.  In the end, I only had to discharge a few people for fitness…I could count them on one hand.  There were numerous victories, which led to a lot more promotions and other positive results.  Bottom line though, focus on the process of change.  I am using the fitness example from my own </a:t>
            </a:r>
            <a:r>
              <a:rPr lang="en-US" baseline="0" dirty="0" err="1" smtClean="0"/>
              <a:t>Sq</a:t>
            </a:r>
            <a:r>
              <a:rPr lang="en-US" baseline="0" dirty="0" smtClean="0"/>
              <a:t>/CC experience, but fitness may not be your big issue…my point is to show you process, not necessarily how to fix a fitness problem.</a:t>
            </a:r>
          </a:p>
          <a:p>
            <a:pPr defTabSz="914276">
              <a:defRPr/>
            </a:pPr>
            <a:endParaRPr lang="en-US" baseline="0" dirty="0" smtClean="0"/>
          </a:p>
          <a:p>
            <a:r>
              <a:rPr lang="en-US" dirty="0" smtClean="0"/>
              <a:t>Just</a:t>
            </a:r>
            <a:r>
              <a:rPr lang="en-US" baseline="0" dirty="0" smtClean="0"/>
              <a:t> about everything could be called a “CC program” but the things you bring up to your level to manage/approve shows your priorities.  When things are broke, a typical response is to raise the level of authority to oversee/manage it.  Think of what we’ve been through with sexual assault prevention in recent years (it literally felt like an Air Force Chief of Staff-managed issue there for a while) or how the program manager for the F-35 continued to increase in rank as the program encountered more problems.</a:t>
            </a:r>
          </a:p>
          <a:p>
            <a:endParaRPr lang="en-US" baseline="0" dirty="0" smtClean="0"/>
          </a:p>
          <a:p>
            <a:r>
              <a:rPr lang="en-US" baseline="0" dirty="0" smtClean="0"/>
              <a:t>Setting the example matters a lot.  Weight loss example (never ask your troops to do something hard without being willing to lead the way in doing in yourself) and </a:t>
            </a:r>
            <a:r>
              <a:rPr lang="en-US" baseline="0" dirty="0" err="1" smtClean="0"/>
              <a:t>flightline</a:t>
            </a:r>
            <a:r>
              <a:rPr lang="en-US" baseline="0" dirty="0" smtClean="0"/>
              <a:t> Foreign Object Damage (FOD) walk example (entire squadron is picking up FOD outside on the flight line in January, but the squadron leadership remained inside for the </a:t>
            </a:r>
            <a:r>
              <a:rPr lang="en-US" baseline="0" dirty="0" err="1" smtClean="0"/>
              <a:t>Mx</a:t>
            </a:r>
            <a:r>
              <a:rPr lang="en-US" baseline="0" dirty="0" smtClean="0"/>
              <a:t> meeting during drill.  However, the flight line is the most important place for the </a:t>
            </a:r>
            <a:r>
              <a:rPr lang="en-US" baseline="0" dirty="0" err="1" smtClean="0"/>
              <a:t>Sq</a:t>
            </a:r>
            <a:r>
              <a:rPr lang="en-US" baseline="0" dirty="0" smtClean="0"/>
              <a:t>/CC to be for that 20 minutes…seldom are all the troops together in one place during a drill weekend…so I got the Group/CC to change the </a:t>
            </a:r>
            <a:r>
              <a:rPr lang="en-US" baseline="0" dirty="0" err="1" smtClean="0"/>
              <a:t>Mx</a:t>
            </a:r>
            <a:r>
              <a:rPr lang="en-US" baseline="0" dirty="0" smtClean="0"/>
              <a:t> meeting time).</a:t>
            </a:r>
          </a:p>
          <a:p>
            <a:endParaRPr lang="en-US" dirty="0" smtClean="0"/>
          </a:p>
          <a:p>
            <a:r>
              <a:rPr lang="en-US" dirty="0" smtClean="0"/>
              <a:t>Reference example</a:t>
            </a:r>
            <a:r>
              <a:rPr lang="en-US" baseline="0" dirty="0" smtClean="0"/>
              <a:t> LOC, LOR, and order to provide medical documentation on </a:t>
            </a:r>
            <a:r>
              <a:rPr lang="en-US" baseline="0" dirty="0" err="1" smtClean="0"/>
              <a:t>Sharepoint</a:t>
            </a:r>
            <a:r>
              <a:rPr lang="en-US" baseline="0" dirty="0" smtClean="0"/>
              <a:t>.  I focused not the details of the profile itself, but on whether or not members were testing on time with their profile.  Just because someone says they need a profile, that doesn’t allow them to delay their fitness test by 6 months.  Give them an order to provide medical documentation, get the profile ASAP, and have them test on the things they are cleared for (run, pushups, </a:t>
            </a:r>
            <a:r>
              <a:rPr lang="en-US" baseline="0" dirty="0" err="1" smtClean="0"/>
              <a:t>situps</a:t>
            </a:r>
            <a:r>
              <a:rPr lang="en-US" baseline="0" dirty="0" smtClean="0"/>
              <a:t>, and waist measurement).  Almost no one besides females who are pregnant get excused from the waist measurement portion, so there is normally at least one category they should test on.   </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6</a:t>
            </a:fld>
            <a:endParaRPr lang="en-US"/>
          </a:p>
        </p:txBody>
      </p:sp>
    </p:spTree>
    <p:extLst>
      <p:ext uri="{BB962C8B-B14F-4D97-AF65-F5344CB8AC3E}">
        <p14:creationId xmlns:p14="http://schemas.microsoft.com/office/powerpoint/2010/main" val="417769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office is your stage where you “perform” time</a:t>
            </a:r>
            <a:r>
              <a:rPr lang="en-US" baseline="0" dirty="0" smtClean="0"/>
              <a:t> and again in order to lead your folks well.  </a:t>
            </a:r>
            <a:r>
              <a:rPr lang="en-US" dirty="0" smtClean="0"/>
              <a:t>Each</a:t>
            </a:r>
            <a:r>
              <a:rPr lang="en-US" baseline="0" dirty="0" smtClean="0"/>
              <a:t> CC office is set up a little differently depending on space and furniture constraints.  However, you should maximize your allotted space for people engagements and work to update/change your office set up to create a better environment for people engagements.  Get away from your computer to minimize your distractions.  The 10 minutes a DSG (Drill Status Guardsman/Traditional) Airmen spends talking to you about their issue might be the most important 10 minutes of his drill weekend or maybe even his month, especially since they are only there a few days out of the month.  </a:t>
            </a:r>
          </a:p>
          <a:p>
            <a:endParaRPr lang="en-US" baseline="0" dirty="0" smtClean="0"/>
          </a:p>
          <a:p>
            <a:r>
              <a:rPr lang="en-US" baseline="0" dirty="0" smtClean="0"/>
              <a:t>Positive/neutral engagements (initial expectations, mentorship, they ask to see you):  Should be around a table in most cases instead of looking across from the other side of your desk.  Given my space, which wasn’t optimal, I used a round table in the corner, so the member and I could sit and have a conversation.  There wasn’t room for a full table and chairs like many other CC offices.  Other chain of command members occupied other seats with the E-7 or E-8 shop chief sitting directly beside the member.  I kept a small “people” notebook to take notes on personal details people told me about them (wife’s name, # of kids, career goals, medical situation, their mother is struggling with cancer), so I could study it later and follow up when I saw them next by asking meaningful questions about them.  For example, “Hey Airman Smith, how are things going with Jill (wife) and the kids?  Is John (new-born baby) sleeping through the night yet?”  This is especially helpful when a member is scheduled to meet with you…pull out the book and remind yourself if their personal details a few minutes before they walk in.  Other </a:t>
            </a:r>
            <a:r>
              <a:rPr lang="en-US" baseline="0" dirty="0" err="1" smtClean="0"/>
              <a:t>Sq</a:t>
            </a:r>
            <a:r>
              <a:rPr lang="en-US" baseline="0" dirty="0" smtClean="0"/>
              <a:t>/CCs send out a short questionnaire to each squadron member (wife/kids names, previous assignments, hobbies, etc.) and keep all the responses in a single notebook. </a:t>
            </a:r>
          </a:p>
          <a:p>
            <a:endParaRPr lang="en-US" baseline="0" dirty="0" smtClean="0"/>
          </a:p>
          <a:p>
            <a:r>
              <a:rPr lang="en-US" baseline="0" dirty="0" smtClean="0"/>
              <a:t>Negative/adverse action engagements (LOCs, LORs, verbal counseling):  CC sits behind desk.  Member reports in and stands in front of the desk.  First Shirt and my Squadron Superintendent (or other SNCO leader in member’s chain of command) stands on either side of member to provide visible support during the engagement as well as ensuring the member does not lose control (and is in a great position to restrain the member if they do).  Also, the Chief and the Shirt discreetly ensure the member does not have any weapons on their person and monitors their emotional state prior to the engagement.  If there are any issues, they discuss it with me before the member is allowed in the CC’s office…and we make a decision about delaying serving the adverse action.  A USAF </a:t>
            </a:r>
            <a:r>
              <a:rPr lang="en-US" baseline="0" dirty="0" err="1" smtClean="0"/>
              <a:t>Sq</a:t>
            </a:r>
            <a:r>
              <a:rPr lang="en-US" baseline="0" dirty="0" smtClean="0"/>
              <a:t>/CC was murdered in his office in recent years attempting to give adverse action paperwork to a member…don’t let that be you.</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7</a:t>
            </a:fld>
            <a:endParaRPr lang="en-US"/>
          </a:p>
        </p:txBody>
      </p:sp>
    </p:spTree>
    <p:extLst>
      <p:ext uri="{BB962C8B-B14F-4D97-AF65-F5344CB8AC3E}">
        <p14:creationId xmlns:p14="http://schemas.microsoft.com/office/powerpoint/2010/main" val="2801428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the technician vs.</a:t>
            </a:r>
            <a:r>
              <a:rPr lang="en-US" baseline="0" dirty="0" smtClean="0"/>
              <a:t> traditional gap, I s</a:t>
            </a:r>
            <a:r>
              <a:rPr lang="en-US" dirty="0" smtClean="0"/>
              <a:t>tole the “Airman</a:t>
            </a:r>
            <a:r>
              <a:rPr lang="en-US" baseline="0" dirty="0" smtClean="0"/>
              <a:t> First” concept from retired Maj Gen Jake </a:t>
            </a:r>
            <a:r>
              <a:rPr lang="en-US" baseline="0" dirty="0" err="1" smtClean="0"/>
              <a:t>Polumbo</a:t>
            </a:r>
            <a:r>
              <a:rPr lang="en-US" baseline="0" dirty="0" smtClean="0"/>
              <a:t>, 9 AF/CC, from his </a:t>
            </a:r>
            <a:r>
              <a:rPr lang="en-US" baseline="0" dirty="0" err="1" smtClean="0"/>
              <a:t>Wg</a:t>
            </a:r>
            <a:r>
              <a:rPr lang="en-US" baseline="0" dirty="0" smtClean="0"/>
              <a:t>/CC days at Sheppard Air Force Base.  You should be “stealing” things from great leaders throughout your career.  Think of it as “all of us military commanders, past and present, are in this together.”</a:t>
            </a:r>
          </a:p>
          <a:p>
            <a:endParaRPr lang="en-US" dirty="0" smtClean="0"/>
          </a:p>
          <a:p>
            <a:r>
              <a:rPr lang="en-US" dirty="0" smtClean="0"/>
              <a:t>Readiness is the constant</a:t>
            </a:r>
            <a:r>
              <a:rPr lang="en-US" baseline="0" dirty="0" smtClean="0"/>
              <a:t> priority of the military.  Personal readiness (get all your stuff done…medical, on-the-job AFSC training, ancillary training) and mission readiness (are the jets green?) are paramount.  I hit this notion during every </a:t>
            </a:r>
            <a:r>
              <a:rPr lang="en-US" baseline="0" dirty="0" err="1" smtClean="0"/>
              <a:t>Sq</a:t>
            </a:r>
            <a:r>
              <a:rPr lang="en-US" baseline="0" dirty="0" smtClean="0"/>
              <a:t>/CC’s Call.</a:t>
            </a:r>
          </a:p>
          <a:p>
            <a:endParaRPr lang="en-US" baseline="0" dirty="0" smtClean="0"/>
          </a:p>
          <a:p>
            <a:r>
              <a:rPr lang="en-US" baseline="0" dirty="0" smtClean="0"/>
              <a:t>If the squadron is having any standards issues, having everyone read Air Force Instruction (AFI) 1-1 and quizzing them on it might be an effective way in emphasize the “back to the basics” theme.</a:t>
            </a:r>
          </a:p>
          <a:p>
            <a:endParaRPr lang="en-US" dirty="0" smtClean="0"/>
          </a:p>
          <a:p>
            <a:r>
              <a:rPr lang="en-US" dirty="0" smtClean="0"/>
              <a:t>One of my favorite phases</a:t>
            </a:r>
            <a:r>
              <a:rPr lang="en-US" baseline="0" dirty="0" smtClean="0"/>
              <a:t> out of what is essentially the CSAF’s expectations of you as a commander is in </a:t>
            </a:r>
            <a:r>
              <a:rPr lang="en-US" dirty="0" smtClean="0"/>
              <a:t>AFI 1-2:  4.1.3.</a:t>
            </a:r>
            <a:r>
              <a:rPr lang="en-US" baseline="0" dirty="0" smtClean="0"/>
              <a:t>  “Commanders have a propensity for action.”  Look yourself in the mirror a few times per week and remind yourself of this.  Be familiar with this regulation</a:t>
            </a:r>
            <a:r>
              <a:rPr lang="is-IS" baseline="0" dirty="0" smtClean="0"/>
              <a:t>…it is very short.</a:t>
            </a:r>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8</a:t>
            </a:fld>
            <a:endParaRPr lang="en-US"/>
          </a:p>
        </p:txBody>
      </p:sp>
    </p:spTree>
    <p:extLst>
      <p:ext uri="{BB962C8B-B14F-4D97-AF65-F5344CB8AC3E}">
        <p14:creationId xmlns:p14="http://schemas.microsoft.com/office/powerpoint/2010/main" val="2134710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defRPr/>
            </a:pPr>
            <a:r>
              <a:rPr lang="en-US" dirty="0" smtClean="0"/>
              <a:t>Reference example drill flyers,</a:t>
            </a:r>
            <a:r>
              <a:rPr lang="en-US" baseline="0" dirty="0" smtClean="0"/>
              <a:t> E-8/E-9 letter on </a:t>
            </a:r>
            <a:r>
              <a:rPr lang="en-US" baseline="0" dirty="0" err="1" smtClean="0"/>
              <a:t>Sharepoint</a:t>
            </a:r>
            <a:r>
              <a:rPr lang="en-US" baseline="0" dirty="0" smtClean="0"/>
              <a:t>.</a:t>
            </a:r>
            <a:endParaRPr lang="en-US" dirty="0" smtClean="0"/>
          </a:p>
          <a:p>
            <a:r>
              <a:rPr lang="en-US" dirty="0" smtClean="0"/>
              <a:t>Almost all of us are “under communicating” in our positions right now.  Say the same things over and over, and using different</a:t>
            </a:r>
            <a:r>
              <a:rPr lang="en-US" baseline="0" dirty="0" smtClean="0"/>
              <a:t> mediums</a:t>
            </a:r>
            <a:r>
              <a:rPr lang="en-US" dirty="0" smtClean="0"/>
              <a:t>.  I’m a fan of Consistency, consistency, consistency.  It relates to how many times people need to hear something before it enters their conscious minds, before they pay attention to it. We’ve heard the old adage that “people have to hear it seven times” before they will acts.  Some of the studies say even longer. </a:t>
            </a:r>
          </a:p>
          <a:p>
            <a:endParaRPr lang="en-US" dirty="0" smtClean="0"/>
          </a:p>
          <a:p>
            <a:r>
              <a:rPr lang="en-US" dirty="0" smtClean="0"/>
              <a:t>Reference book “Made to Stick” by Chip/Dan</a:t>
            </a:r>
            <a:r>
              <a:rPr lang="en-US" baseline="0" dirty="0" smtClean="0"/>
              <a:t> Heath </a:t>
            </a:r>
            <a:r>
              <a:rPr lang="en-US" dirty="0" smtClean="0"/>
              <a:t>for</a:t>
            </a:r>
            <a:r>
              <a:rPr lang="en-US" baseline="0" dirty="0" smtClean="0"/>
              <a:t> best format of communicating…one page summary on </a:t>
            </a:r>
            <a:r>
              <a:rPr lang="en-US" baseline="0" dirty="0" err="1" smtClean="0"/>
              <a:t>Sharepoint</a:t>
            </a:r>
            <a:r>
              <a:rPr lang="en-US" baseline="0" dirty="0" smtClean="0"/>
              <a:t> outlining their “SUCCESs” principle:  Simple, Unexpected, Concrete, Credible, Emotional, Stories</a:t>
            </a:r>
            <a:r>
              <a:rPr lang="is-IS" baseline="0" dirty="0" smtClean="0"/>
              <a:t>…Kennedy’s send a Man to the Moon by the end of the decade is a great example of employing their techniques.  Heath points out one thing leaders contend with:  The Curse of Knowledge.  Tap out the first two lines of the song Happy Birthday</a:t>
            </a:r>
            <a:r>
              <a:rPr lang="en-US" dirty="0" smtClean="0"/>
              <a:t> by knocking</a:t>
            </a:r>
            <a:r>
              <a:rPr lang="en-US" baseline="0" dirty="0" smtClean="0"/>
              <a:t> on the table and see if anyone can guess the tune.  It is easy for you because you’re singing it in your cranium (the curse of that knowledge), but others have no idea what you’re tapping.  In fact, studies show only about 1 in 40 people will be able to guess the song.  The same applies to other things we try to communicate.  I sometimes forget what it was like to be a Lieutenant, how much I did NOT know, and how many things I needed a boss to slow down, explain in more detail, clarify further.</a:t>
            </a:r>
            <a:endParaRPr lang="en-US" dirty="0" smtClean="0"/>
          </a:p>
          <a:p>
            <a:endParaRPr lang="en-US" dirty="0"/>
          </a:p>
          <a:p>
            <a:r>
              <a:rPr lang="en-US" dirty="0" smtClean="0"/>
              <a:t>Keep </a:t>
            </a:r>
            <a:r>
              <a:rPr lang="en-US" dirty="0"/>
              <a:t>it simple.  Winston Churchill was an incredible communicator.  In the beginning of WWII, he became prime minister in 1940 and, despite his enormous intellect, kept the message simple:  “We shall fight on the beaches, we shall fight on the landing grounds, we share fight in the fields and in the streets, we shall fight in the hills, we shall never surrender.”  Who on the entire island of Great Britain would NOT understand that message?</a:t>
            </a:r>
          </a:p>
          <a:p>
            <a:endParaRPr lang="en-US" dirty="0"/>
          </a:p>
          <a:p>
            <a:r>
              <a:rPr lang="en-US" dirty="0"/>
              <a:t>How you task can be confusing to subordinates as well.  Ask yourself, if you were a subordinate sitting in your staff meeting, “What am I supposed to do with what the commander just said?”  If you don’t really know, then you have probably been unclear in communicating.  Saying things like “We should probably look into that” can sometimes be hard for your people to action.  Ensure you define two things when there is a task involved:  1) What’s the deliverable?  (an info paper, a staff package, all E-4 EPRs submitted to the </a:t>
            </a:r>
            <a:r>
              <a:rPr lang="en-US" dirty="0" err="1"/>
              <a:t>Sq</a:t>
            </a:r>
            <a:r>
              <a:rPr lang="en-US" dirty="0"/>
              <a:t>/CC for </a:t>
            </a:r>
            <a:r>
              <a:rPr lang="en-US" dirty="0" smtClean="0"/>
              <a:t>signature and who is submitting</a:t>
            </a:r>
            <a:r>
              <a:rPr lang="en-US" baseline="0" dirty="0" smtClean="0"/>
              <a:t> it</a:t>
            </a:r>
            <a:r>
              <a:rPr lang="en-US" dirty="0" smtClean="0"/>
              <a:t>) </a:t>
            </a:r>
            <a:r>
              <a:rPr lang="en-US" dirty="0"/>
              <a:t>and 2) When it is due?  Sometimes, it is worthwhile to allow your folks to struggle a little without much direction at first, but in many cases, I’ve found you’ll just frustrate your people if this is your constant habit…rather than fulfilling your intent of grooming/teaching them.</a:t>
            </a:r>
          </a:p>
          <a:p>
            <a:endParaRPr lang="en-US" dirty="0"/>
          </a:p>
          <a:p>
            <a:r>
              <a:rPr lang="en-US" dirty="0"/>
              <a:t>Simon Sinek’s 2009 book, “Start with Why” is excellent as is his 2014 “Leaders Eat Last” book.  First, I really do try to explain “why” every time I can, even if the reason might be a little sticky (</a:t>
            </a:r>
            <a:r>
              <a:rPr lang="en-US" dirty="0" err="1"/>
              <a:t>ie</a:t>
            </a:r>
            <a:r>
              <a:rPr lang="en-US" dirty="0"/>
              <a:t>, we are awaiting Congress to pass this budget, so for us to operate legally, we can’t do this or that…even though it would make the most sense to do this or that).  If your people understand why you made a decision, they are often more willing to accept and support it.  This also helps provide yet another “check and balance” to you as a commander.  If you have to stand up and explain why after the fact, then this helps </a:t>
            </a:r>
            <a:r>
              <a:rPr lang="en-US" dirty="0" smtClean="0"/>
              <a:t>you keep everything </a:t>
            </a:r>
            <a:r>
              <a:rPr lang="en-US" dirty="0"/>
              <a:t>do </a:t>
            </a:r>
            <a:r>
              <a:rPr lang="en-US" dirty="0" smtClean="0"/>
              <a:t>transparent.  </a:t>
            </a:r>
            <a:r>
              <a:rPr lang="en-US" dirty="0"/>
              <a:t>The concept of the Alpha (which is now you as the </a:t>
            </a:r>
            <a:r>
              <a:rPr lang="en-US" dirty="0" err="1"/>
              <a:t>Sq</a:t>
            </a:r>
            <a:r>
              <a:rPr lang="en-US" dirty="0"/>
              <a:t>/CC) in “Leaders Eat Last” is worth your consideration.  The “tribe” gives the Alpha certain privileges (nice car, best seat at the table, other perks) in exchange for the Alpha to protect and care for the tribe.  What a tragedy when a leader takes the perks yet doesn’t protect or care for the tribe.   </a:t>
            </a:r>
          </a:p>
          <a:p>
            <a:endParaRPr lang="en-US" dirty="0"/>
          </a:p>
          <a:p>
            <a:r>
              <a:rPr lang="en-US" dirty="0"/>
              <a:t>I wrote an open letter to the Wing Command Chief to distribution to all MXS E-8/E-9 boards, and sent it out to the entire squadron.  It let members know what I valued and was looking for.  It also informed current leaders who held those positions what traits I cared about most in my SNCOs.</a:t>
            </a:r>
          </a:p>
          <a:p>
            <a:endParaRPr lang="en-US" dirty="0"/>
          </a:p>
          <a:p>
            <a:r>
              <a:rPr lang="en-US" dirty="0"/>
              <a:t>Theodore Roosevelt’s concept of the “Bully Pulpit” (a great platform from which to advocate an agenda) is important for stump speeches and even your 1-on-1s.  Your CC Calls and small meetings in your office are tremendously powerful Bully Pulpits.  For 1-on-1s, I kept a large canvas picture of my family right below the round table in my office in order to point to it occasionally when the conversations turned personal about a member’s family.  I showed them my family and worked to relate to where they were, at that point in their lives.  I also wrote this on a white board that hung across of the “hot seat” in my office: “What you do out there matters much more than what you say in here.”  </a:t>
            </a:r>
          </a:p>
          <a:p>
            <a:endParaRPr lang="en-US" dirty="0"/>
          </a:p>
          <a:p>
            <a:endParaRPr lang="en-US" dirty="0"/>
          </a:p>
        </p:txBody>
      </p:sp>
      <p:sp>
        <p:nvSpPr>
          <p:cNvPr id="4" name="Slide Number Placeholder 3"/>
          <p:cNvSpPr>
            <a:spLocks noGrp="1"/>
          </p:cNvSpPr>
          <p:nvPr>
            <p:ph type="sldNum" sz="quarter" idx="10"/>
          </p:nvPr>
        </p:nvSpPr>
        <p:spPr/>
        <p:txBody>
          <a:bodyPr/>
          <a:lstStyle/>
          <a:p>
            <a:fld id="{958698FD-FA2A-4ADC-84B0-CE30C3F84A99}" type="slidenum">
              <a:rPr lang="en-US" smtClean="0"/>
              <a:t>9</a:t>
            </a:fld>
            <a:endParaRPr lang="en-US"/>
          </a:p>
        </p:txBody>
      </p:sp>
    </p:spTree>
    <p:extLst>
      <p:ext uri="{BB962C8B-B14F-4D97-AF65-F5344CB8AC3E}">
        <p14:creationId xmlns:p14="http://schemas.microsoft.com/office/powerpoint/2010/main" val="310164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25320B-FE61-7747-9BCC-F5364971048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E76F3-62A8-CC44-8FA3-3D0F2BB7DC7B}" type="slidenum">
              <a:rPr lang="en-US" smtClean="0"/>
              <a:t>‹#›</a:t>
            </a:fld>
            <a:endParaRPr lang="en-US"/>
          </a:p>
        </p:txBody>
      </p:sp>
    </p:spTree>
    <p:extLst>
      <p:ext uri="{BB962C8B-B14F-4D97-AF65-F5344CB8AC3E}">
        <p14:creationId xmlns:p14="http://schemas.microsoft.com/office/powerpoint/2010/main" val="67343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5320B-FE61-7747-9BCC-F5364971048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E76F3-62A8-CC44-8FA3-3D0F2BB7DC7B}" type="slidenum">
              <a:rPr lang="en-US" smtClean="0"/>
              <a:t>‹#›</a:t>
            </a:fld>
            <a:endParaRPr lang="en-US"/>
          </a:p>
        </p:txBody>
      </p:sp>
    </p:spTree>
    <p:extLst>
      <p:ext uri="{BB962C8B-B14F-4D97-AF65-F5344CB8AC3E}">
        <p14:creationId xmlns:p14="http://schemas.microsoft.com/office/powerpoint/2010/main" val="195250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5320B-FE61-7747-9BCC-F5364971048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E76F3-62A8-CC44-8FA3-3D0F2BB7DC7B}" type="slidenum">
              <a:rPr lang="en-US" smtClean="0"/>
              <a:t>‹#›</a:t>
            </a:fld>
            <a:endParaRPr lang="en-US"/>
          </a:p>
        </p:txBody>
      </p:sp>
    </p:spTree>
    <p:extLst>
      <p:ext uri="{BB962C8B-B14F-4D97-AF65-F5344CB8AC3E}">
        <p14:creationId xmlns:p14="http://schemas.microsoft.com/office/powerpoint/2010/main" val="254387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5320B-FE61-7747-9BCC-F5364971048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E76F3-62A8-CC44-8FA3-3D0F2BB7DC7B}" type="slidenum">
              <a:rPr lang="en-US" smtClean="0"/>
              <a:t>‹#›</a:t>
            </a:fld>
            <a:endParaRPr lang="en-US"/>
          </a:p>
        </p:txBody>
      </p:sp>
    </p:spTree>
    <p:extLst>
      <p:ext uri="{BB962C8B-B14F-4D97-AF65-F5344CB8AC3E}">
        <p14:creationId xmlns:p14="http://schemas.microsoft.com/office/powerpoint/2010/main" val="34900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5320B-FE61-7747-9BCC-F5364971048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E76F3-62A8-CC44-8FA3-3D0F2BB7DC7B}" type="slidenum">
              <a:rPr lang="en-US" smtClean="0"/>
              <a:t>‹#›</a:t>
            </a:fld>
            <a:endParaRPr lang="en-US"/>
          </a:p>
        </p:txBody>
      </p:sp>
    </p:spTree>
    <p:extLst>
      <p:ext uri="{BB962C8B-B14F-4D97-AF65-F5344CB8AC3E}">
        <p14:creationId xmlns:p14="http://schemas.microsoft.com/office/powerpoint/2010/main" val="389403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25320B-FE61-7747-9BCC-F5364971048B}"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E76F3-62A8-CC44-8FA3-3D0F2BB7DC7B}" type="slidenum">
              <a:rPr lang="en-US" smtClean="0"/>
              <a:t>‹#›</a:t>
            </a:fld>
            <a:endParaRPr lang="en-US"/>
          </a:p>
        </p:txBody>
      </p:sp>
    </p:spTree>
    <p:extLst>
      <p:ext uri="{BB962C8B-B14F-4D97-AF65-F5344CB8AC3E}">
        <p14:creationId xmlns:p14="http://schemas.microsoft.com/office/powerpoint/2010/main" val="314545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25320B-FE61-7747-9BCC-F5364971048B}"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E76F3-62A8-CC44-8FA3-3D0F2BB7DC7B}" type="slidenum">
              <a:rPr lang="en-US" smtClean="0"/>
              <a:t>‹#›</a:t>
            </a:fld>
            <a:endParaRPr lang="en-US"/>
          </a:p>
        </p:txBody>
      </p:sp>
    </p:spTree>
    <p:extLst>
      <p:ext uri="{BB962C8B-B14F-4D97-AF65-F5344CB8AC3E}">
        <p14:creationId xmlns:p14="http://schemas.microsoft.com/office/powerpoint/2010/main" val="421924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25320B-FE61-7747-9BCC-F5364971048B}"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E76F3-62A8-CC44-8FA3-3D0F2BB7DC7B}" type="slidenum">
              <a:rPr lang="en-US" smtClean="0"/>
              <a:t>‹#›</a:t>
            </a:fld>
            <a:endParaRPr lang="en-US"/>
          </a:p>
        </p:txBody>
      </p:sp>
    </p:spTree>
    <p:extLst>
      <p:ext uri="{BB962C8B-B14F-4D97-AF65-F5344CB8AC3E}">
        <p14:creationId xmlns:p14="http://schemas.microsoft.com/office/powerpoint/2010/main" val="23740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5320B-FE61-7747-9BCC-F5364971048B}"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E76F3-62A8-CC44-8FA3-3D0F2BB7DC7B}" type="slidenum">
              <a:rPr lang="en-US" smtClean="0"/>
              <a:t>‹#›</a:t>
            </a:fld>
            <a:endParaRPr lang="en-US"/>
          </a:p>
        </p:txBody>
      </p:sp>
    </p:spTree>
    <p:extLst>
      <p:ext uri="{BB962C8B-B14F-4D97-AF65-F5344CB8AC3E}">
        <p14:creationId xmlns:p14="http://schemas.microsoft.com/office/powerpoint/2010/main" val="162604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5320B-FE61-7747-9BCC-F5364971048B}"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E76F3-62A8-CC44-8FA3-3D0F2BB7DC7B}" type="slidenum">
              <a:rPr lang="en-US" smtClean="0"/>
              <a:t>‹#›</a:t>
            </a:fld>
            <a:endParaRPr lang="en-US"/>
          </a:p>
        </p:txBody>
      </p:sp>
    </p:spTree>
    <p:extLst>
      <p:ext uri="{BB962C8B-B14F-4D97-AF65-F5344CB8AC3E}">
        <p14:creationId xmlns:p14="http://schemas.microsoft.com/office/powerpoint/2010/main" val="1880139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5320B-FE61-7747-9BCC-F5364971048B}"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E76F3-62A8-CC44-8FA3-3D0F2BB7DC7B}" type="slidenum">
              <a:rPr lang="en-US" smtClean="0"/>
              <a:t>‹#›</a:t>
            </a:fld>
            <a:endParaRPr lang="en-US"/>
          </a:p>
        </p:txBody>
      </p:sp>
    </p:spTree>
    <p:extLst>
      <p:ext uri="{BB962C8B-B14F-4D97-AF65-F5344CB8AC3E}">
        <p14:creationId xmlns:p14="http://schemas.microsoft.com/office/powerpoint/2010/main" val="341430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5320B-FE61-7747-9BCC-F5364971048B}" type="datetimeFigureOut">
              <a:rPr lang="en-US" smtClean="0"/>
              <a:t>10/16/2017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E76F3-62A8-CC44-8FA3-3D0F2BB7DC7B}" type="slidenum">
              <a:rPr lang="en-US" smtClean="0"/>
              <a:t>‹#›</a:t>
            </a:fld>
            <a:endParaRPr lang="en-US"/>
          </a:p>
        </p:txBody>
      </p:sp>
    </p:spTree>
    <p:extLst>
      <p:ext uri="{BB962C8B-B14F-4D97-AF65-F5344CB8AC3E}">
        <p14:creationId xmlns:p14="http://schemas.microsoft.com/office/powerpoint/2010/main" val="1805951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60" y="2063519"/>
            <a:ext cx="8991600" cy="1755775"/>
          </a:xfrm>
        </p:spPr>
        <p:txBody>
          <a:bodyPr>
            <a:noAutofit/>
          </a:bodyPr>
          <a:lstStyle/>
          <a:p>
            <a:r>
              <a:rPr lang="en-US" sz="6600" dirty="0" smtClean="0"/>
              <a:t>THE CHANGE AGENT</a:t>
            </a:r>
            <a:r>
              <a:rPr lang="en-US" sz="3200" dirty="0" smtClean="0"/>
              <a:t/>
            </a:r>
            <a:br>
              <a:rPr lang="en-US" sz="3200" dirty="0" smtClean="0"/>
            </a:br>
            <a:r>
              <a:rPr lang="en-US" sz="3200" b="1" i="1" dirty="0" smtClean="0"/>
              <a:t>Charting a New Course in Command</a:t>
            </a:r>
            <a:endParaRPr lang="en-US" sz="6600" b="1" i="1" dirty="0"/>
          </a:p>
        </p:txBody>
      </p:sp>
      <p:sp>
        <p:nvSpPr>
          <p:cNvPr id="3" name="Subtitle 2"/>
          <p:cNvSpPr>
            <a:spLocks noGrp="1"/>
          </p:cNvSpPr>
          <p:nvPr>
            <p:ph type="subTitle" idx="1"/>
          </p:nvPr>
        </p:nvSpPr>
        <p:spPr>
          <a:xfrm>
            <a:off x="1253150" y="4407005"/>
            <a:ext cx="6400800" cy="1981200"/>
          </a:xfrm>
        </p:spPr>
        <p:txBody>
          <a:bodyPr>
            <a:normAutofit/>
          </a:bodyPr>
          <a:lstStyle/>
          <a:p>
            <a:r>
              <a:rPr lang="en-US" dirty="0" smtClean="0">
                <a:solidFill>
                  <a:schemeClr val="tx1"/>
                </a:solidFill>
              </a:rPr>
              <a:t>Lt Col Travis “TD” Walters</a:t>
            </a:r>
          </a:p>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3275772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6"/>
            <a:ext cx="8229600" cy="1143000"/>
          </a:xfrm>
        </p:spPr>
        <p:txBody>
          <a:bodyPr/>
          <a:lstStyle/>
          <a:p>
            <a:r>
              <a:rPr lang="en-US" b="1" dirty="0" smtClean="0"/>
              <a:t>Phase I:  Communication (CC Calls)</a:t>
            </a:r>
            <a:endParaRPr lang="en-US" b="1" dirty="0"/>
          </a:p>
        </p:txBody>
      </p:sp>
      <p:sp>
        <p:nvSpPr>
          <p:cNvPr id="3" name="Content Placeholder 2"/>
          <p:cNvSpPr>
            <a:spLocks noGrp="1"/>
          </p:cNvSpPr>
          <p:nvPr>
            <p:ph idx="1"/>
          </p:nvPr>
        </p:nvSpPr>
        <p:spPr>
          <a:xfrm>
            <a:off x="186296" y="1088829"/>
            <a:ext cx="8771407" cy="5508454"/>
          </a:xfrm>
        </p:spPr>
        <p:txBody>
          <a:bodyPr>
            <a:normAutofit fontScale="85000" lnSpcReduction="10000"/>
          </a:bodyPr>
          <a:lstStyle/>
          <a:p>
            <a:r>
              <a:rPr lang="en-US" dirty="0" smtClean="0"/>
              <a:t>Expectations Brief following Assumption of </a:t>
            </a:r>
            <a:r>
              <a:rPr lang="en-US" dirty="0" err="1" smtClean="0"/>
              <a:t>Cmd</a:t>
            </a:r>
            <a:r>
              <a:rPr lang="en-US" dirty="0" smtClean="0"/>
              <a:t>, then </a:t>
            </a:r>
            <a:r>
              <a:rPr lang="en-US" dirty="0" err="1" smtClean="0"/>
              <a:t>qtrly</a:t>
            </a:r>
            <a:endParaRPr lang="en-US" dirty="0" smtClean="0"/>
          </a:p>
          <a:p>
            <a:r>
              <a:rPr lang="en-US" dirty="0" smtClean="0"/>
              <a:t>MXS/CC Calls every RSD Saturday, 0730-0800</a:t>
            </a:r>
          </a:p>
          <a:p>
            <a:r>
              <a:rPr lang="en-US" dirty="0" smtClean="0"/>
              <a:t>Formalized brief with same agenda each month:</a:t>
            </a:r>
          </a:p>
          <a:p>
            <a:pPr lvl="1"/>
            <a:r>
              <a:rPr lang="en-US" dirty="0" smtClean="0"/>
              <a:t>Recognition (Promotions through E-7)</a:t>
            </a:r>
            <a:endParaRPr lang="en-US" dirty="0"/>
          </a:p>
          <a:p>
            <a:pPr lvl="1"/>
            <a:r>
              <a:rPr lang="en-US" dirty="0"/>
              <a:t>Commander’s Intent</a:t>
            </a:r>
          </a:p>
          <a:p>
            <a:pPr lvl="1"/>
            <a:r>
              <a:rPr lang="en-US" dirty="0"/>
              <a:t>MXS/CC Monthly Priorities</a:t>
            </a:r>
          </a:p>
          <a:p>
            <a:pPr lvl="1"/>
            <a:r>
              <a:rPr lang="en-US" dirty="0"/>
              <a:t>Weekend Highlights</a:t>
            </a:r>
          </a:p>
          <a:p>
            <a:pPr lvl="1"/>
            <a:r>
              <a:rPr lang="en-US" dirty="0"/>
              <a:t>Mentorship Minute</a:t>
            </a:r>
          </a:p>
          <a:p>
            <a:pPr lvl="1"/>
            <a:r>
              <a:rPr lang="en-US" dirty="0"/>
              <a:t>Vector Check/Looking Ahead</a:t>
            </a:r>
          </a:p>
          <a:p>
            <a:pPr lvl="1"/>
            <a:r>
              <a:rPr lang="en-US" dirty="0"/>
              <a:t>A Parting Thought</a:t>
            </a:r>
          </a:p>
          <a:p>
            <a:r>
              <a:rPr lang="en-US" dirty="0" smtClean="0"/>
              <a:t>Emailed E-8s/above with brief &amp; notes the day before</a:t>
            </a:r>
          </a:p>
          <a:p>
            <a:r>
              <a:rPr lang="en-US" dirty="0" smtClean="0"/>
              <a:t>Maximized information flow to unit, set tone for drill, and never exceeded 30 minutes</a:t>
            </a:r>
          </a:p>
        </p:txBody>
      </p:sp>
    </p:spTree>
    <p:extLst>
      <p:ext uri="{BB962C8B-B14F-4D97-AF65-F5344CB8AC3E}">
        <p14:creationId xmlns:p14="http://schemas.microsoft.com/office/powerpoint/2010/main" val="87241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3D738D8-AF1D-463C-B98A-0084BAD91B39}" type="slidenum">
              <a:rPr lang="en-US" smtClean="0"/>
              <a:pPr>
                <a:defRPr/>
              </a:pPr>
              <a:t>11</a:t>
            </a:fld>
            <a:endParaRPr lang="en-US"/>
          </a:p>
        </p:txBody>
      </p:sp>
      <p:pic>
        <p:nvPicPr>
          <p:cNvPr id="5" name="Picture 2" descr="c130"/>
          <p:cNvPicPr>
            <a:picLocks noChangeAspect="1" noChangeArrowheads="1"/>
          </p:cNvPicPr>
          <p:nvPr/>
        </p:nvPicPr>
        <p:blipFill>
          <a:blip r:embed="rId3" cstate="print">
            <a:lum bright="54000" contrast="-70000"/>
          </a:blip>
          <a:srcRect l="3076" r="4756" b="20350"/>
          <a:stretch>
            <a:fillRect/>
          </a:stretch>
        </p:blipFill>
        <p:spPr bwMode="auto">
          <a:xfrm>
            <a:off x="14991" y="1615191"/>
            <a:ext cx="9130145" cy="4968172"/>
          </a:xfrm>
          <a:prstGeom prst="rect">
            <a:avLst/>
          </a:prstGeom>
          <a:noFill/>
          <a:ln w="57150">
            <a:solidFill>
              <a:schemeClr val="tx1"/>
            </a:solidFill>
            <a:miter lim="800000"/>
            <a:headEnd/>
            <a:tailEnd/>
          </a:ln>
          <a:effectLst>
            <a:outerShdw dist="35921" dir="2700000" algn="ctr" rotWithShape="0">
              <a:schemeClr val="bg2"/>
            </a:outerShdw>
          </a:effectLst>
        </p:spPr>
      </p:pic>
      <p:sp>
        <p:nvSpPr>
          <p:cNvPr id="6" name="Text Box 4"/>
          <p:cNvSpPr txBox="1">
            <a:spLocks noChangeArrowheads="1"/>
          </p:cNvSpPr>
          <p:nvPr/>
        </p:nvSpPr>
        <p:spPr bwMode="auto">
          <a:xfrm>
            <a:off x="1484313" y="535712"/>
            <a:ext cx="6286016" cy="830997"/>
          </a:xfrm>
          <a:prstGeom prst="rect">
            <a:avLst/>
          </a:prstGeom>
          <a:noFill/>
          <a:ln w="9525">
            <a:noFill/>
            <a:miter lim="800000"/>
            <a:headEnd/>
            <a:tailEnd/>
          </a:ln>
        </p:spPr>
        <p:txBody>
          <a:bodyPr wrap="none">
            <a:spAutoFit/>
          </a:bodyPr>
          <a:lstStyle/>
          <a:p>
            <a:pPr eaLnBrk="1" hangingPunct="1"/>
            <a:r>
              <a:rPr lang="en-US" sz="4800" b="1" dirty="0">
                <a:solidFill>
                  <a:srgbClr val="003399"/>
                </a:solidFill>
              </a:rPr>
              <a:t>COMMANDER’S INTENT</a:t>
            </a:r>
          </a:p>
        </p:txBody>
      </p:sp>
      <p:sp>
        <p:nvSpPr>
          <p:cNvPr id="7" name="Text Box 5"/>
          <p:cNvSpPr txBox="1">
            <a:spLocks noChangeArrowheads="1"/>
          </p:cNvSpPr>
          <p:nvPr/>
        </p:nvSpPr>
        <p:spPr bwMode="auto">
          <a:xfrm>
            <a:off x="-14991" y="1580001"/>
            <a:ext cx="9144001" cy="4524315"/>
          </a:xfrm>
          <a:prstGeom prst="rect">
            <a:avLst/>
          </a:prstGeom>
          <a:noFill/>
          <a:ln w="9525">
            <a:noFill/>
            <a:miter lim="800000"/>
            <a:headEnd/>
            <a:tailEnd/>
          </a:ln>
        </p:spPr>
        <p:txBody>
          <a:bodyPr>
            <a:spAutoFit/>
          </a:bodyPr>
          <a:lstStyle/>
          <a:p>
            <a:pPr algn="ctr" eaLnBrk="1" hangingPunct="1"/>
            <a:r>
              <a:rPr lang="en-US" sz="3600" b="1" i="1" dirty="0">
                <a:solidFill>
                  <a:srgbClr val="003399"/>
                </a:solidFill>
              </a:rPr>
              <a:t>“The 136th Maintenance Squadron will execute on order … the production and projection of effective combat power and domestic support  … anywhere, anytime and for any user … as deemed necessary by the appropriate chain of command.  The efforts of this Squadron … to the person … will focus upon and center around this very intent.”</a:t>
            </a:r>
          </a:p>
        </p:txBody>
      </p:sp>
      <p:pic>
        <p:nvPicPr>
          <p:cNvPr id="8" name="Picture 6" descr="D:\Users\travis.walters\Desktop\MXS CC\CC Call\Grp Logo.jpg"/>
          <p:cNvPicPr>
            <a:picLocks noChangeAspect="1" noChangeArrowheads="1"/>
          </p:cNvPicPr>
          <p:nvPr/>
        </p:nvPicPr>
        <p:blipFill>
          <a:blip r:embed="rId4" cstate="print"/>
          <a:srcRect/>
          <a:stretch>
            <a:fillRect/>
          </a:stretch>
        </p:blipFill>
        <p:spPr bwMode="auto">
          <a:xfrm>
            <a:off x="131764" y="341313"/>
            <a:ext cx="1159155" cy="1183430"/>
          </a:xfrm>
          <a:prstGeom prst="rect">
            <a:avLst/>
          </a:prstGeom>
          <a:noFill/>
          <a:ln w="9525">
            <a:noFill/>
            <a:miter lim="800000"/>
            <a:headEnd/>
            <a:tailEnd/>
          </a:ln>
        </p:spPr>
      </p:pic>
      <p:sp>
        <p:nvSpPr>
          <p:cNvPr id="9" name="Rectangle 8"/>
          <p:cNvSpPr/>
          <p:nvPr/>
        </p:nvSpPr>
        <p:spPr bwMode="auto">
          <a:xfrm>
            <a:off x="-13856" y="288493"/>
            <a:ext cx="9189720" cy="1274618"/>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3600" i="1">
              <a:solidFill>
                <a:srgbClr val="000066"/>
              </a:solidFill>
              <a:latin typeface="Arial" charset="0"/>
            </a:endParaRPr>
          </a:p>
        </p:txBody>
      </p:sp>
    </p:spTree>
    <p:extLst>
      <p:ext uri="{BB962C8B-B14F-4D97-AF65-F5344CB8AC3E}">
        <p14:creationId xmlns:p14="http://schemas.microsoft.com/office/powerpoint/2010/main" val="3787925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1" y="-125914"/>
            <a:ext cx="8229600" cy="1143000"/>
          </a:xfrm>
        </p:spPr>
        <p:txBody>
          <a:bodyPr/>
          <a:lstStyle/>
          <a:p>
            <a:r>
              <a:rPr lang="en-US" b="1" dirty="0" smtClean="0"/>
              <a:t>The “Stump Speech” List</a:t>
            </a:r>
            <a:endParaRPr lang="en-US" b="1" dirty="0"/>
          </a:p>
        </p:txBody>
      </p:sp>
      <p:sp>
        <p:nvSpPr>
          <p:cNvPr id="3" name="Content Placeholder 2"/>
          <p:cNvSpPr>
            <a:spLocks noGrp="1"/>
          </p:cNvSpPr>
          <p:nvPr>
            <p:ph idx="1"/>
          </p:nvPr>
        </p:nvSpPr>
        <p:spPr>
          <a:xfrm>
            <a:off x="151272" y="896770"/>
            <a:ext cx="8671886" cy="5905081"/>
          </a:xfrm>
        </p:spPr>
        <p:txBody>
          <a:bodyPr>
            <a:normAutofit lnSpcReduction="10000"/>
          </a:bodyPr>
          <a:lstStyle/>
          <a:p>
            <a:r>
              <a:rPr lang="en-US" u="sng" dirty="0" smtClean="0"/>
              <a:t>Retention</a:t>
            </a:r>
            <a:r>
              <a:rPr lang="en-US" dirty="0" smtClean="0"/>
              <a:t>: “I’m planning to get out”</a:t>
            </a:r>
          </a:p>
          <a:p>
            <a:r>
              <a:rPr lang="en-US" u="sng" dirty="0" smtClean="0"/>
              <a:t>Unit problem</a:t>
            </a:r>
            <a:r>
              <a:rPr lang="en-US" dirty="0" smtClean="0"/>
              <a:t>: “What will you do about this?”</a:t>
            </a:r>
          </a:p>
          <a:p>
            <a:r>
              <a:rPr lang="en-US" u="sng" dirty="0" smtClean="0"/>
              <a:t>Personal Crisis</a:t>
            </a:r>
            <a:r>
              <a:rPr lang="en-US" dirty="0" smtClean="0"/>
              <a:t>: “I’m going through a divorce, medical issue, family death, child custody battle.”</a:t>
            </a:r>
          </a:p>
          <a:p>
            <a:r>
              <a:rPr lang="en-US" u="sng" dirty="0" smtClean="0"/>
              <a:t>Good News</a:t>
            </a:r>
            <a:r>
              <a:rPr lang="en-US" dirty="0" smtClean="0"/>
              <a:t>: “I’m getting married, having my third baby, won 12 OAY for the wing.” </a:t>
            </a:r>
          </a:p>
          <a:p>
            <a:r>
              <a:rPr lang="en-US" u="sng" dirty="0" smtClean="0"/>
              <a:t>Sound the Alarm</a:t>
            </a:r>
            <a:r>
              <a:rPr lang="en-US" dirty="0" smtClean="0"/>
              <a:t>: “I was sexually assaulted, am thinking of killing myself, want to harm others.”</a:t>
            </a:r>
            <a:endParaRPr lang="en-US" dirty="0"/>
          </a:p>
          <a:p>
            <a:r>
              <a:rPr lang="en-US" u="sng" dirty="0" smtClean="0"/>
              <a:t>Org Crisis</a:t>
            </a:r>
            <a:r>
              <a:rPr lang="en-US" dirty="0" smtClean="0"/>
              <a:t>: “An accident has just occurred.”</a:t>
            </a:r>
          </a:p>
          <a:p>
            <a:r>
              <a:rPr lang="en-US" u="sng" dirty="0" smtClean="0"/>
              <a:t>Advice</a:t>
            </a:r>
            <a:r>
              <a:rPr lang="en-US" dirty="0" smtClean="0"/>
              <a:t>: “What should I do next in my career?”</a:t>
            </a:r>
          </a:p>
          <a:p>
            <a:r>
              <a:rPr lang="en-US" u="sng" dirty="0" smtClean="0"/>
              <a:t>Deployment</a:t>
            </a:r>
            <a:r>
              <a:rPr lang="en-US" dirty="0" smtClean="0"/>
              <a:t>: “I can’t go because…” </a:t>
            </a:r>
          </a:p>
        </p:txBody>
      </p:sp>
    </p:spTree>
    <p:extLst>
      <p:ext uri="{BB962C8B-B14F-4D97-AF65-F5344CB8AC3E}">
        <p14:creationId xmlns:p14="http://schemas.microsoft.com/office/powerpoint/2010/main" val="124399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863"/>
            <a:ext cx="8229600" cy="1143000"/>
          </a:xfrm>
        </p:spPr>
        <p:txBody>
          <a:bodyPr/>
          <a:lstStyle/>
          <a:p>
            <a:r>
              <a:rPr lang="en-US" b="1" dirty="0" smtClean="0"/>
              <a:t>Phase I:  Processes</a:t>
            </a:r>
            <a:endParaRPr lang="en-US" b="1" dirty="0"/>
          </a:p>
        </p:txBody>
      </p:sp>
      <p:sp>
        <p:nvSpPr>
          <p:cNvPr id="3" name="Content Placeholder 2"/>
          <p:cNvSpPr>
            <a:spLocks noGrp="1"/>
          </p:cNvSpPr>
          <p:nvPr>
            <p:ph idx="1"/>
          </p:nvPr>
        </p:nvSpPr>
        <p:spPr>
          <a:xfrm>
            <a:off x="266700" y="697080"/>
            <a:ext cx="8610600" cy="6464692"/>
          </a:xfrm>
        </p:spPr>
        <p:txBody>
          <a:bodyPr>
            <a:normAutofit fontScale="92500" lnSpcReduction="10000"/>
          </a:bodyPr>
          <a:lstStyle/>
          <a:p>
            <a:r>
              <a:rPr lang="en-US" dirty="0" smtClean="0"/>
              <a:t>Do routine things routinely</a:t>
            </a:r>
          </a:p>
          <a:p>
            <a:r>
              <a:rPr lang="en-US" dirty="0" smtClean="0"/>
              <a:t>Paperwork</a:t>
            </a:r>
          </a:p>
          <a:p>
            <a:pPr lvl="1"/>
            <a:r>
              <a:rPr lang="en-US" dirty="0" smtClean="0"/>
              <a:t>Who should see packages before you do?</a:t>
            </a:r>
          </a:p>
          <a:p>
            <a:pPr lvl="1"/>
            <a:r>
              <a:rPr lang="en-US" dirty="0" smtClean="0"/>
              <a:t>Does any unit paperwork bypass you going to HHQ?</a:t>
            </a:r>
          </a:p>
          <a:p>
            <a:pPr lvl="1"/>
            <a:r>
              <a:rPr lang="en-US" dirty="0" smtClean="0"/>
              <a:t>Daily white </a:t>
            </a:r>
            <a:r>
              <a:rPr lang="en-US" dirty="0"/>
              <a:t>s</a:t>
            </a:r>
            <a:r>
              <a:rPr lang="en-US" dirty="0" smtClean="0"/>
              <a:t>pace</a:t>
            </a:r>
          </a:p>
          <a:p>
            <a:r>
              <a:rPr lang="en-US" dirty="0" smtClean="0"/>
              <a:t>Be a fortune teller </a:t>
            </a:r>
          </a:p>
          <a:p>
            <a:r>
              <a:rPr lang="en-US" dirty="0" smtClean="0"/>
              <a:t>Due Process:  </a:t>
            </a:r>
          </a:p>
          <a:p>
            <a:pPr lvl="1"/>
            <a:r>
              <a:rPr lang="en-US" dirty="0" smtClean="0"/>
              <a:t>Discipline fair, just &amp; consistent?</a:t>
            </a:r>
          </a:p>
          <a:p>
            <a:pPr lvl="1"/>
            <a:r>
              <a:rPr lang="en-US" dirty="0" smtClean="0"/>
              <a:t>“That’s not authorized sir”</a:t>
            </a:r>
          </a:p>
          <a:p>
            <a:r>
              <a:rPr lang="en-US" dirty="0"/>
              <a:t>Meetings</a:t>
            </a:r>
          </a:p>
          <a:p>
            <a:pPr lvl="1"/>
            <a:r>
              <a:rPr lang="en-US" dirty="0"/>
              <a:t>MXS “Battle Rhythm”</a:t>
            </a:r>
          </a:p>
          <a:p>
            <a:pPr lvl="1"/>
            <a:r>
              <a:rPr lang="en-US" dirty="0"/>
              <a:t>Gatekeepers – CC appointment rules?</a:t>
            </a:r>
          </a:p>
          <a:p>
            <a:r>
              <a:rPr lang="en-US" dirty="0" smtClean="0"/>
              <a:t>Force Management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567" y="3090608"/>
            <a:ext cx="2927733" cy="2510382"/>
          </a:xfrm>
          <a:prstGeom prst="rect">
            <a:avLst/>
          </a:prstGeom>
        </p:spPr>
      </p:pic>
    </p:spTree>
    <p:extLst>
      <p:ext uri="{BB962C8B-B14F-4D97-AF65-F5344CB8AC3E}">
        <p14:creationId xmlns:p14="http://schemas.microsoft.com/office/powerpoint/2010/main" val="61174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246062"/>
            <a:ext cx="8229600" cy="1143000"/>
          </a:xfrm>
        </p:spPr>
        <p:txBody>
          <a:bodyPr>
            <a:normAutofit/>
          </a:bodyPr>
          <a:lstStyle/>
          <a:p>
            <a:r>
              <a:rPr lang="en-US" sz="3600" b="1" dirty="0" smtClean="0"/>
              <a:t>MXS Battle Rhythm</a:t>
            </a:r>
            <a:endParaRPr lang="en-US" sz="3600" b="1" dirty="0"/>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94744" y="619125"/>
            <a:ext cx="9248775" cy="6238875"/>
            <a:chOff x="250179" y="0"/>
            <a:chExt cx="8358922" cy="5417818"/>
          </a:xfrm>
        </p:grpSpPr>
        <p:pic>
          <p:nvPicPr>
            <p:cNvPr id="10242" name="Picture 2" descr="C:\Users\1177630264N\Desktop\Battle Rhythm\IMG_3719.JPG"/>
            <p:cNvPicPr>
              <a:picLocks noChangeAspect="1" noChangeArrowheads="1"/>
            </p:cNvPicPr>
            <p:nvPr/>
          </p:nvPicPr>
          <p:blipFill rotWithShape="1">
            <a:blip r:embed="rId3">
              <a:extLst>
                <a:ext uri="{28A0092B-C50C-407E-A947-70E740481C1C}">
                  <a14:useLocalDpi xmlns:a14="http://schemas.microsoft.com/office/drawing/2010/main" val="0"/>
                </a:ext>
              </a:extLst>
            </a:blip>
            <a:srcRect l="2835" r="5949"/>
            <a:stretch/>
          </p:blipFill>
          <p:spPr bwMode="auto">
            <a:xfrm>
              <a:off x="259245" y="0"/>
              <a:ext cx="8340791" cy="295436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3" name="Picture 3" descr="C:\Users\1177630264N\Desktop\Battle Rhythm\IMG_3720.JPG"/>
            <p:cNvPicPr>
              <a:picLocks noChangeAspect="1" noChangeArrowheads="1"/>
            </p:cNvPicPr>
            <p:nvPr/>
          </p:nvPicPr>
          <p:blipFill rotWithShape="1">
            <a:blip r:embed="rId4">
              <a:extLst>
                <a:ext uri="{28A0092B-C50C-407E-A947-70E740481C1C}">
                  <a14:useLocalDpi xmlns:a14="http://schemas.microsoft.com/office/drawing/2010/main" val="0"/>
                </a:ext>
              </a:extLst>
            </a:blip>
            <a:srcRect l="3289" t="4379" r="12474"/>
            <a:stretch/>
          </p:blipFill>
          <p:spPr bwMode="auto">
            <a:xfrm>
              <a:off x="250179" y="2362200"/>
              <a:ext cx="8358922" cy="305561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3012253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6"/>
            <a:ext cx="8229600" cy="1143000"/>
          </a:xfrm>
        </p:spPr>
        <p:txBody>
          <a:bodyPr/>
          <a:lstStyle/>
          <a:p>
            <a:r>
              <a:rPr lang="en-US" b="1" dirty="0" smtClean="0"/>
              <a:t>Force Management</a:t>
            </a:r>
            <a:endParaRPr lang="en-US" b="1" dirty="0"/>
          </a:p>
        </p:txBody>
      </p:sp>
      <p:sp>
        <p:nvSpPr>
          <p:cNvPr id="3" name="Content Placeholder 2"/>
          <p:cNvSpPr>
            <a:spLocks noGrp="1"/>
          </p:cNvSpPr>
          <p:nvPr>
            <p:ph idx="1"/>
          </p:nvPr>
        </p:nvSpPr>
        <p:spPr>
          <a:xfrm>
            <a:off x="266700" y="1011348"/>
            <a:ext cx="8610600" cy="5736294"/>
          </a:xfrm>
        </p:spPr>
        <p:txBody>
          <a:bodyPr>
            <a:normAutofit/>
          </a:bodyPr>
          <a:lstStyle/>
          <a:p>
            <a:r>
              <a:rPr lang="en-US" dirty="0" smtClean="0"/>
              <a:t>Right bus, right seat, right time…all 3 matter</a:t>
            </a:r>
          </a:p>
          <a:p>
            <a:r>
              <a:rPr lang="en-US" dirty="0" smtClean="0"/>
              <a:t>Limiting the time span on re-enlistments</a:t>
            </a:r>
          </a:p>
          <a:p>
            <a:pPr lvl="1"/>
            <a:r>
              <a:rPr lang="en-US" dirty="0" smtClean="0"/>
              <a:t>My personal default is 3 years (excluding bonuses)</a:t>
            </a:r>
          </a:p>
          <a:p>
            <a:pPr lvl="1"/>
            <a:r>
              <a:rPr lang="en-US" dirty="0" smtClean="0"/>
              <a:t>Denial of Re-enlistment is a powerful tool</a:t>
            </a:r>
          </a:p>
          <a:p>
            <a:r>
              <a:rPr lang="en-US" dirty="0" smtClean="0"/>
              <a:t>DSGs:  20 </a:t>
            </a:r>
            <a:r>
              <a:rPr lang="en-US" dirty="0" err="1" smtClean="0"/>
              <a:t>yrs</a:t>
            </a:r>
            <a:r>
              <a:rPr lang="en-US" dirty="0" smtClean="0"/>
              <a:t> Sat </a:t>
            </a:r>
            <a:r>
              <a:rPr lang="en-US" dirty="0"/>
              <a:t>S</a:t>
            </a:r>
            <a:r>
              <a:rPr lang="en-US" dirty="0" smtClean="0"/>
              <a:t>ervice/mandatory retirement?</a:t>
            </a:r>
          </a:p>
          <a:p>
            <a:r>
              <a:rPr lang="en-US" dirty="0" smtClean="0"/>
              <a:t>AGRs:  20 years TAFS/</a:t>
            </a:r>
            <a:r>
              <a:rPr lang="en-US" dirty="0"/>
              <a:t>m</a:t>
            </a:r>
            <a:r>
              <a:rPr lang="en-US" dirty="0" smtClean="0"/>
              <a:t>andatory retirement?</a:t>
            </a:r>
          </a:p>
          <a:p>
            <a:r>
              <a:rPr lang="en-US" dirty="0" smtClean="0"/>
              <a:t>Technician retirement</a:t>
            </a:r>
          </a:p>
          <a:p>
            <a:pPr lvl="1"/>
            <a:r>
              <a:rPr lang="en-US" dirty="0" smtClean="0"/>
              <a:t>“Your Choice”:  age 57/30 </a:t>
            </a:r>
            <a:r>
              <a:rPr lang="en-US" dirty="0" err="1" smtClean="0"/>
              <a:t>yrs</a:t>
            </a:r>
            <a:r>
              <a:rPr lang="en-US" dirty="0" smtClean="0"/>
              <a:t> service, 60 max</a:t>
            </a:r>
          </a:p>
          <a:p>
            <a:pPr lvl="1"/>
            <a:r>
              <a:rPr lang="en-US" dirty="0" smtClean="0"/>
              <a:t>“The Company’s Choice”:  age 50/20 </a:t>
            </a:r>
            <a:r>
              <a:rPr lang="en-US" dirty="0" err="1" smtClean="0"/>
              <a:t>yrs</a:t>
            </a:r>
            <a:r>
              <a:rPr lang="en-US" dirty="0" smtClean="0"/>
              <a:t> or </a:t>
            </a:r>
            <a:r>
              <a:rPr lang="en-US" dirty="0"/>
              <a:t>a</a:t>
            </a:r>
            <a:r>
              <a:rPr lang="en-US" dirty="0" smtClean="0"/>
              <a:t>ny/25</a:t>
            </a:r>
          </a:p>
          <a:p>
            <a:r>
              <a:rPr lang="en-US" dirty="0" smtClean="0"/>
              <a:t>Who will be in your key positions in 5 years?</a:t>
            </a:r>
          </a:p>
        </p:txBody>
      </p:sp>
    </p:spTree>
    <p:extLst>
      <p:ext uri="{BB962C8B-B14F-4D97-AF65-F5344CB8AC3E}">
        <p14:creationId xmlns:p14="http://schemas.microsoft.com/office/powerpoint/2010/main" val="38465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97308"/>
            <a:ext cx="8229600" cy="1143000"/>
          </a:xfrm>
        </p:spPr>
        <p:txBody>
          <a:bodyPr>
            <a:normAutofit/>
          </a:bodyPr>
          <a:lstStyle/>
          <a:p>
            <a:r>
              <a:rPr lang="en-US" sz="3200" b="1" dirty="0" smtClean="0"/>
              <a:t>Example Force </a:t>
            </a:r>
            <a:r>
              <a:rPr lang="en-US" sz="3200" b="1" dirty="0" err="1" smtClean="0"/>
              <a:t>Mgt</a:t>
            </a:r>
            <a:r>
              <a:rPr lang="en-US" sz="3200" b="1" dirty="0" smtClean="0"/>
              <a:t> Tracker (Fake Names)</a:t>
            </a:r>
            <a:endParaRPr lang="en-US" sz="3200" b="1" dirty="0"/>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653467233"/>
              </p:ext>
            </p:extLst>
          </p:nvPr>
        </p:nvGraphicFramePr>
        <p:xfrm>
          <a:off x="-7018" y="486752"/>
          <a:ext cx="9151018" cy="6371248"/>
        </p:xfrm>
        <a:graphic>
          <a:graphicData uri="http://schemas.openxmlformats.org/drawingml/2006/table">
            <a:tbl>
              <a:tblPr firstRow="1" bandRow="1">
                <a:tableStyleId>{5C22544A-7EE6-4342-B048-85BDC9FD1C3A}</a:tableStyleId>
              </a:tblPr>
              <a:tblGrid>
                <a:gridCol w="1073818"/>
                <a:gridCol w="933450"/>
                <a:gridCol w="981075"/>
                <a:gridCol w="2752725"/>
                <a:gridCol w="714375"/>
                <a:gridCol w="2695575"/>
              </a:tblGrid>
              <a:tr h="487003">
                <a:tc>
                  <a:txBody>
                    <a:bodyPr/>
                    <a:lstStyle/>
                    <a:p>
                      <a:pPr algn="ctr"/>
                      <a:r>
                        <a:rPr lang="en-US" dirty="0" smtClean="0"/>
                        <a:t>Position</a:t>
                      </a:r>
                      <a:endParaRPr lang="en-US" dirty="0"/>
                    </a:p>
                  </a:txBody>
                  <a:tcPr/>
                </a:tc>
                <a:tc>
                  <a:txBody>
                    <a:bodyPr/>
                    <a:lstStyle/>
                    <a:p>
                      <a:pPr algn="ctr"/>
                      <a:r>
                        <a:rPr lang="en-US" dirty="0" smtClean="0"/>
                        <a:t>Current</a:t>
                      </a:r>
                      <a:endParaRPr lang="en-US" dirty="0"/>
                    </a:p>
                  </a:txBody>
                  <a:tcPr/>
                </a:tc>
                <a:tc>
                  <a:txBody>
                    <a:bodyPr/>
                    <a:lstStyle/>
                    <a:p>
                      <a:pPr algn="ctr"/>
                      <a:r>
                        <a:rPr lang="en-US" dirty="0" smtClean="0"/>
                        <a:t>Dep</a:t>
                      </a:r>
                      <a:endParaRPr lang="en-US" dirty="0"/>
                    </a:p>
                  </a:txBody>
                  <a:tcPr/>
                </a:tc>
                <a:tc>
                  <a:txBody>
                    <a:bodyPr/>
                    <a:lstStyle/>
                    <a:p>
                      <a:pPr algn="ctr"/>
                      <a:r>
                        <a:rPr lang="en-US" dirty="0" smtClean="0"/>
                        <a:t>Departure Reason</a:t>
                      </a:r>
                      <a:endParaRPr lang="en-US" dirty="0"/>
                    </a:p>
                  </a:txBody>
                  <a:tcPr/>
                </a:tc>
                <a:tc>
                  <a:txBody>
                    <a:bodyPr/>
                    <a:lstStyle/>
                    <a:p>
                      <a:pPr algn="ctr"/>
                      <a:r>
                        <a:rPr lang="en-US" dirty="0" smtClean="0"/>
                        <a:t>Fills</a:t>
                      </a:r>
                      <a:endParaRPr lang="en-US" dirty="0"/>
                    </a:p>
                  </a:txBody>
                  <a:tcPr/>
                </a:tc>
                <a:tc>
                  <a:txBody>
                    <a:bodyPr/>
                    <a:lstStyle/>
                    <a:p>
                      <a:pPr algn="ctr"/>
                      <a:r>
                        <a:rPr lang="en-US" dirty="0" smtClean="0"/>
                        <a:t>Notes--Current Aug 2016</a:t>
                      </a:r>
                      <a:endParaRPr lang="en-US" dirty="0"/>
                    </a:p>
                  </a:txBody>
                  <a:tcPr/>
                </a:tc>
              </a:tr>
              <a:tr h="477123">
                <a:tc>
                  <a:txBody>
                    <a:bodyPr/>
                    <a:lstStyle/>
                    <a:p>
                      <a:r>
                        <a:rPr lang="en-US" dirty="0" smtClean="0"/>
                        <a:t>E-9 EMB</a:t>
                      </a:r>
                    </a:p>
                  </a:txBody>
                  <a:tcPr/>
                </a:tc>
                <a:tc>
                  <a:txBody>
                    <a:bodyPr/>
                    <a:lstStyle/>
                    <a:p>
                      <a:r>
                        <a:rPr lang="en-US" dirty="0" smtClean="0"/>
                        <a:t>Vader</a:t>
                      </a:r>
                    </a:p>
                    <a:p>
                      <a:r>
                        <a:rPr lang="en-US" dirty="0" smtClean="0"/>
                        <a:t>(Tech)</a:t>
                      </a:r>
                      <a:endParaRPr lang="en-US" dirty="0"/>
                    </a:p>
                  </a:txBody>
                  <a:tcPr/>
                </a:tc>
                <a:tc>
                  <a:txBody>
                    <a:bodyPr/>
                    <a:lstStyle/>
                    <a:p>
                      <a:pPr algn="ctr"/>
                      <a:r>
                        <a:rPr lang="en-US" dirty="0" smtClean="0"/>
                        <a:t>Oct 16</a:t>
                      </a:r>
                      <a:endParaRPr lang="en-US" dirty="0"/>
                    </a:p>
                  </a:txBody>
                  <a:tcPr/>
                </a:tc>
                <a:tc>
                  <a:txBody>
                    <a:bodyPr/>
                    <a:lstStyle/>
                    <a:p>
                      <a:r>
                        <a:rPr lang="en-US" sz="1200" baseline="0" dirty="0" smtClean="0"/>
                        <a:t>Denied re-enlistment for force management</a:t>
                      </a:r>
                      <a:endParaRPr lang="en-US" sz="1200" dirty="0"/>
                    </a:p>
                  </a:txBody>
                  <a:tcPr/>
                </a:tc>
                <a:tc>
                  <a:txBody>
                    <a:bodyPr/>
                    <a:lstStyle/>
                    <a:p>
                      <a:r>
                        <a:rPr lang="en-US" sz="1200" dirty="0" smtClean="0"/>
                        <a:t>Smith, Jones</a:t>
                      </a:r>
                      <a:endParaRPr lang="en-US" sz="1200" dirty="0"/>
                    </a:p>
                  </a:txBody>
                  <a:tcPr/>
                </a:tc>
                <a:tc>
                  <a:txBody>
                    <a:bodyPr/>
                    <a:lstStyle/>
                    <a:p>
                      <a:r>
                        <a:rPr lang="en-US" sz="1200" dirty="0" smtClean="0"/>
                        <a:t>Boarding both WS-14 &amp; E-9 slot in September.  Multiple candidates competing</a:t>
                      </a:r>
                      <a:r>
                        <a:rPr lang="en-US" sz="1200" baseline="0" dirty="0" smtClean="0"/>
                        <a:t> </a:t>
                      </a:r>
                      <a:r>
                        <a:rPr lang="en-US" sz="1200" dirty="0" smtClean="0"/>
                        <a:t>for both.</a:t>
                      </a:r>
                      <a:endParaRPr lang="en-US" sz="1200" dirty="0"/>
                    </a:p>
                  </a:txBody>
                  <a:tcPr/>
                </a:tc>
              </a:tr>
              <a:tr h="475801">
                <a:tc>
                  <a:txBody>
                    <a:bodyPr/>
                    <a:lstStyle/>
                    <a:p>
                      <a:r>
                        <a:rPr lang="en-US" dirty="0" smtClean="0"/>
                        <a:t>E-9 CRB</a:t>
                      </a:r>
                      <a:endParaRPr lang="en-US" dirty="0"/>
                    </a:p>
                  </a:txBody>
                  <a:tcPr/>
                </a:tc>
                <a:tc>
                  <a:txBody>
                    <a:bodyPr/>
                    <a:lstStyle/>
                    <a:p>
                      <a:r>
                        <a:rPr lang="en-US" dirty="0" smtClean="0"/>
                        <a:t>Bradley</a:t>
                      </a:r>
                      <a:endParaRPr lang="en-US" dirty="0"/>
                    </a:p>
                  </a:txBody>
                  <a:tcPr/>
                </a:tc>
                <a:tc>
                  <a:txBody>
                    <a:bodyPr/>
                    <a:lstStyle/>
                    <a:p>
                      <a:pPr algn="ctr"/>
                      <a:r>
                        <a:rPr lang="en-US" dirty="0" smtClean="0"/>
                        <a:t>Dec 17</a:t>
                      </a:r>
                      <a:endParaRPr lang="en-US" dirty="0"/>
                    </a:p>
                  </a:txBody>
                  <a:tcPr/>
                </a:tc>
                <a:tc>
                  <a:txBody>
                    <a:bodyPr/>
                    <a:lstStyle/>
                    <a:p>
                      <a:r>
                        <a:rPr lang="en-US" sz="1200" dirty="0" smtClean="0"/>
                        <a:t>Will evaluate need</a:t>
                      </a:r>
                      <a:r>
                        <a:rPr lang="en-US" sz="1200" baseline="0" dirty="0" smtClean="0"/>
                        <a:t> to extend 1 year in summer 2017 (to Dec 2018)</a:t>
                      </a:r>
                      <a:endParaRPr lang="en-US" sz="1200" dirty="0"/>
                    </a:p>
                  </a:txBody>
                  <a:tcPr/>
                </a:tc>
                <a:tc>
                  <a:txBody>
                    <a:bodyPr/>
                    <a:lstStyle/>
                    <a:p>
                      <a:r>
                        <a:rPr lang="en-US" sz="1200" dirty="0" smtClean="0"/>
                        <a:t>Filer, Jackson</a:t>
                      </a:r>
                      <a:endParaRPr lang="en-US" sz="1200" dirty="0"/>
                    </a:p>
                  </a:txBody>
                  <a:tcPr/>
                </a:tc>
                <a:tc>
                  <a:txBody>
                    <a:bodyPr/>
                    <a:lstStyle/>
                    <a:p>
                      <a:r>
                        <a:rPr lang="en-US" sz="1200" dirty="0" smtClean="0"/>
                        <a:t>Projected slot for CMSgt Bill </a:t>
                      </a:r>
                      <a:r>
                        <a:rPr lang="en-US" sz="1200" baseline="0" dirty="0" smtClean="0"/>
                        <a:t>to</a:t>
                      </a:r>
                      <a:r>
                        <a:rPr lang="en-US" sz="1200" dirty="0" smtClean="0"/>
                        <a:t> </a:t>
                      </a:r>
                      <a:r>
                        <a:rPr lang="en-US" sz="1200" baseline="0" dirty="0" smtClean="0"/>
                        <a:t>return to after full NGB tour</a:t>
                      </a:r>
                      <a:endParaRPr lang="en-US" sz="1200" dirty="0"/>
                    </a:p>
                  </a:txBody>
                  <a:tcPr/>
                </a:tc>
              </a:tr>
              <a:tr h="462663">
                <a:tc>
                  <a:txBody>
                    <a:bodyPr/>
                    <a:lstStyle/>
                    <a:p>
                      <a:r>
                        <a:rPr lang="en-US" dirty="0" smtClean="0"/>
                        <a:t>E-8</a:t>
                      </a:r>
                      <a:r>
                        <a:rPr lang="en-US" baseline="0" dirty="0" smtClean="0"/>
                        <a:t> Fab</a:t>
                      </a:r>
                      <a:endParaRPr lang="en-US" dirty="0"/>
                    </a:p>
                  </a:txBody>
                  <a:tcPr/>
                </a:tc>
                <a:tc>
                  <a:txBody>
                    <a:bodyPr/>
                    <a:lstStyle/>
                    <a:p>
                      <a:r>
                        <a:rPr lang="en-US" dirty="0" smtClean="0"/>
                        <a:t>Moose</a:t>
                      </a:r>
                      <a:endParaRPr lang="en-US" dirty="0"/>
                    </a:p>
                  </a:txBody>
                  <a:tcPr/>
                </a:tc>
                <a:tc>
                  <a:txBody>
                    <a:bodyPr/>
                    <a:lstStyle/>
                    <a:p>
                      <a:pPr algn="ctr"/>
                      <a:r>
                        <a:rPr lang="en-US" dirty="0" err="1" smtClean="0"/>
                        <a:t>Indef</a:t>
                      </a:r>
                      <a:endParaRPr lang="en-US" dirty="0"/>
                    </a:p>
                  </a:txBody>
                  <a:tcPr/>
                </a:tc>
                <a:tc>
                  <a:txBody>
                    <a:bodyPr/>
                    <a:lstStyle/>
                    <a:p>
                      <a:r>
                        <a:rPr lang="en-US" sz="1200" dirty="0" smtClean="0"/>
                        <a:t>New hire</a:t>
                      </a:r>
                      <a:r>
                        <a:rPr lang="en-US" sz="1200" baseline="0" dirty="0" smtClean="0"/>
                        <a:t> in summer 2016</a:t>
                      </a:r>
                      <a:endParaRPr lang="en-US" sz="1200" dirty="0"/>
                    </a:p>
                  </a:txBody>
                  <a:tcPr/>
                </a:tc>
                <a:tc>
                  <a:txBody>
                    <a:bodyPr/>
                    <a:lstStyle/>
                    <a:p>
                      <a:r>
                        <a:rPr lang="en-US" sz="1200" dirty="0" smtClean="0"/>
                        <a:t>Reese</a:t>
                      </a:r>
                      <a:endParaRPr lang="en-US" sz="1200" dirty="0"/>
                    </a:p>
                  </a:txBody>
                  <a:tcPr/>
                </a:tc>
                <a:tc>
                  <a:txBody>
                    <a:bodyPr/>
                    <a:lstStyle/>
                    <a:p>
                      <a:r>
                        <a:rPr lang="en-US" sz="1200" dirty="0" smtClean="0"/>
                        <a:t>Strong E-9 potential; groom for Chief in 2018-2020</a:t>
                      </a:r>
                      <a:endParaRPr lang="en-US" sz="1200" dirty="0"/>
                    </a:p>
                  </a:txBody>
                  <a:tcPr/>
                </a:tc>
              </a:tr>
              <a:tr h="465221">
                <a:tc>
                  <a:txBody>
                    <a:bodyPr/>
                    <a:lstStyle/>
                    <a:p>
                      <a:r>
                        <a:rPr lang="en-US" dirty="0" smtClean="0"/>
                        <a:t>E-8 AGE</a:t>
                      </a:r>
                      <a:endParaRPr lang="en-US" dirty="0"/>
                    </a:p>
                  </a:txBody>
                  <a:tcPr/>
                </a:tc>
                <a:tc>
                  <a:txBody>
                    <a:bodyPr/>
                    <a:lstStyle/>
                    <a:p>
                      <a:r>
                        <a:rPr lang="en-US" dirty="0" smtClean="0"/>
                        <a:t>Shipp</a:t>
                      </a:r>
                      <a:endParaRPr lang="en-US" dirty="0"/>
                    </a:p>
                  </a:txBody>
                  <a:tcPr/>
                </a:tc>
                <a:tc>
                  <a:txBody>
                    <a:bodyPr/>
                    <a:lstStyle/>
                    <a:p>
                      <a:pPr algn="ctr"/>
                      <a:r>
                        <a:rPr lang="en-US" dirty="0" err="1" smtClean="0"/>
                        <a:t>Indef</a:t>
                      </a:r>
                      <a:endParaRPr lang="en-US" dirty="0"/>
                    </a:p>
                  </a:txBody>
                  <a:tcPr/>
                </a:tc>
                <a:tc>
                  <a:txBody>
                    <a:bodyPr/>
                    <a:lstStyle/>
                    <a:p>
                      <a:r>
                        <a:rPr lang="en-US" sz="1200" dirty="0" smtClean="0"/>
                        <a:t>New</a:t>
                      </a:r>
                      <a:r>
                        <a:rPr lang="en-US" sz="1200" baseline="0" dirty="0" smtClean="0"/>
                        <a:t> hire in summer 2016</a:t>
                      </a:r>
                      <a:endParaRPr lang="en-US" sz="1200" dirty="0"/>
                    </a:p>
                  </a:txBody>
                  <a:tcPr/>
                </a:tc>
                <a:tc>
                  <a:txBody>
                    <a:bodyPr/>
                    <a:lstStyle/>
                    <a:p>
                      <a:r>
                        <a:rPr lang="en-US" sz="1200" dirty="0" smtClean="0"/>
                        <a:t>Solo</a:t>
                      </a:r>
                      <a:endParaRPr lang="en-US" sz="1200" dirty="0"/>
                    </a:p>
                  </a:txBody>
                  <a:tcPr/>
                </a:tc>
                <a:tc>
                  <a:txBody>
                    <a:bodyPr/>
                    <a:lstStyle/>
                    <a:p>
                      <a:r>
                        <a:rPr lang="en-US" sz="1200" dirty="0" smtClean="0"/>
                        <a:t>Turns</a:t>
                      </a:r>
                      <a:r>
                        <a:rPr lang="en-US" sz="1200" baseline="0" dirty="0" smtClean="0"/>
                        <a:t> 50 in 2019, remain in place until Fab position opens up?</a:t>
                      </a:r>
                      <a:endParaRPr lang="en-US" sz="1200" dirty="0"/>
                    </a:p>
                  </a:txBody>
                  <a:tcPr/>
                </a:tc>
              </a:tr>
              <a:tr h="481263">
                <a:tc>
                  <a:txBody>
                    <a:bodyPr/>
                    <a:lstStyle/>
                    <a:p>
                      <a:r>
                        <a:rPr lang="en-US" dirty="0" smtClean="0"/>
                        <a:t>E-8 ISO</a:t>
                      </a:r>
                      <a:endParaRPr lang="en-US" dirty="0"/>
                    </a:p>
                  </a:txBody>
                  <a:tcPr/>
                </a:tc>
                <a:tc>
                  <a:txBody>
                    <a:bodyPr/>
                    <a:lstStyle/>
                    <a:p>
                      <a:r>
                        <a:rPr lang="en-US" dirty="0" smtClean="0"/>
                        <a:t>Kirby</a:t>
                      </a:r>
                      <a:endParaRPr lang="en-US" dirty="0"/>
                    </a:p>
                  </a:txBody>
                  <a:tcPr/>
                </a:tc>
                <a:tc>
                  <a:txBody>
                    <a:bodyPr/>
                    <a:lstStyle/>
                    <a:p>
                      <a:pPr algn="ctr"/>
                      <a:r>
                        <a:rPr lang="en-US" dirty="0" smtClean="0"/>
                        <a:t>Jun 17</a:t>
                      </a:r>
                      <a:endParaRPr lang="en-US" dirty="0"/>
                    </a:p>
                  </a:txBody>
                  <a:tcPr/>
                </a:tc>
                <a:tc>
                  <a:txBody>
                    <a:bodyPr/>
                    <a:lstStyle/>
                    <a:p>
                      <a:r>
                        <a:rPr lang="en-US" sz="1200" dirty="0" smtClean="0"/>
                        <a:t>ETS in June</a:t>
                      </a:r>
                      <a:r>
                        <a:rPr lang="en-US" sz="1200" baseline="0" dirty="0" smtClean="0"/>
                        <a:t> 2017; re-evaluate in Jan 2017 for denial of re-enlistment</a:t>
                      </a:r>
                      <a:endParaRPr lang="en-US" sz="1200" dirty="0"/>
                    </a:p>
                  </a:txBody>
                  <a:tcPr/>
                </a:tc>
                <a:tc>
                  <a:txBody>
                    <a:bodyPr/>
                    <a:lstStyle/>
                    <a:p>
                      <a:r>
                        <a:rPr lang="en-US" sz="1200" dirty="0" smtClean="0"/>
                        <a:t>Roberts, Patton</a:t>
                      </a:r>
                      <a:endParaRPr lang="en-US" sz="1200" dirty="0"/>
                    </a:p>
                  </a:txBody>
                  <a:tcPr/>
                </a:tc>
                <a:tc>
                  <a:txBody>
                    <a:bodyPr/>
                    <a:lstStyle/>
                    <a:p>
                      <a:r>
                        <a:rPr lang="en-US" sz="1200" dirty="0" smtClean="0"/>
                        <a:t>State approved ETP to occupy slot as E-7; does not have CCAF; turns</a:t>
                      </a:r>
                      <a:r>
                        <a:rPr lang="en-US" sz="1200" baseline="0" dirty="0" smtClean="0"/>
                        <a:t> 50 in March 2017</a:t>
                      </a:r>
                      <a:endParaRPr lang="en-US" sz="1200" dirty="0"/>
                    </a:p>
                  </a:txBody>
                  <a:tcPr/>
                </a:tc>
              </a:tr>
              <a:tr h="481263">
                <a:tc>
                  <a:txBody>
                    <a:bodyPr/>
                    <a:lstStyle/>
                    <a:p>
                      <a:r>
                        <a:rPr lang="en-US" dirty="0" smtClean="0"/>
                        <a:t>E-8 Props</a:t>
                      </a:r>
                      <a:endParaRPr lang="en-US" dirty="0"/>
                    </a:p>
                  </a:txBody>
                  <a:tcPr/>
                </a:tc>
                <a:tc>
                  <a:txBody>
                    <a:bodyPr/>
                    <a:lstStyle/>
                    <a:p>
                      <a:r>
                        <a:rPr lang="en-US" dirty="0" smtClean="0"/>
                        <a:t>Filer</a:t>
                      </a:r>
                      <a:endParaRPr lang="en-US" dirty="0"/>
                    </a:p>
                  </a:txBody>
                  <a:tcPr/>
                </a:tc>
                <a:tc>
                  <a:txBody>
                    <a:bodyPr/>
                    <a:lstStyle/>
                    <a:p>
                      <a:pPr algn="ctr"/>
                      <a:r>
                        <a:rPr lang="en-US" dirty="0" err="1" smtClean="0"/>
                        <a:t>Indef</a:t>
                      </a:r>
                      <a:endParaRPr lang="en-US" dirty="0"/>
                    </a:p>
                  </a:txBody>
                  <a:tcPr/>
                </a:tc>
                <a:tc>
                  <a:txBody>
                    <a:bodyPr/>
                    <a:lstStyle/>
                    <a:p>
                      <a:r>
                        <a:rPr lang="en-US" sz="1200" dirty="0" smtClean="0"/>
                        <a:t>ETS Jun 2017; extend 3</a:t>
                      </a:r>
                      <a:r>
                        <a:rPr lang="en-US" sz="1200" baseline="0" dirty="0" smtClean="0"/>
                        <a:t> years and re-evaluate Jun 2020 (turns 50 in 2019)</a:t>
                      </a:r>
                      <a:endParaRPr lang="en-US" sz="1200" dirty="0"/>
                    </a:p>
                  </a:txBody>
                  <a:tcPr/>
                </a:tc>
                <a:tc>
                  <a:txBody>
                    <a:bodyPr/>
                    <a:lstStyle/>
                    <a:p>
                      <a:r>
                        <a:rPr lang="en-US" sz="1200" dirty="0" smtClean="0"/>
                        <a:t>Crockett</a:t>
                      </a:r>
                      <a:endParaRPr lang="en-US" sz="1200" dirty="0"/>
                    </a:p>
                  </a:txBody>
                  <a:tcPr/>
                </a:tc>
                <a:tc>
                  <a:txBody>
                    <a:bodyPr/>
                    <a:lstStyle/>
                    <a:p>
                      <a:r>
                        <a:rPr lang="en-US" sz="1200" dirty="0" smtClean="0"/>
                        <a:t>Uncertain for</a:t>
                      </a:r>
                      <a:r>
                        <a:rPr lang="en-US" sz="1200" baseline="0" dirty="0" smtClean="0"/>
                        <a:t> E-9; </a:t>
                      </a:r>
                      <a:r>
                        <a:rPr lang="en-US" sz="1200" dirty="0" smtClean="0"/>
                        <a:t>Possible </a:t>
                      </a:r>
                      <a:r>
                        <a:rPr lang="en-US" sz="1200" dirty="0" err="1" smtClean="0"/>
                        <a:t>mgt</a:t>
                      </a:r>
                      <a:r>
                        <a:rPr lang="en-US" sz="1200" dirty="0" smtClean="0"/>
                        <a:t> directed move to Access in</a:t>
                      </a:r>
                      <a:r>
                        <a:rPr lang="en-US" sz="1200" baseline="0" dirty="0" smtClean="0"/>
                        <a:t> summer 2017/18 for grooming</a:t>
                      </a:r>
                      <a:endParaRPr lang="en-US" sz="1200" dirty="0"/>
                    </a:p>
                  </a:txBody>
                  <a:tcPr/>
                </a:tc>
              </a:tr>
              <a:tr h="497306">
                <a:tc>
                  <a:txBody>
                    <a:bodyPr/>
                    <a:lstStyle/>
                    <a:p>
                      <a:r>
                        <a:rPr lang="en-US" dirty="0" smtClean="0"/>
                        <a:t>E-8</a:t>
                      </a:r>
                      <a:r>
                        <a:rPr lang="en-US" baseline="0" dirty="0" smtClean="0"/>
                        <a:t> </a:t>
                      </a:r>
                      <a:r>
                        <a:rPr lang="en-US" baseline="0" dirty="0" err="1" smtClean="0"/>
                        <a:t>Acc</a:t>
                      </a:r>
                      <a:endParaRPr lang="en-US" dirty="0"/>
                    </a:p>
                  </a:txBody>
                  <a:tcPr/>
                </a:tc>
                <a:tc>
                  <a:txBody>
                    <a:bodyPr/>
                    <a:lstStyle/>
                    <a:p>
                      <a:r>
                        <a:rPr lang="en-US" dirty="0" smtClean="0"/>
                        <a:t>Jackson</a:t>
                      </a:r>
                      <a:endParaRPr lang="en-US" dirty="0"/>
                    </a:p>
                  </a:txBody>
                  <a:tcPr/>
                </a:tc>
                <a:tc>
                  <a:txBody>
                    <a:bodyPr/>
                    <a:lstStyle/>
                    <a:p>
                      <a:pPr algn="ctr"/>
                      <a:r>
                        <a:rPr lang="en-US" dirty="0" smtClean="0"/>
                        <a:t>May 18</a:t>
                      </a:r>
                      <a:endParaRPr lang="en-US" dirty="0"/>
                    </a:p>
                  </a:txBody>
                  <a:tcPr/>
                </a:tc>
                <a:tc>
                  <a:txBody>
                    <a:bodyPr/>
                    <a:lstStyle/>
                    <a:p>
                      <a:r>
                        <a:rPr lang="en-US" sz="1200" baseline="0" dirty="0" smtClean="0"/>
                        <a:t>Re-evaluate in 2018 (turns 50 in 2016)</a:t>
                      </a:r>
                      <a:endParaRPr lang="en-US" sz="1200" dirty="0"/>
                    </a:p>
                  </a:txBody>
                  <a:tcPr/>
                </a:tc>
                <a:tc>
                  <a:txBody>
                    <a:bodyPr/>
                    <a:lstStyle/>
                    <a:p>
                      <a:r>
                        <a:rPr lang="en-US" sz="1200" dirty="0" smtClean="0"/>
                        <a:t>Filer</a:t>
                      </a:r>
                      <a:endParaRPr lang="en-US" sz="1200" dirty="0"/>
                    </a:p>
                  </a:txBody>
                  <a:tcPr/>
                </a:tc>
                <a:tc>
                  <a:txBody>
                    <a:bodyPr/>
                    <a:lstStyle/>
                    <a:p>
                      <a:r>
                        <a:rPr lang="en-US" sz="1200" dirty="0" smtClean="0"/>
                        <a:t>Possible </a:t>
                      </a:r>
                      <a:r>
                        <a:rPr lang="en-US" sz="1200" dirty="0" err="1" smtClean="0"/>
                        <a:t>mgt</a:t>
                      </a:r>
                      <a:r>
                        <a:rPr lang="en-US" sz="1200" dirty="0" smtClean="0"/>
                        <a:t> directed move to Propulsion in summer 2017 or 2018 for Filer grooming</a:t>
                      </a:r>
                    </a:p>
                  </a:txBody>
                  <a:tcPr/>
                </a:tc>
              </a:tr>
              <a:tr h="479941">
                <a:tc>
                  <a:txBody>
                    <a:bodyPr/>
                    <a:lstStyle/>
                    <a:p>
                      <a:r>
                        <a:rPr lang="en-US" dirty="0" smtClean="0"/>
                        <a:t>E-8 </a:t>
                      </a:r>
                      <a:r>
                        <a:rPr lang="en-US" dirty="0" err="1" smtClean="0"/>
                        <a:t>Avn</a:t>
                      </a:r>
                      <a:endParaRPr lang="en-US" dirty="0"/>
                    </a:p>
                  </a:txBody>
                  <a:tcPr/>
                </a:tc>
                <a:tc>
                  <a:txBody>
                    <a:bodyPr/>
                    <a:lstStyle/>
                    <a:p>
                      <a:r>
                        <a:rPr lang="en-US" dirty="0" smtClean="0"/>
                        <a:t>Nichols</a:t>
                      </a:r>
                      <a:endParaRPr lang="en-US" dirty="0"/>
                    </a:p>
                  </a:txBody>
                  <a:tcPr/>
                </a:tc>
                <a:tc>
                  <a:txBody>
                    <a:bodyPr/>
                    <a:lstStyle/>
                    <a:p>
                      <a:pPr algn="ctr"/>
                      <a:r>
                        <a:rPr lang="en-US" dirty="0" err="1" smtClean="0"/>
                        <a:t>Indef</a:t>
                      </a:r>
                      <a:endParaRPr lang="en-US" dirty="0"/>
                    </a:p>
                  </a:txBody>
                  <a:tcPr/>
                </a:tc>
                <a:tc>
                  <a:txBody>
                    <a:bodyPr/>
                    <a:lstStyle/>
                    <a:p>
                      <a:r>
                        <a:rPr lang="en-US" sz="1200" dirty="0" smtClean="0"/>
                        <a:t>ETS is Mar 2018; retain for E-9 consideration 2020-2023</a:t>
                      </a:r>
                      <a:endParaRPr lang="en-US" sz="1200" dirty="0"/>
                    </a:p>
                  </a:txBody>
                  <a:tcPr/>
                </a:tc>
                <a:tc>
                  <a:txBody>
                    <a:bodyPr/>
                    <a:lstStyle/>
                    <a:p>
                      <a:r>
                        <a:rPr lang="en-US" sz="1200" dirty="0" smtClean="0"/>
                        <a:t>Bowie,</a:t>
                      </a:r>
                    </a:p>
                    <a:p>
                      <a:r>
                        <a:rPr lang="en-US" sz="1200" dirty="0" smtClean="0"/>
                        <a:t>Seguin</a:t>
                      </a:r>
                      <a:endParaRPr lang="en-US" sz="1200" dirty="0"/>
                    </a:p>
                  </a:txBody>
                  <a:tcPr/>
                </a:tc>
                <a:tc>
                  <a:txBody>
                    <a:bodyPr/>
                    <a:lstStyle/>
                    <a:p>
                      <a:r>
                        <a:rPr lang="en-US" sz="1200" dirty="0" smtClean="0"/>
                        <a:t>32</a:t>
                      </a:r>
                      <a:r>
                        <a:rPr lang="en-US" sz="1200" baseline="0" dirty="0" smtClean="0"/>
                        <a:t> years old; projected to spend up to 5 years in position; groom for Chief in 2020-2023</a:t>
                      </a:r>
                      <a:endParaRPr lang="en-US" sz="1200" dirty="0"/>
                    </a:p>
                  </a:txBody>
                  <a:tcPr/>
                </a:tc>
              </a:tr>
              <a:tr h="482585">
                <a:tc>
                  <a:txBody>
                    <a:bodyPr/>
                    <a:lstStyle/>
                    <a:p>
                      <a:r>
                        <a:rPr lang="en-US" dirty="0" smtClean="0"/>
                        <a:t>E-8 </a:t>
                      </a:r>
                      <a:r>
                        <a:rPr lang="en-US" dirty="0" err="1" smtClean="0"/>
                        <a:t>Muns</a:t>
                      </a:r>
                      <a:endParaRPr lang="en-US" dirty="0"/>
                    </a:p>
                  </a:txBody>
                  <a:tcPr>
                    <a:solidFill>
                      <a:srgbClr val="FFC000"/>
                    </a:solidFill>
                  </a:tcPr>
                </a:tc>
                <a:tc>
                  <a:txBody>
                    <a:bodyPr/>
                    <a:lstStyle/>
                    <a:p>
                      <a:r>
                        <a:rPr lang="en-US" dirty="0" smtClean="0"/>
                        <a:t>Holt</a:t>
                      </a:r>
                    </a:p>
                    <a:p>
                      <a:r>
                        <a:rPr lang="en-US" dirty="0" smtClean="0"/>
                        <a:t>(AGR)</a:t>
                      </a:r>
                      <a:endParaRPr lang="en-US" dirty="0"/>
                    </a:p>
                  </a:txBody>
                  <a:tcPr>
                    <a:solidFill>
                      <a:srgbClr val="FFC000"/>
                    </a:solidFill>
                  </a:tcPr>
                </a:tc>
                <a:tc>
                  <a:txBody>
                    <a:bodyPr/>
                    <a:lstStyle/>
                    <a:p>
                      <a:pPr algn="ctr"/>
                      <a:r>
                        <a:rPr lang="en-US" dirty="0" err="1" smtClean="0"/>
                        <a:t>Indef</a:t>
                      </a:r>
                      <a:endParaRPr lang="en-US" dirty="0"/>
                    </a:p>
                  </a:txBody>
                  <a:tcPr>
                    <a:solidFill>
                      <a:srgbClr val="FFC000"/>
                    </a:solidFill>
                  </a:tcPr>
                </a:tc>
                <a:tc>
                  <a:txBody>
                    <a:bodyPr/>
                    <a:lstStyle/>
                    <a:p>
                      <a:r>
                        <a:rPr lang="en-US" sz="1200" dirty="0" smtClean="0"/>
                        <a:t>AGR;</a:t>
                      </a:r>
                      <a:r>
                        <a:rPr lang="en-US" sz="1200" baseline="0" dirty="0" smtClean="0"/>
                        <a:t> can retire at 20 years in 2023; awaiting board to pin on E-8 by 2018</a:t>
                      </a:r>
                      <a:endParaRPr lang="en-US" sz="1200" dirty="0"/>
                    </a:p>
                  </a:txBody>
                  <a:tcPr>
                    <a:solidFill>
                      <a:srgbClr val="FFC000"/>
                    </a:solidFill>
                  </a:tcPr>
                </a:tc>
                <a:tc>
                  <a:txBody>
                    <a:bodyPr/>
                    <a:lstStyle/>
                    <a:p>
                      <a:r>
                        <a:rPr lang="en-US" sz="1200" dirty="0" smtClean="0"/>
                        <a:t>Travis</a:t>
                      </a:r>
                      <a:endParaRPr lang="en-US" sz="1200" dirty="0"/>
                    </a:p>
                  </a:txBody>
                  <a:tcPr>
                    <a:solidFill>
                      <a:srgbClr val="FFC000"/>
                    </a:solidFill>
                  </a:tcPr>
                </a:tc>
                <a:tc>
                  <a:txBody>
                    <a:bodyPr/>
                    <a:lstStyle/>
                    <a:p>
                      <a:r>
                        <a:rPr lang="en-US" sz="1200" dirty="0" smtClean="0"/>
                        <a:t>Strong E-9 potential;</a:t>
                      </a:r>
                      <a:r>
                        <a:rPr lang="en-US" sz="1200" baseline="0" dirty="0" smtClean="0"/>
                        <a:t> </a:t>
                      </a:r>
                      <a:r>
                        <a:rPr lang="en-US" sz="1200" dirty="0" smtClean="0"/>
                        <a:t>7 more AGR years to go; groom for Chief in 2020 (with 24 </a:t>
                      </a:r>
                      <a:r>
                        <a:rPr lang="en-US" sz="1200" dirty="0" err="1" smtClean="0"/>
                        <a:t>mths</a:t>
                      </a:r>
                      <a:r>
                        <a:rPr lang="en-US" sz="1200" dirty="0" smtClean="0"/>
                        <a:t> as E-8)</a:t>
                      </a:r>
                      <a:endParaRPr lang="en-US" sz="1200" dirty="0"/>
                    </a:p>
                  </a:txBody>
                  <a:tcPr>
                    <a:solidFill>
                      <a:srgbClr val="FFC000"/>
                    </a:solidFill>
                  </a:tcPr>
                </a:tc>
              </a:tr>
              <a:tr h="538733">
                <a:tc>
                  <a:txBody>
                    <a:bodyPr/>
                    <a:lstStyle/>
                    <a:p>
                      <a:r>
                        <a:rPr lang="en-US" dirty="0" smtClean="0"/>
                        <a:t>E-8 Pro Sup</a:t>
                      </a:r>
                      <a:endParaRPr lang="en-US" dirty="0"/>
                    </a:p>
                  </a:txBody>
                  <a:tcPr>
                    <a:solidFill>
                      <a:srgbClr val="FFFF00"/>
                    </a:solidFill>
                  </a:tcPr>
                </a:tc>
                <a:tc>
                  <a:txBody>
                    <a:bodyPr/>
                    <a:lstStyle/>
                    <a:p>
                      <a:r>
                        <a:rPr lang="en-US" b="0" i="0" dirty="0" smtClean="0"/>
                        <a:t>Jones</a:t>
                      </a:r>
                    </a:p>
                    <a:p>
                      <a:r>
                        <a:rPr lang="en-US" b="0" i="0" dirty="0" smtClean="0"/>
                        <a:t>(DSG)</a:t>
                      </a:r>
                      <a:endParaRPr lang="en-US" b="0" i="0" dirty="0"/>
                    </a:p>
                  </a:txBody>
                  <a:tcPr>
                    <a:solidFill>
                      <a:srgbClr val="FFFF00"/>
                    </a:solidFill>
                  </a:tcPr>
                </a:tc>
                <a:tc>
                  <a:txBody>
                    <a:bodyPr/>
                    <a:lstStyle/>
                    <a:p>
                      <a:pPr algn="ctr"/>
                      <a:r>
                        <a:rPr lang="en-US" dirty="0" err="1" smtClean="0"/>
                        <a:t>Indef</a:t>
                      </a:r>
                      <a:endParaRPr lang="en-US" dirty="0"/>
                    </a:p>
                  </a:txBody>
                  <a:tcPr>
                    <a:solidFill>
                      <a:srgbClr val="FFFF00"/>
                    </a:solidFill>
                  </a:tcPr>
                </a:tc>
                <a:tc>
                  <a:txBody>
                    <a:bodyPr/>
                    <a:lstStyle/>
                    <a:p>
                      <a:r>
                        <a:rPr lang="en-US" sz="1200" dirty="0" smtClean="0"/>
                        <a:t>New hire in summer 2016; DSG</a:t>
                      </a:r>
                      <a:r>
                        <a:rPr lang="en-US" sz="1200" baseline="0" dirty="0" smtClean="0"/>
                        <a:t> since 1995--</a:t>
                      </a:r>
                      <a:r>
                        <a:rPr lang="en-US" sz="1200" dirty="0" smtClean="0"/>
                        <a:t>20 </a:t>
                      </a:r>
                      <a:r>
                        <a:rPr lang="en-US" sz="1200" dirty="0" err="1" smtClean="0"/>
                        <a:t>yrs</a:t>
                      </a:r>
                      <a:r>
                        <a:rPr lang="en-US" sz="1200" dirty="0" smtClean="0"/>
                        <a:t> of sat service; E-9</a:t>
                      </a:r>
                      <a:r>
                        <a:rPr lang="en-US" sz="1200" baseline="0" dirty="0" smtClean="0"/>
                        <a:t> STEP II?</a:t>
                      </a:r>
                      <a:endParaRPr lang="en-US" sz="1200" dirty="0"/>
                    </a:p>
                  </a:txBody>
                  <a:tcPr>
                    <a:solidFill>
                      <a:srgbClr val="FFFF00"/>
                    </a:solidFill>
                  </a:tcPr>
                </a:tc>
                <a:tc>
                  <a:txBody>
                    <a:bodyPr/>
                    <a:lstStyle/>
                    <a:p>
                      <a:r>
                        <a:rPr lang="en-US" sz="1200" dirty="0" err="1" smtClean="0"/>
                        <a:t>Hutto</a:t>
                      </a:r>
                      <a:endParaRPr lang="en-US" sz="1200" dirty="0"/>
                    </a:p>
                  </a:txBody>
                  <a:tcPr>
                    <a:solidFill>
                      <a:srgbClr val="FFFF00"/>
                    </a:solidFill>
                  </a:tcPr>
                </a:tc>
                <a:tc>
                  <a:txBody>
                    <a:bodyPr/>
                    <a:lstStyle/>
                    <a:p>
                      <a:r>
                        <a:rPr lang="en-US" sz="1200" dirty="0" smtClean="0"/>
                        <a:t>Working MCR or functional recode</a:t>
                      </a:r>
                      <a:r>
                        <a:rPr lang="en-US" sz="1200" baseline="0" dirty="0" smtClean="0"/>
                        <a:t> for Jones’ AFSC; no full time slot attached to mil position </a:t>
                      </a:r>
                      <a:endParaRPr lang="en-US" sz="1200" dirty="0"/>
                    </a:p>
                  </a:txBody>
                  <a:tcPr>
                    <a:solidFill>
                      <a:srgbClr val="FFFF00"/>
                    </a:solidFill>
                  </a:tcPr>
                </a:tc>
              </a:tr>
            </a:tbl>
          </a:graphicData>
        </a:graphic>
      </p:graphicFrame>
    </p:spTree>
    <p:extLst>
      <p:ext uri="{BB962C8B-B14F-4D97-AF65-F5344CB8AC3E}">
        <p14:creationId xmlns:p14="http://schemas.microsoft.com/office/powerpoint/2010/main" val="3590172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6"/>
            <a:ext cx="8229600" cy="1143000"/>
          </a:xfrm>
        </p:spPr>
        <p:txBody>
          <a:bodyPr/>
          <a:lstStyle/>
          <a:p>
            <a:r>
              <a:rPr lang="en-US" b="1" dirty="0" smtClean="0"/>
              <a:t>Phase I:  Recognition (Ceremonies)</a:t>
            </a:r>
            <a:endParaRPr lang="en-US" b="1" dirty="0"/>
          </a:p>
        </p:txBody>
      </p:sp>
      <p:sp>
        <p:nvSpPr>
          <p:cNvPr id="3" name="Content Placeholder 2"/>
          <p:cNvSpPr>
            <a:spLocks noGrp="1"/>
          </p:cNvSpPr>
          <p:nvPr>
            <p:ph idx="1"/>
          </p:nvPr>
        </p:nvSpPr>
        <p:spPr>
          <a:xfrm>
            <a:off x="266700" y="1179513"/>
            <a:ext cx="8610600" cy="5440362"/>
          </a:xfrm>
        </p:spPr>
        <p:txBody>
          <a:bodyPr>
            <a:normAutofit fontScale="92500" lnSpcReduction="10000"/>
          </a:bodyPr>
          <a:lstStyle/>
          <a:p>
            <a:r>
              <a:rPr lang="en-US" dirty="0" smtClean="0"/>
              <a:t>Promotions/Retirements—CC </a:t>
            </a:r>
            <a:r>
              <a:rPr lang="en-US" i="1" u="sng" dirty="0" smtClean="0"/>
              <a:t>honors</a:t>
            </a:r>
            <a:r>
              <a:rPr lang="en-US" dirty="0" smtClean="0"/>
              <a:t> the member </a:t>
            </a:r>
          </a:p>
          <a:p>
            <a:r>
              <a:rPr lang="en-US" dirty="0" smtClean="0"/>
              <a:t>Promotion Questions (Covenant, not Contract)</a:t>
            </a:r>
          </a:p>
          <a:p>
            <a:pPr lvl="1"/>
            <a:r>
              <a:rPr lang="en-US" dirty="0" smtClean="0"/>
              <a:t>Will </a:t>
            </a:r>
            <a:r>
              <a:rPr lang="en-US" dirty="0"/>
              <a:t>you lead and care for the Airmen put under your supervision?</a:t>
            </a:r>
          </a:p>
          <a:p>
            <a:pPr lvl="1"/>
            <a:r>
              <a:rPr lang="en-US" dirty="0" smtClean="0"/>
              <a:t>Will </a:t>
            </a:r>
            <a:r>
              <a:rPr lang="en-US" dirty="0"/>
              <a:t>you uphold all AF standards and enforce them?</a:t>
            </a:r>
          </a:p>
          <a:p>
            <a:pPr lvl="1"/>
            <a:r>
              <a:rPr lang="en-US" dirty="0" smtClean="0"/>
              <a:t>Each </a:t>
            </a:r>
            <a:r>
              <a:rPr lang="en-US" dirty="0"/>
              <a:t>day, will you leave this organization better than you found it?</a:t>
            </a:r>
          </a:p>
          <a:p>
            <a:r>
              <a:rPr lang="en-US" dirty="0" smtClean="0"/>
              <a:t>Retirements…only get one shot, make it count</a:t>
            </a:r>
          </a:p>
          <a:p>
            <a:pPr lvl="1"/>
            <a:r>
              <a:rPr lang="en-US" dirty="0" smtClean="0"/>
              <a:t>Tell their story:  study/memorize biography, interview member, talk to friends/family, focus on their “themes”</a:t>
            </a:r>
          </a:p>
          <a:p>
            <a:pPr lvl="1"/>
            <a:r>
              <a:rPr lang="en-US" dirty="0" smtClean="0"/>
              <a:t>The year they entered AF:  thepeoplehistory.com</a:t>
            </a:r>
          </a:p>
          <a:p>
            <a:pPr lvl="1"/>
            <a:r>
              <a:rPr lang="en-US" dirty="0" smtClean="0"/>
              <a:t>Integrate civilian guests/family into the story </a:t>
            </a:r>
          </a:p>
        </p:txBody>
      </p:sp>
    </p:spTree>
    <p:extLst>
      <p:ext uri="{BB962C8B-B14F-4D97-AF65-F5344CB8AC3E}">
        <p14:creationId xmlns:p14="http://schemas.microsoft.com/office/powerpoint/2010/main" val="308007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6"/>
            <a:ext cx="8229600" cy="1143000"/>
          </a:xfrm>
        </p:spPr>
        <p:txBody>
          <a:bodyPr/>
          <a:lstStyle/>
          <a:p>
            <a:r>
              <a:rPr lang="en-US" b="1" dirty="0" smtClean="0"/>
              <a:t>Phase I:  Recognition (Other)</a:t>
            </a:r>
            <a:endParaRPr lang="en-US" b="1" dirty="0"/>
          </a:p>
        </p:txBody>
      </p:sp>
      <p:sp>
        <p:nvSpPr>
          <p:cNvPr id="3" name="Content Placeholder 2"/>
          <p:cNvSpPr>
            <a:spLocks noGrp="1"/>
          </p:cNvSpPr>
          <p:nvPr>
            <p:ph idx="1"/>
          </p:nvPr>
        </p:nvSpPr>
        <p:spPr>
          <a:xfrm>
            <a:off x="266700" y="1087045"/>
            <a:ext cx="8763000" cy="5564187"/>
          </a:xfrm>
        </p:spPr>
        <p:txBody>
          <a:bodyPr>
            <a:normAutofit/>
          </a:bodyPr>
          <a:lstStyle/>
          <a:p>
            <a:r>
              <a:rPr lang="en-US" dirty="0" smtClean="0"/>
              <a:t>“Congrats” Phone Calls</a:t>
            </a:r>
          </a:p>
          <a:p>
            <a:r>
              <a:rPr lang="en-US" dirty="0" smtClean="0"/>
              <a:t>Hand written letters on MXS/CC stationary</a:t>
            </a:r>
          </a:p>
          <a:p>
            <a:pPr lvl="1"/>
            <a:r>
              <a:rPr lang="en-US" dirty="0" smtClean="0"/>
              <a:t>Every deployed member of the unit</a:t>
            </a:r>
          </a:p>
          <a:p>
            <a:pPr lvl="1"/>
            <a:r>
              <a:rPr lang="en-US" dirty="0" smtClean="0"/>
              <a:t>Use for condolences</a:t>
            </a:r>
          </a:p>
          <a:p>
            <a:r>
              <a:rPr lang="en-US" dirty="0" smtClean="0"/>
              <a:t>Unit recognition:  8-ship C-130 launch </a:t>
            </a:r>
          </a:p>
          <a:p>
            <a:r>
              <a:rPr lang="en-US" dirty="0" smtClean="0"/>
              <a:t>A word of encouragement or praise in person, preferably in front of their peers</a:t>
            </a:r>
            <a:r>
              <a:rPr lang="is-IS" dirty="0" smtClean="0"/>
              <a:t>…family</a:t>
            </a:r>
            <a:endParaRPr lang="en-US" dirty="0" smtClean="0"/>
          </a:p>
          <a:p>
            <a:r>
              <a:rPr lang="en-US" dirty="0" smtClean="0"/>
              <a:t>Awards (OAY, AFSC):  plan ahead &amp; submit</a:t>
            </a:r>
          </a:p>
          <a:p>
            <a:r>
              <a:rPr lang="en-US" dirty="0" smtClean="0"/>
              <a:t>Decorations:  extended tour medal for everyone who satisfactorily serves 3 years or more </a:t>
            </a:r>
          </a:p>
          <a:p>
            <a:endParaRPr lang="en-US"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062" r="16316"/>
          <a:stretch/>
        </p:blipFill>
        <p:spPr>
          <a:xfrm>
            <a:off x="7423077" y="2230045"/>
            <a:ext cx="1263723" cy="1789416"/>
          </a:xfrm>
          <a:prstGeom prst="rect">
            <a:avLst/>
          </a:prstGeom>
        </p:spPr>
      </p:pic>
    </p:spTree>
    <p:extLst>
      <p:ext uri="{BB962C8B-B14F-4D97-AF65-F5344CB8AC3E}">
        <p14:creationId xmlns:p14="http://schemas.microsoft.com/office/powerpoint/2010/main" val="132290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40787"/>
            <a:ext cx="8229600" cy="1143000"/>
          </a:xfrm>
        </p:spPr>
        <p:txBody>
          <a:bodyPr/>
          <a:lstStyle/>
          <a:p>
            <a:r>
              <a:rPr lang="en-US" b="1" dirty="0" smtClean="0"/>
              <a:t>A Phased Approach:  The Plan</a:t>
            </a:r>
            <a:endParaRPr lang="en-US" b="1" dirty="0"/>
          </a:p>
        </p:txBody>
      </p:sp>
      <p:sp>
        <p:nvSpPr>
          <p:cNvPr id="3" name="Content Placeholder 2"/>
          <p:cNvSpPr>
            <a:spLocks noGrp="1"/>
          </p:cNvSpPr>
          <p:nvPr>
            <p:ph idx="1"/>
          </p:nvPr>
        </p:nvSpPr>
        <p:spPr>
          <a:xfrm>
            <a:off x="1962150" y="859338"/>
            <a:ext cx="9163050" cy="5998662"/>
          </a:xfrm>
        </p:spPr>
        <p:txBody>
          <a:bodyPr>
            <a:normAutofit fontScale="92500" lnSpcReduction="10000"/>
          </a:bodyPr>
          <a:lstStyle/>
          <a:p>
            <a:r>
              <a:rPr lang="en-US" b="1" u="sng" dirty="0" smtClean="0">
                <a:solidFill>
                  <a:schemeClr val="bg1">
                    <a:lumMod val="50000"/>
                  </a:schemeClr>
                </a:solidFill>
              </a:rPr>
              <a:t>Phase I</a:t>
            </a:r>
            <a:r>
              <a:rPr lang="en-US" b="1" dirty="0" smtClean="0">
                <a:solidFill>
                  <a:schemeClr val="bg1">
                    <a:lumMod val="50000"/>
                  </a:schemeClr>
                </a:solidFill>
              </a:rPr>
              <a:t> (Jan – Dec 2015)</a:t>
            </a:r>
            <a:endParaRPr lang="en-US" b="1" u="sng" dirty="0" smtClean="0">
              <a:solidFill>
                <a:schemeClr val="bg1">
                  <a:lumMod val="50000"/>
                </a:schemeClr>
              </a:solidFill>
            </a:endParaRPr>
          </a:p>
          <a:p>
            <a:pPr lvl="1"/>
            <a:r>
              <a:rPr lang="en-US" dirty="0" smtClean="0">
                <a:solidFill>
                  <a:schemeClr val="bg1">
                    <a:lumMod val="50000"/>
                  </a:schemeClr>
                </a:solidFill>
              </a:rPr>
              <a:t>Standards (PT)</a:t>
            </a:r>
          </a:p>
          <a:p>
            <a:pPr lvl="1"/>
            <a:r>
              <a:rPr lang="en-US" dirty="0" smtClean="0">
                <a:solidFill>
                  <a:schemeClr val="bg1">
                    <a:lumMod val="50000"/>
                  </a:schemeClr>
                </a:solidFill>
              </a:rPr>
              <a:t>Communication</a:t>
            </a:r>
          </a:p>
          <a:p>
            <a:pPr lvl="1"/>
            <a:r>
              <a:rPr lang="en-US" dirty="0" smtClean="0">
                <a:solidFill>
                  <a:schemeClr val="bg1">
                    <a:lumMod val="50000"/>
                  </a:schemeClr>
                </a:solidFill>
              </a:rPr>
              <a:t>Processes</a:t>
            </a:r>
          </a:p>
          <a:p>
            <a:pPr lvl="1"/>
            <a:r>
              <a:rPr lang="en-US" dirty="0" smtClean="0">
                <a:solidFill>
                  <a:schemeClr val="bg1">
                    <a:lumMod val="50000"/>
                  </a:schemeClr>
                </a:solidFill>
              </a:rPr>
              <a:t>Recognition</a:t>
            </a:r>
          </a:p>
          <a:p>
            <a:pPr marL="457200" lvl="1" indent="0">
              <a:buNone/>
            </a:pPr>
            <a:endParaRPr lang="en-US" sz="1100" dirty="0" smtClean="0"/>
          </a:p>
          <a:p>
            <a:r>
              <a:rPr lang="en-US" b="1" u="sng" dirty="0" smtClean="0"/>
              <a:t>Phase II</a:t>
            </a:r>
            <a:r>
              <a:rPr lang="en-US" b="1" dirty="0" smtClean="0"/>
              <a:t> (Jan – Jun 2016)</a:t>
            </a:r>
            <a:endParaRPr lang="en-US" b="1" u="sng" dirty="0" smtClean="0"/>
          </a:p>
          <a:p>
            <a:pPr lvl="1"/>
            <a:r>
              <a:rPr lang="en-US" dirty="0" smtClean="0"/>
              <a:t>Tracking</a:t>
            </a:r>
          </a:p>
          <a:p>
            <a:pPr lvl="1"/>
            <a:r>
              <a:rPr lang="en-US" dirty="0" smtClean="0"/>
              <a:t>Training</a:t>
            </a:r>
          </a:p>
          <a:p>
            <a:pPr lvl="1"/>
            <a:r>
              <a:rPr lang="en-US" dirty="0" smtClean="0"/>
              <a:t>Growth</a:t>
            </a:r>
          </a:p>
          <a:p>
            <a:pPr marL="457200" lvl="1" indent="0">
              <a:buNone/>
            </a:pPr>
            <a:endParaRPr lang="en-US" sz="1100" dirty="0" smtClean="0"/>
          </a:p>
          <a:p>
            <a:r>
              <a:rPr lang="en-US" b="1" u="sng" dirty="0" smtClean="0">
                <a:solidFill>
                  <a:schemeClr val="bg1">
                    <a:lumMod val="50000"/>
                  </a:schemeClr>
                </a:solidFill>
              </a:rPr>
              <a:t>Phase III</a:t>
            </a:r>
            <a:r>
              <a:rPr lang="en-US" b="1" dirty="0" smtClean="0">
                <a:solidFill>
                  <a:schemeClr val="bg1">
                    <a:lumMod val="50000"/>
                  </a:schemeClr>
                </a:solidFill>
              </a:rPr>
              <a:t> (Jul – Sep 2016)</a:t>
            </a:r>
            <a:endParaRPr lang="en-US" b="1" u="sng" dirty="0" smtClean="0">
              <a:solidFill>
                <a:schemeClr val="bg1">
                  <a:lumMod val="50000"/>
                </a:schemeClr>
              </a:solidFill>
            </a:endParaRPr>
          </a:p>
          <a:p>
            <a:pPr lvl="1"/>
            <a:r>
              <a:rPr lang="en-US" dirty="0" smtClean="0">
                <a:solidFill>
                  <a:schemeClr val="bg1">
                    <a:lumMod val="50000"/>
                  </a:schemeClr>
                </a:solidFill>
              </a:rPr>
              <a:t>Sustain</a:t>
            </a:r>
          </a:p>
          <a:p>
            <a:pPr lvl="1"/>
            <a:r>
              <a:rPr lang="en-US" dirty="0" smtClean="0">
                <a:solidFill>
                  <a:schemeClr val="bg1">
                    <a:lumMod val="50000"/>
                  </a:schemeClr>
                </a:solidFill>
              </a:rPr>
              <a:t>New CC Transition</a:t>
            </a:r>
          </a:p>
          <a:p>
            <a:endParaRPr lang="en-US" dirty="0"/>
          </a:p>
        </p:txBody>
      </p:sp>
    </p:spTree>
    <p:extLst>
      <p:ext uri="{BB962C8B-B14F-4D97-AF65-F5344CB8AC3E}">
        <p14:creationId xmlns:p14="http://schemas.microsoft.com/office/powerpoint/2010/main" val="3472028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109579686"/>
              </p:ext>
            </p:extLst>
          </p:nvPr>
        </p:nvGraphicFramePr>
        <p:xfrm>
          <a:off x="-1967031" y="201188"/>
          <a:ext cx="13787556" cy="8142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26633" y="-153987"/>
            <a:ext cx="8229600" cy="1143000"/>
          </a:xfrm>
        </p:spPr>
        <p:txBody>
          <a:bodyPr/>
          <a:lstStyle/>
          <a:p>
            <a:r>
              <a:rPr lang="en-US" b="1" dirty="0" smtClean="0"/>
              <a:t>MXS:  The Squadron</a:t>
            </a:r>
            <a:endParaRPr lang="en-US" b="1" dirty="0"/>
          </a:p>
        </p:txBody>
      </p:sp>
      <p:sp>
        <p:nvSpPr>
          <p:cNvPr id="4" name="TextBox 3"/>
          <p:cNvSpPr txBox="1"/>
          <p:nvPr/>
        </p:nvSpPr>
        <p:spPr>
          <a:xfrm>
            <a:off x="7508" y="6242566"/>
            <a:ext cx="9248775" cy="461665"/>
          </a:xfrm>
          <a:prstGeom prst="rect">
            <a:avLst/>
          </a:prstGeom>
          <a:noFill/>
        </p:spPr>
        <p:txBody>
          <a:bodyPr wrap="square" rtlCol="0">
            <a:spAutoFit/>
          </a:bodyPr>
          <a:lstStyle/>
          <a:p>
            <a:r>
              <a:rPr lang="en-US" sz="2400" dirty="0"/>
              <a:t>*</a:t>
            </a:r>
            <a:r>
              <a:rPr lang="en-US" sz="2400" dirty="0" smtClean="0"/>
              <a:t>160-person unit (largest </a:t>
            </a:r>
            <a:r>
              <a:rPr lang="en-US" sz="2400" dirty="0" err="1" smtClean="0"/>
              <a:t>Sq</a:t>
            </a:r>
            <a:r>
              <a:rPr lang="en-US" sz="2400" dirty="0" smtClean="0"/>
              <a:t> </a:t>
            </a:r>
            <a:r>
              <a:rPr lang="en-US" sz="2400" dirty="0"/>
              <a:t>in </a:t>
            </a:r>
            <a:r>
              <a:rPr lang="en-US" sz="2400" dirty="0" err="1" smtClean="0"/>
              <a:t>Wg</a:t>
            </a:r>
            <a:r>
              <a:rPr lang="en-US" sz="2400" dirty="0" smtClean="0"/>
              <a:t>) responsible </a:t>
            </a:r>
            <a:r>
              <a:rPr lang="en-US" sz="2400" dirty="0"/>
              <a:t>for C-130 </a:t>
            </a:r>
            <a:r>
              <a:rPr lang="en-US" sz="2400" dirty="0" err="1"/>
              <a:t>backshop</a:t>
            </a:r>
            <a:r>
              <a:rPr lang="en-US" sz="2400" dirty="0"/>
              <a:t> </a:t>
            </a:r>
            <a:r>
              <a:rPr lang="en-US" sz="2400" dirty="0" err="1" smtClean="0"/>
              <a:t>Mx</a:t>
            </a:r>
            <a:r>
              <a:rPr lang="en-US" sz="2400" dirty="0" smtClean="0"/>
              <a:t>*</a:t>
            </a:r>
          </a:p>
        </p:txBody>
      </p:sp>
      <p:sp>
        <p:nvSpPr>
          <p:cNvPr id="8" name="TextBox 7"/>
          <p:cNvSpPr txBox="1"/>
          <p:nvPr/>
        </p:nvSpPr>
        <p:spPr>
          <a:xfrm>
            <a:off x="238123" y="989013"/>
            <a:ext cx="2038351" cy="2554545"/>
          </a:xfrm>
          <a:prstGeom prst="rect">
            <a:avLst/>
          </a:prstGeom>
          <a:noFill/>
        </p:spPr>
        <p:txBody>
          <a:bodyPr wrap="square" rtlCol="0">
            <a:spAutoFit/>
          </a:bodyPr>
          <a:lstStyle/>
          <a:p>
            <a:r>
              <a:rPr lang="en-US" sz="2000" b="1" u="sng" dirty="0" smtClean="0"/>
              <a:t>Unit Breakdown </a:t>
            </a:r>
          </a:p>
          <a:p>
            <a:pPr marL="285750" indent="-285750">
              <a:buFontTx/>
              <a:buChar char="-"/>
            </a:pPr>
            <a:r>
              <a:rPr lang="en-US" sz="2000" dirty="0" smtClean="0"/>
              <a:t>1 O-5</a:t>
            </a:r>
          </a:p>
          <a:p>
            <a:pPr marL="285750" indent="-285750">
              <a:buFontTx/>
              <a:buChar char="-"/>
            </a:pPr>
            <a:r>
              <a:rPr lang="en-US" sz="2000" dirty="0" smtClean="0"/>
              <a:t>1 </a:t>
            </a:r>
            <a:r>
              <a:rPr lang="en-US" sz="2000" dirty="0"/>
              <a:t>O-4 (</a:t>
            </a:r>
            <a:r>
              <a:rPr lang="en-US" sz="2000" dirty="0" smtClean="0"/>
              <a:t>OIC)</a:t>
            </a:r>
          </a:p>
          <a:p>
            <a:pPr marL="285750" indent="-285750">
              <a:buFontTx/>
              <a:buChar char="-"/>
            </a:pPr>
            <a:r>
              <a:rPr lang="en-US" sz="2000" dirty="0" smtClean="0"/>
              <a:t>2 CGOs</a:t>
            </a:r>
          </a:p>
          <a:p>
            <a:pPr marL="285750" indent="-285750">
              <a:buFontTx/>
              <a:buChar char="-"/>
            </a:pPr>
            <a:r>
              <a:rPr lang="en-US" sz="2000" dirty="0" smtClean="0"/>
              <a:t>2 E-9s</a:t>
            </a:r>
          </a:p>
          <a:p>
            <a:pPr marL="285750" indent="-285750">
              <a:buFontTx/>
              <a:buChar char="-"/>
            </a:pPr>
            <a:r>
              <a:rPr lang="en-US" sz="2000" dirty="0" smtClean="0"/>
              <a:t>8 E-8s</a:t>
            </a:r>
          </a:p>
          <a:p>
            <a:pPr marL="285750" indent="-285750">
              <a:buFontTx/>
              <a:buChar char="-"/>
            </a:pPr>
            <a:r>
              <a:rPr lang="en-US" sz="2000" dirty="0" smtClean="0"/>
              <a:t>22 E-7s</a:t>
            </a:r>
          </a:p>
          <a:p>
            <a:pPr marL="285750" indent="-285750">
              <a:buFontTx/>
              <a:buChar char="-"/>
            </a:pPr>
            <a:r>
              <a:rPr lang="en-US" sz="2000" dirty="0" smtClean="0"/>
              <a:t>120 E-6/below</a:t>
            </a:r>
            <a:endParaRPr lang="en-US" sz="2000" dirty="0"/>
          </a:p>
        </p:txBody>
      </p:sp>
      <p:sp>
        <p:nvSpPr>
          <p:cNvPr id="9" name="TextBox 8"/>
          <p:cNvSpPr txBox="1"/>
          <p:nvPr/>
        </p:nvSpPr>
        <p:spPr>
          <a:xfrm>
            <a:off x="6810373" y="1027112"/>
            <a:ext cx="2038351" cy="1631216"/>
          </a:xfrm>
          <a:prstGeom prst="rect">
            <a:avLst/>
          </a:prstGeom>
          <a:noFill/>
        </p:spPr>
        <p:txBody>
          <a:bodyPr wrap="square" rtlCol="0">
            <a:spAutoFit/>
          </a:bodyPr>
          <a:lstStyle/>
          <a:p>
            <a:r>
              <a:rPr lang="en-US" sz="2000" b="1" u="sng" dirty="0" smtClean="0"/>
              <a:t>FT Breakdown </a:t>
            </a:r>
            <a:endParaRPr lang="en-US" sz="2000" dirty="0" smtClean="0"/>
          </a:p>
          <a:p>
            <a:pPr marL="285750" indent="-285750">
              <a:buFontTx/>
              <a:buChar char="-"/>
            </a:pPr>
            <a:r>
              <a:rPr lang="en-US" sz="2000" dirty="0" smtClean="0"/>
              <a:t>1 OIC</a:t>
            </a:r>
          </a:p>
          <a:p>
            <a:pPr marL="285750" indent="-285750">
              <a:buFontTx/>
              <a:buChar char="-"/>
            </a:pPr>
            <a:r>
              <a:rPr lang="en-US" sz="2000" dirty="0" smtClean="0"/>
              <a:t>57 </a:t>
            </a:r>
            <a:r>
              <a:rPr lang="en-US" sz="2000" dirty="0" err="1" smtClean="0"/>
              <a:t>Mx</a:t>
            </a:r>
            <a:r>
              <a:rPr lang="en-US" sz="2000" dirty="0" smtClean="0"/>
              <a:t> Techs</a:t>
            </a:r>
          </a:p>
          <a:p>
            <a:pPr marL="285750" indent="-285750">
              <a:buFontTx/>
              <a:buChar char="-"/>
            </a:pPr>
            <a:r>
              <a:rPr lang="en-US" sz="2000" dirty="0" smtClean="0"/>
              <a:t>2 AGRs (</a:t>
            </a:r>
            <a:r>
              <a:rPr lang="en-US" sz="2000" dirty="0" err="1" smtClean="0"/>
              <a:t>Muns</a:t>
            </a:r>
            <a:r>
              <a:rPr lang="en-US" sz="2000" dirty="0" smtClean="0"/>
              <a:t>)</a:t>
            </a:r>
          </a:p>
          <a:p>
            <a:pPr marL="285750" indent="-285750">
              <a:buFontTx/>
              <a:buChar char="-"/>
            </a:pPr>
            <a:r>
              <a:rPr lang="en-US" sz="2000" dirty="0" smtClean="0"/>
              <a:t>9 E-8s/E-9s FT</a:t>
            </a:r>
          </a:p>
        </p:txBody>
      </p:sp>
      <p:cxnSp>
        <p:nvCxnSpPr>
          <p:cNvPr id="5" name="Straight Connector 4"/>
          <p:cNvCxnSpPr/>
          <p:nvPr/>
        </p:nvCxnSpPr>
        <p:spPr>
          <a:xfrm>
            <a:off x="106388" y="4457958"/>
            <a:ext cx="88805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04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6"/>
            <a:ext cx="8229600" cy="1143000"/>
          </a:xfrm>
        </p:spPr>
        <p:txBody>
          <a:bodyPr/>
          <a:lstStyle/>
          <a:p>
            <a:r>
              <a:rPr lang="en-US" b="1" dirty="0" smtClean="0"/>
              <a:t>Phase II:  Tracking</a:t>
            </a:r>
            <a:endParaRPr lang="en-US" b="1" dirty="0"/>
          </a:p>
        </p:txBody>
      </p:sp>
      <p:sp>
        <p:nvSpPr>
          <p:cNvPr id="3" name="Content Placeholder 2"/>
          <p:cNvSpPr>
            <a:spLocks noGrp="1"/>
          </p:cNvSpPr>
          <p:nvPr>
            <p:ph idx="1"/>
          </p:nvPr>
        </p:nvSpPr>
        <p:spPr>
          <a:xfrm>
            <a:off x="266700" y="1095692"/>
            <a:ext cx="8763000" cy="5564187"/>
          </a:xfrm>
        </p:spPr>
        <p:txBody>
          <a:bodyPr>
            <a:normAutofit lnSpcReduction="10000"/>
          </a:bodyPr>
          <a:lstStyle/>
          <a:p>
            <a:r>
              <a:rPr lang="en-US" dirty="0" smtClean="0"/>
              <a:t>Follow Through:  Closing the Loop</a:t>
            </a:r>
          </a:p>
          <a:p>
            <a:pPr lvl="1"/>
            <a:r>
              <a:rPr lang="en-US" dirty="0" smtClean="0"/>
              <a:t>Paperwork</a:t>
            </a:r>
          </a:p>
          <a:p>
            <a:pPr lvl="1"/>
            <a:r>
              <a:rPr lang="en-US" dirty="0" smtClean="0"/>
              <a:t>Promises</a:t>
            </a:r>
          </a:p>
          <a:p>
            <a:r>
              <a:rPr lang="en-US" dirty="0" smtClean="0"/>
              <a:t>Phase I Performance Measures </a:t>
            </a:r>
          </a:p>
          <a:p>
            <a:pPr lvl="1"/>
            <a:r>
              <a:rPr lang="en-US" dirty="0" smtClean="0"/>
              <a:t>Fitness Tests</a:t>
            </a:r>
          </a:p>
          <a:p>
            <a:pPr lvl="1"/>
            <a:r>
              <a:rPr lang="en-US" dirty="0" smtClean="0"/>
              <a:t>Squadron Knowledge &amp; the Grumble Factor</a:t>
            </a:r>
          </a:p>
          <a:p>
            <a:pPr lvl="1"/>
            <a:r>
              <a:rPr lang="en-US" dirty="0" smtClean="0"/>
              <a:t>The E.F. Hutton Effect:  when I talk, do they listen?</a:t>
            </a:r>
          </a:p>
          <a:p>
            <a:r>
              <a:rPr lang="en-US" dirty="0" smtClean="0"/>
              <a:t>Anecdotes</a:t>
            </a:r>
          </a:p>
          <a:p>
            <a:pPr lvl="1"/>
            <a:r>
              <a:rPr lang="en-US" dirty="0" smtClean="0"/>
              <a:t>0630 Section PT on Saturday drill</a:t>
            </a:r>
          </a:p>
          <a:p>
            <a:pPr lvl="1"/>
            <a:r>
              <a:rPr lang="en-US" dirty="0" smtClean="0"/>
              <a:t>Afternoon Runners</a:t>
            </a:r>
          </a:p>
          <a:p>
            <a:pPr lvl="1"/>
            <a:r>
              <a:rPr lang="en-US" dirty="0" smtClean="0"/>
              <a:t>“Thank you sir” </a:t>
            </a:r>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069" y="1095692"/>
            <a:ext cx="2551181" cy="2343917"/>
          </a:xfrm>
          <a:prstGeom prst="rect">
            <a:avLst/>
          </a:prstGeom>
        </p:spPr>
      </p:pic>
    </p:spTree>
    <p:extLst>
      <p:ext uri="{BB962C8B-B14F-4D97-AF65-F5344CB8AC3E}">
        <p14:creationId xmlns:p14="http://schemas.microsoft.com/office/powerpoint/2010/main" val="154398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6"/>
            <a:ext cx="8229600" cy="1143000"/>
          </a:xfrm>
        </p:spPr>
        <p:txBody>
          <a:bodyPr/>
          <a:lstStyle/>
          <a:p>
            <a:r>
              <a:rPr lang="en-US" b="1" dirty="0" smtClean="0"/>
              <a:t>Phase II:  Training/Growth</a:t>
            </a:r>
            <a:endParaRPr lang="en-US" b="1" dirty="0"/>
          </a:p>
        </p:txBody>
      </p:sp>
      <p:sp>
        <p:nvSpPr>
          <p:cNvPr id="3" name="Content Placeholder 2"/>
          <p:cNvSpPr>
            <a:spLocks noGrp="1"/>
          </p:cNvSpPr>
          <p:nvPr>
            <p:ph idx="1"/>
          </p:nvPr>
        </p:nvSpPr>
        <p:spPr>
          <a:xfrm>
            <a:off x="190500" y="1072832"/>
            <a:ext cx="8763000" cy="5564187"/>
          </a:xfrm>
        </p:spPr>
        <p:txBody>
          <a:bodyPr>
            <a:normAutofit/>
          </a:bodyPr>
          <a:lstStyle/>
          <a:p>
            <a:r>
              <a:rPr lang="en-US" dirty="0" smtClean="0"/>
              <a:t>Two Biggest MXS Enlisted Complaints:</a:t>
            </a:r>
          </a:p>
          <a:p>
            <a:pPr lvl="1"/>
            <a:r>
              <a:rPr lang="en-US" dirty="0" smtClean="0"/>
              <a:t>Lack of time for AFSC Training</a:t>
            </a:r>
          </a:p>
          <a:p>
            <a:pPr lvl="1"/>
            <a:r>
              <a:rPr lang="en-US" dirty="0" smtClean="0"/>
              <a:t>Enlisted Promotions</a:t>
            </a:r>
          </a:p>
          <a:p>
            <a:r>
              <a:rPr lang="en-US" dirty="0" smtClean="0"/>
              <a:t>Mentorship</a:t>
            </a:r>
          </a:p>
          <a:p>
            <a:pPr lvl="1"/>
            <a:r>
              <a:rPr lang="en-US" dirty="0" smtClean="0"/>
              <a:t>Grow your replacements now</a:t>
            </a:r>
          </a:p>
          <a:p>
            <a:pPr lvl="1"/>
            <a:r>
              <a:rPr lang="en-US" dirty="0" smtClean="0"/>
              <a:t>“There I was”-Socratic Method</a:t>
            </a:r>
          </a:p>
          <a:p>
            <a:pPr lvl="1"/>
            <a:r>
              <a:rPr lang="en-US" dirty="0" smtClean="0"/>
              <a:t>A picture is worth a 1,000 words  </a:t>
            </a:r>
          </a:p>
          <a:p>
            <a:pPr lvl="1"/>
            <a:r>
              <a:rPr lang="en-US" dirty="0" smtClean="0"/>
              <a:t>Focus hard on growing supervisory skills in unit</a:t>
            </a:r>
          </a:p>
          <a:p>
            <a:pPr lvl="1"/>
            <a:r>
              <a:rPr lang="en-US" dirty="0" smtClean="0"/>
              <a:t>Address knowledge gaps:  technician retirement system, interviewing, writing </a:t>
            </a:r>
            <a:r>
              <a:rPr lang="en-US" dirty="0" err="1" smtClean="0"/>
              <a:t>decs</a:t>
            </a:r>
            <a:r>
              <a:rPr lang="en-US" dirty="0" smtClean="0"/>
              <a:t>/</a:t>
            </a:r>
            <a:r>
              <a:rPr lang="en-US" dirty="0" err="1" smtClean="0"/>
              <a:t>evals</a:t>
            </a:r>
            <a:endParaRPr lang="en-US" dirty="0" smtClean="0"/>
          </a:p>
          <a:p>
            <a:pPr marL="0" indent="0">
              <a:buNone/>
            </a:pPr>
            <a:endParaRPr lang="en-US" dirty="0" smtClean="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618" y="1774767"/>
            <a:ext cx="2855162" cy="3013364"/>
          </a:xfrm>
          <a:prstGeom prst="rect">
            <a:avLst/>
          </a:prstGeom>
          <a:ln w="19050">
            <a:solidFill>
              <a:schemeClr val="tx1"/>
            </a:solidFill>
          </a:ln>
        </p:spPr>
      </p:pic>
    </p:spTree>
    <p:extLst>
      <p:ext uri="{BB962C8B-B14F-4D97-AF65-F5344CB8AC3E}">
        <p14:creationId xmlns:p14="http://schemas.microsoft.com/office/powerpoint/2010/main" val="396106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52"/>
            <a:ext cx="8229600" cy="1143000"/>
          </a:xfrm>
        </p:spPr>
        <p:txBody>
          <a:bodyPr/>
          <a:lstStyle/>
          <a:p>
            <a:r>
              <a:rPr lang="en-US" b="1" dirty="0" smtClean="0"/>
              <a:t>Decision-Making Process</a:t>
            </a:r>
            <a:endParaRPr lang="en-US" b="1" dirty="0"/>
          </a:p>
        </p:txBody>
      </p:sp>
      <p:sp>
        <p:nvSpPr>
          <p:cNvPr id="3" name="Content Placeholder 2"/>
          <p:cNvSpPr>
            <a:spLocks noGrp="1"/>
          </p:cNvSpPr>
          <p:nvPr>
            <p:ph idx="1"/>
          </p:nvPr>
        </p:nvSpPr>
        <p:spPr>
          <a:xfrm>
            <a:off x="266700" y="826864"/>
            <a:ext cx="8610600" cy="6031136"/>
          </a:xfrm>
        </p:spPr>
        <p:txBody>
          <a:bodyPr>
            <a:normAutofit/>
          </a:bodyPr>
          <a:lstStyle/>
          <a:p>
            <a:r>
              <a:rPr lang="en-US" u="sng" dirty="0" smtClean="0"/>
              <a:t>Education</a:t>
            </a:r>
            <a:r>
              <a:rPr lang="en-US" dirty="0" smtClean="0"/>
              <a:t> and </a:t>
            </a:r>
            <a:r>
              <a:rPr lang="en-US" u="sng" dirty="0" smtClean="0"/>
              <a:t>Experience</a:t>
            </a:r>
            <a:r>
              <a:rPr lang="en-US" dirty="0" smtClean="0"/>
              <a:t> informs your decisions</a:t>
            </a:r>
          </a:p>
          <a:p>
            <a:r>
              <a:rPr lang="en-US" dirty="0" smtClean="0"/>
              <a:t>Is this my decision to make?</a:t>
            </a:r>
          </a:p>
          <a:p>
            <a:pPr lvl="1"/>
            <a:r>
              <a:rPr lang="en-US" dirty="0" smtClean="0"/>
              <a:t>Approval of a superior required?</a:t>
            </a:r>
          </a:p>
          <a:p>
            <a:pPr lvl="1"/>
            <a:r>
              <a:rPr lang="en-US" dirty="0" smtClean="0"/>
              <a:t>Subordinate’s decision? (monkey on your back)</a:t>
            </a:r>
          </a:p>
          <a:p>
            <a:r>
              <a:rPr lang="en-US" dirty="0" smtClean="0"/>
              <a:t>Do I require more information before deciding?</a:t>
            </a:r>
          </a:p>
          <a:p>
            <a:pPr lvl="1"/>
            <a:r>
              <a:rPr lang="en-US" dirty="0" smtClean="0"/>
              <a:t>What’s the other side of the story (he said/she said)?</a:t>
            </a:r>
          </a:p>
          <a:p>
            <a:pPr lvl="1"/>
            <a:r>
              <a:rPr lang="en-US" dirty="0" smtClean="0"/>
              <a:t>Additional data needed?</a:t>
            </a:r>
          </a:p>
          <a:p>
            <a:pPr lvl="1"/>
            <a:r>
              <a:rPr lang="en-US" dirty="0" smtClean="0"/>
              <a:t>Additional input needed (JAG, Medical, etc.)?</a:t>
            </a:r>
          </a:p>
          <a:p>
            <a:r>
              <a:rPr lang="en-US" dirty="0" smtClean="0"/>
              <a:t>If it is my decision and I have the info, then ask:</a:t>
            </a:r>
          </a:p>
          <a:p>
            <a:pPr lvl="1"/>
            <a:r>
              <a:rPr lang="en-US" dirty="0" smtClean="0"/>
              <a:t>Which COAs are Legal, Moral, and Ethical?</a:t>
            </a:r>
          </a:p>
          <a:p>
            <a:pPr lvl="1"/>
            <a:r>
              <a:rPr lang="en-US" dirty="0" smtClean="0"/>
              <a:t>How would a reasonable person want to be treated?</a:t>
            </a:r>
          </a:p>
        </p:txBody>
      </p:sp>
    </p:spTree>
    <p:extLst>
      <p:ext uri="{BB962C8B-B14F-4D97-AF65-F5344CB8AC3E}">
        <p14:creationId xmlns:p14="http://schemas.microsoft.com/office/powerpoint/2010/main" val="121764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40787"/>
            <a:ext cx="8229600" cy="1143000"/>
          </a:xfrm>
        </p:spPr>
        <p:txBody>
          <a:bodyPr/>
          <a:lstStyle/>
          <a:p>
            <a:r>
              <a:rPr lang="en-US" b="1" dirty="0" smtClean="0"/>
              <a:t>A Phased Approach:  The Plan</a:t>
            </a:r>
            <a:endParaRPr lang="en-US" b="1" dirty="0"/>
          </a:p>
        </p:txBody>
      </p:sp>
      <p:sp>
        <p:nvSpPr>
          <p:cNvPr id="3" name="Content Placeholder 2"/>
          <p:cNvSpPr>
            <a:spLocks noGrp="1"/>
          </p:cNvSpPr>
          <p:nvPr>
            <p:ph idx="1"/>
          </p:nvPr>
        </p:nvSpPr>
        <p:spPr>
          <a:xfrm>
            <a:off x="1962150" y="859338"/>
            <a:ext cx="9163050" cy="5998662"/>
          </a:xfrm>
        </p:spPr>
        <p:txBody>
          <a:bodyPr>
            <a:normAutofit fontScale="92500" lnSpcReduction="10000"/>
          </a:bodyPr>
          <a:lstStyle/>
          <a:p>
            <a:r>
              <a:rPr lang="en-US" b="1" u="sng" dirty="0" smtClean="0">
                <a:solidFill>
                  <a:schemeClr val="bg1">
                    <a:lumMod val="50000"/>
                  </a:schemeClr>
                </a:solidFill>
              </a:rPr>
              <a:t>Phase I</a:t>
            </a:r>
            <a:r>
              <a:rPr lang="en-US" b="1" dirty="0" smtClean="0">
                <a:solidFill>
                  <a:schemeClr val="bg1">
                    <a:lumMod val="50000"/>
                  </a:schemeClr>
                </a:solidFill>
              </a:rPr>
              <a:t> (Jan – Dec 2015)</a:t>
            </a:r>
            <a:endParaRPr lang="en-US" b="1" u="sng" dirty="0" smtClean="0">
              <a:solidFill>
                <a:schemeClr val="bg1">
                  <a:lumMod val="50000"/>
                </a:schemeClr>
              </a:solidFill>
            </a:endParaRPr>
          </a:p>
          <a:p>
            <a:pPr lvl="1"/>
            <a:r>
              <a:rPr lang="en-US" dirty="0" smtClean="0">
                <a:solidFill>
                  <a:schemeClr val="bg1">
                    <a:lumMod val="50000"/>
                  </a:schemeClr>
                </a:solidFill>
              </a:rPr>
              <a:t>Standards (PT)</a:t>
            </a:r>
          </a:p>
          <a:p>
            <a:pPr lvl="1"/>
            <a:r>
              <a:rPr lang="en-US" dirty="0" smtClean="0">
                <a:solidFill>
                  <a:schemeClr val="bg1">
                    <a:lumMod val="50000"/>
                  </a:schemeClr>
                </a:solidFill>
              </a:rPr>
              <a:t>Communication</a:t>
            </a:r>
          </a:p>
          <a:p>
            <a:pPr lvl="1"/>
            <a:r>
              <a:rPr lang="en-US" dirty="0" smtClean="0">
                <a:solidFill>
                  <a:schemeClr val="bg1">
                    <a:lumMod val="50000"/>
                  </a:schemeClr>
                </a:solidFill>
              </a:rPr>
              <a:t>Processes</a:t>
            </a:r>
          </a:p>
          <a:p>
            <a:pPr lvl="1"/>
            <a:r>
              <a:rPr lang="en-US" dirty="0" smtClean="0">
                <a:solidFill>
                  <a:schemeClr val="bg1">
                    <a:lumMod val="50000"/>
                  </a:schemeClr>
                </a:solidFill>
              </a:rPr>
              <a:t>Recognition</a:t>
            </a:r>
          </a:p>
          <a:p>
            <a:pPr marL="457200" lvl="1" indent="0">
              <a:buNone/>
            </a:pPr>
            <a:endParaRPr lang="en-US" sz="1100" dirty="0" smtClean="0"/>
          </a:p>
          <a:p>
            <a:r>
              <a:rPr lang="en-US" b="1" u="sng" dirty="0" smtClean="0">
                <a:solidFill>
                  <a:schemeClr val="bg1">
                    <a:lumMod val="50000"/>
                  </a:schemeClr>
                </a:solidFill>
              </a:rPr>
              <a:t>Phase II</a:t>
            </a:r>
            <a:r>
              <a:rPr lang="en-US" b="1" dirty="0" smtClean="0">
                <a:solidFill>
                  <a:schemeClr val="bg1">
                    <a:lumMod val="50000"/>
                  </a:schemeClr>
                </a:solidFill>
              </a:rPr>
              <a:t> (Jan – Jun 2016)</a:t>
            </a:r>
            <a:endParaRPr lang="en-US" b="1" u="sng" dirty="0" smtClean="0">
              <a:solidFill>
                <a:schemeClr val="bg1">
                  <a:lumMod val="50000"/>
                </a:schemeClr>
              </a:solidFill>
            </a:endParaRPr>
          </a:p>
          <a:p>
            <a:pPr lvl="1"/>
            <a:r>
              <a:rPr lang="en-US" dirty="0" smtClean="0">
                <a:solidFill>
                  <a:schemeClr val="bg1">
                    <a:lumMod val="50000"/>
                  </a:schemeClr>
                </a:solidFill>
              </a:rPr>
              <a:t>Tracking</a:t>
            </a:r>
          </a:p>
          <a:p>
            <a:pPr lvl="1"/>
            <a:r>
              <a:rPr lang="en-US" dirty="0" smtClean="0">
                <a:solidFill>
                  <a:schemeClr val="bg1">
                    <a:lumMod val="50000"/>
                  </a:schemeClr>
                </a:solidFill>
              </a:rPr>
              <a:t>Training</a:t>
            </a:r>
          </a:p>
          <a:p>
            <a:pPr lvl="1"/>
            <a:r>
              <a:rPr lang="en-US" dirty="0" smtClean="0">
                <a:solidFill>
                  <a:schemeClr val="bg1">
                    <a:lumMod val="50000"/>
                  </a:schemeClr>
                </a:solidFill>
              </a:rPr>
              <a:t>Growth</a:t>
            </a:r>
          </a:p>
          <a:p>
            <a:pPr marL="457200" lvl="1" indent="0">
              <a:buNone/>
            </a:pPr>
            <a:endParaRPr lang="en-US" sz="1100" dirty="0" smtClean="0"/>
          </a:p>
          <a:p>
            <a:r>
              <a:rPr lang="en-US" b="1" u="sng" dirty="0" smtClean="0"/>
              <a:t>Phase III</a:t>
            </a:r>
            <a:r>
              <a:rPr lang="en-US" b="1" dirty="0" smtClean="0"/>
              <a:t> (Jul – Sep 2016)</a:t>
            </a:r>
            <a:endParaRPr lang="en-US" b="1" u="sng" dirty="0" smtClean="0"/>
          </a:p>
          <a:p>
            <a:pPr lvl="1"/>
            <a:r>
              <a:rPr lang="en-US" dirty="0" smtClean="0"/>
              <a:t>Sustain</a:t>
            </a:r>
          </a:p>
          <a:p>
            <a:pPr lvl="1"/>
            <a:r>
              <a:rPr lang="en-US" dirty="0" smtClean="0"/>
              <a:t>New CC Transition</a:t>
            </a:r>
          </a:p>
          <a:p>
            <a:endParaRPr lang="en-US" dirty="0"/>
          </a:p>
        </p:txBody>
      </p:sp>
    </p:spTree>
    <p:extLst>
      <p:ext uri="{BB962C8B-B14F-4D97-AF65-F5344CB8AC3E}">
        <p14:creationId xmlns:p14="http://schemas.microsoft.com/office/powerpoint/2010/main" val="3866701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 y="0"/>
            <a:ext cx="8572500" cy="1279524"/>
          </a:xfrm>
        </p:spPr>
        <p:txBody>
          <a:bodyPr>
            <a:normAutofit fontScale="90000"/>
          </a:bodyPr>
          <a:lstStyle/>
          <a:p>
            <a:r>
              <a:rPr lang="en-US" b="1" dirty="0" smtClean="0"/>
              <a:t>Phase III:  Sustain/New CC Transition</a:t>
            </a:r>
            <a:endParaRPr lang="en-US" b="1" dirty="0"/>
          </a:p>
        </p:txBody>
      </p:sp>
      <p:sp>
        <p:nvSpPr>
          <p:cNvPr id="3" name="Content Placeholder 2"/>
          <p:cNvSpPr>
            <a:spLocks noGrp="1"/>
          </p:cNvSpPr>
          <p:nvPr>
            <p:ph idx="1"/>
          </p:nvPr>
        </p:nvSpPr>
        <p:spPr>
          <a:xfrm>
            <a:off x="80010" y="1034732"/>
            <a:ext cx="8976360" cy="5564187"/>
          </a:xfrm>
        </p:spPr>
        <p:txBody>
          <a:bodyPr>
            <a:normAutofit lnSpcReduction="10000"/>
          </a:bodyPr>
          <a:lstStyle/>
          <a:p>
            <a:r>
              <a:rPr lang="en-US" dirty="0" smtClean="0"/>
              <a:t>What should your final 3 months in </a:t>
            </a:r>
            <a:r>
              <a:rPr lang="en-US" dirty="0" err="1" smtClean="0"/>
              <a:t>cmd</a:t>
            </a:r>
            <a:r>
              <a:rPr lang="en-US" dirty="0" smtClean="0"/>
              <a:t> look like?</a:t>
            </a:r>
          </a:p>
          <a:p>
            <a:r>
              <a:rPr lang="en-US" dirty="0"/>
              <a:t>T</a:t>
            </a:r>
            <a:r>
              <a:rPr lang="en-US" dirty="0" smtClean="0"/>
              <a:t>he ground you’ve gained should outlast you</a:t>
            </a:r>
          </a:p>
          <a:p>
            <a:r>
              <a:rPr lang="en-US" dirty="0" smtClean="0"/>
              <a:t>Attempt to wrap up all </a:t>
            </a:r>
            <a:r>
              <a:rPr lang="en-US" dirty="0"/>
              <a:t>major </a:t>
            </a:r>
            <a:r>
              <a:rPr lang="en-US" dirty="0" smtClean="0"/>
              <a:t>projects and pending personnel actions, especially discipline</a:t>
            </a:r>
          </a:p>
          <a:p>
            <a:r>
              <a:rPr lang="en-US" dirty="0" smtClean="0"/>
              <a:t>When new CC is named:</a:t>
            </a:r>
          </a:p>
          <a:p>
            <a:pPr lvl="1"/>
            <a:r>
              <a:rPr lang="en-US" dirty="0" smtClean="0"/>
              <a:t>You stop only when the G-series orders do</a:t>
            </a:r>
          </a:p>
          <a:p>
            <a:pPr lvl="1"/>
            <a:r>
              <a:rPr lang="en-US" dirty="0" smtClean="0"/>
              <a:t>Develop robust handoff plan:  Alpha roster, processes, force </a:t>
            </a:r>
            <a:r>
              <a:rPr lang="en-US" dirty="0" err="1" smtClean="0"/>
              <a:t>mgt</a:t>
            </a:r>
            <a:r>
              <a:rPr lang="en-US" dirty="0" smtClean="0"/>
              <a:t> plan, policies, products, unfinished business</a:t>
            </a:r>
          </a:p>
          <a:p>
            <a:pPr lvl="1"/>
            <a:r>
              <a:rPr lang="en-US" dirty="0" smtClean="0"/>
              <a:t>Decisions impacting new CC tenure </a:t>
            </a:r>
          </a:p>
          <a:p>
            <a:pPr lvl="1"/>
            <a:r>
              <a:rPr lang="en-US" dirty="0" smtClean="0"/>
              <a:t>Final RSD </a:t>
            </a:r>
            <a:r>
              <a:rPr lang="en-US" dirty="0" err="1" smtClean="0"/>
              <a:t>CoC</a:t>
            </a:r>
            <a:r>
              <a:rPr lang="en-US" dirty="0" smtClean="0"/>
              <a:t> plan:  visuals, seating &amp; signatures</a:t>
            </a:r>
          </a:p>
          <a:p>
            <a:r>
              <a:rPr lang="en-US" dirty="0" err="1" smtClean="0"/>
              <a:t>CoC</a:t>
            </a:r>
            <a:r>
              <a:rPr lang="en-US" dirty="0" smtClean="0"/>
              <a:t> Ceremony:  focus on new CC…disappear after</a:t>
            </a:r>
          </a:p>
          <a:p>
            <a:pPr marL="0" indent="0">
              <a:buNone/>
            </a:pPr>
            <a:endParaRPr lang="en-US" dirty="0" smtClean="0"/>
          </a:p>
        </p:txBody>
      </p:sp>
    </p:spTree>
    <p:extLst>
      <p:ext uri="{BB962C8B-B14F-4D97-AF65-F5344CB8AC3E}">
        <p14:creationId xmlns:p14="http://schemas.microsoft.com/office/powerpoint/2010/main" val="42409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6"/>
            <a:ext cx="8229600" cy="1143000"/>
          </a:xfrm>
        </p:spPr>
        <p:txBody>
          <a:bodyPr/>
          <a:lstStyle/>
          <a:p>
            <a:r>
              <a:rPr lang="en-US" b="1" dirty="0" smtClean="0"/>
              <a:t>Areas for Improvement</a:t>
            </a:r>
            <a:endParaRPr lang="en-US" b="1" dirty="0"/>
          </a:p>
        </p:txBody>
      </p:sp>
      <p:sp>
        <p:nvSpPr>
          <p:cNvPr id="3" name="Content Placeholder 2"/>
          <p:cNvSpPr>
            <a:spLocks noGrp="1"/>
          </p:cNvSpPr>
          <p:nvPr>
            <p:ph idx="1"/>
          </p:nvPr>
        </p:nvSpPr>
        <p:spPr>
          <a:xfrm>
            <a:off x="266700" y="1095692"/>
            <a:ext cx="8420100" cy="5112068"/>
          </a:xfrm>
        </p:spPr>
        <p:txBody>
          <a:bodyPr>
            <a:normAutofit/>
          </a:bodyPr>
          <a:lstStyle/>
          <a:p>
            <a:r>
              <a:rPr lang="en-US" dirty="0" smtClean="0"/>
              <a:t>Maintenance</a:t>
            </a:r>
          </a:p>
          <a:p>
            <a:pPr lvl="1"/>
            <a:r>
              <a:rPr lang="en-US" dirty="0" smtClean="0"/>
              <a:t>Expertise</a:t>
            </a:r>
          </a:p>
          <a:p>
            <a:pPr lvl="1"/>
            <a:r>
              <a:rPr lang="en-US" dirty="0" smtClean="0"/>
              <a:t>Processes</a:t>
            </a:r>
          </a:p>
          <a:p>
            <a:r>
              <a:rPr lang="en-US" dirty="0" smtClean="0"/>
              <a:t>Commander Directed Evaluation</a:t>
            </a:r>
          </a:p>
          <a:p>
            <a:pPr lvl="1"/>
            <a:r>
              <a:rPr lang="en-US" dirty="0" smtClean="0"/>
              <a:t>My only “bad” </a:t>
            </a:r>
            <a:r>
              <a:rPr lang="en-US" dirty="0" err="1" smtClean="0"/>
              <a:t>Wg</a:t>
            </a:r>
            <a:r>
              <a:rPr lang="en-US" dirty="0" smtClean="0"/>
              <a:t>/CC office visit</a:t>
            </a:r>
          </a:p>
          <a:p>
            <a:pPr lvl="1"/>
            <a:r>
              <a:rPr lang="en-US" dirty="0" smtClean="0"/>
              <a:t>The Traditional CC Disadvantage</a:t>
            </a:r>
          </a:p>
          <a:p>
            <a:r>
              <a:rPr lang="en-US" dirty="0" smtClean="0"/>
              <a:t>AGR 4-Day Pass Rule</a:t>
            </a:r>
          </a:p>
          <a:p>
            <a:r>
              <a:rPr lang="en-US" dirty="0" smtClean="0"/>
              <a:t>My Worst Day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920" y="5200048"/>
            <a:ext cx="2824479" cy="1467590"/>
          </a:xfrm>
          <a:prstGeom prst="rect">
            <a:avLst/>
          </a:prstGeom>
        </p:spPr>
      </p:pic>
      <p:sp>
        <p:nvSpPr>
          <p:cNvPr id="5" name="TextBox 4"/>
          <p:cNvSpPr txBox="1"/>
          <p:nvPr/>
        </p:nvSpPr>
        <p:spPr>
          <a:xfrm>
            <a:off x="6070306" y="4409751"/>
            <a:ext cx="2626040" cy="523220"/>
          </a:xfrm>
          <a:prstGeom prst="rect">
            <a:avLst/>
          </a:prstGeom>
          <a:noFill/>
          <a:ln w="19050">
            <a:solidFill>
              <a:schemeClr val="tx1"/>
            </a:solidFill>
          </a:ln>
        </p:spPr>
        <p:txBody>
          <a:bodyPr wrap="none" rtlCol="0">
            <a:spAutoFit/>
          </a:bodyPr>
          <a:lstStyle/>
          <a:p>
            <a:r>
              <a:rPr lang="en-US" sz="2800" b="1" dirty="0" smtClean="0"/>
              <a:t>“Please See me”</a:t>
            </a:r>
            <a:endParaRPr lang="en-US" sz="2800" b="1" dirty="0"/>
          </a:p>
        </p:txBody>
      </p:sp>
      <p:cxnSp>
        <p:nvCxnSpPr>
          <p:cNvPr id="7" name="Straight Connector 6"/>
          <p:cNvCxnSpPr/>
          <p:nvPr/>
        </p:nvCxnSpPr>
        <p:spPr>
          <a:xfrm>
            <a:off x="7039038" y="4933085"/>
            <a:ext cx="82508" cy="2974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7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Final Thoughts</a:t>
            </a:r>
            <a:endParaRPr lang="en-US" b="1" dirty="0"/>
          </a:p>
        </p:txBody>
      </p:sp>
      <p:sp>
        <p:nvSpPr>
          <p:cNvPr id="3" name="Content Placeholder 2"/>
          <p:cNvSpPr>
            <a:spLocks noGrp="1"/>
          </p:cNvSpPr>
          <p:nvPr>
            <p:ph idx="1"/>
          </p:nvPr>
        </p:nvSpPr>
        <p:spPr>
          <a:xfrm>
            <a:off x="270510" y="925685"/>
            <a:ext cx="8602980" cy="5029200"/>
          </a:xfrm>
        </p:spPr>
        <p:txBody>
          <a:bodyPr>
            <a:normAutofit/>
          </a:bodyPr>
          <a:lstStyle/>
          <a:p>
            <a:pPr marL="0" indent="0" algn="ctr">
              <a:buNone/>
            </a:pPr>
            <a:r>
              <a:rPr lang="en-US" dirty="0" smtClean="0"/>
              <a:t>The “We Are Marshall” Principle</a:t>
            </a:r>
            <a:endParaRPr lang="en-US" sz="900" dirty="0" smtClean="0"/>
          </a:p>
          <a:p>
            <a:r>
              <a:rPr lang="en-US" dirty="0" smtClean="0"/>
              <a:t>There are days when </a:t>
            </a:r>
            <a:r>
              <a:rPr lang="en-US" u="sng" dirty="0" smtClean="0"/>
              <a:t>legacy</a:t>
            </a:r>
            <a:r>
              <a:rPr lang="en-US" dirty="0" smtClean="0"/>
              <a:t> trumps</a:t>
            </a:r>
            <a:r>
              <a:rPr lang="en-US" dirty="0"/>
              <a:t> </a:t>
            </a:r>
            <a:r>
              <a:rPr lang="en-US" dirty="0" smtClean="0"/>
              <a:t>victory</a:t>
            </a:r>
          </a:p>
          <a:p>
            <a:r>
              <a:rPr lang="en-US" dirty="0" smtClean="0"/>
              <a:t>…when accountability trumps popularity</a:t>
            </a:r>
          </a:p>
          <a:p>
            <a:r>
              <a:rPr lang="en-US" dirty="0" smtClean="0"/>
              <a:t>…when doing what’s right trumps doing what’s easy</a:t>
            </a:r>
          </a:p>
          <a:p>
            <a:pPr marL="457200" lvl="1" indent="0">
              <a:buNone/>
            </a:pPr>
            <a:endParaRPr lang="en-US" dirty="0" smtClean="0"/>
          </a:p>
          <a:p>
            <a:pPr lvl="1"/>
            <a:endParaRPr lang="en-US" dirty="0" smtClean="0"/>
          </a:p>
          <a:p>
            <a:pPr lvl="1"/>
            <a:endParaRPr lang="en-US" dirty="0" smtClean="0"/>
          </a:p>
          <a:p>
            <a:pPr marL="457200" lvl="1" indent="0" algn="ctr">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334" t="10222" r="3667" b="9334"/>
          <a:stretch/>
        </p:blipFill>
        <p:spPr>
          <a:xfrm>
            <a:off x="1937904" y="3440285"/>
            <a:ext cx="5268191" cy="3417715"/>
          </a:xfrm>
          <a:prstGeom prst="rect">
            <a:avLst/>
          </a:prstGeom>
          <a:ln>
            <a:solidFill>
              <a:schemeClr val="tx1"/>
            </a:solidFill>
          </a:ln>
        </p:spPr>
      </p:pic>
    </p:spTree>
    <p:extLst>
      <p:ext uri="{BB962C8B-B14F-4D97-AF65-F5344CB8AC3E}">
        <p14:creationId xmlns:p14="http://schemas.microsoft.com/office/powerpoint/2010/main" val="315023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373"/>
            <a:ext cx="8229600" cy="1143000"/>
          </a:xfrm>
        </p:spPr>
        <p:txBody>
          <a:bodyPr/>
          <a:lstStyle/>
          <a:p>
            <a:r>
              <a:rPr lang="en-US" b="1" u="sng" dirty="0" smtClean="0"/>
              <a:t>TD’s Reading List for </a:t>
            </a:r>
            <a:r>
              <a:rPr lang="en-US" b="1" u="sng" dirty="0" err="1" smtClean="0"/>
              <a:t>Sq</a:t>
            </a:r>
            <a:r>
              <a:rPr lang="en-US" b="1" u="sng" dirty="0" smtClean="0"/>
              <a:t>/CCs</a:t>
            </a:r>
            <a:endParaRPr lang="en-US" b="1" u="sng" dirty="0"/>
          </a:p>
        </p:txBody>
      </p:sp>
      <p:sp>
        <p:nvSpPr>
          <p:cNvPr id="3" name="Content Placeholder 2"/>
          <p:cNvSpPr>
            <a:spLocks noGrp="1"/>
          </p:cNvSpPr>
          <p:nvPr>
            <p:ph idx="1"/>
          </p:nvPr>
        </p:nvSpPr>
        <p:spPr>
          <a:xfrm>
            <a:off x="222897" y="797348"/>
            <a:ext cx="8798968" cy="6313414"/>
          </a:xfrm>
        </p:spPr>
        <p:txBody>
          <a:bodyPr>
            <a:normAutofit fontScale="92500" lnSpcReduction="10000"/>
          </a:bodyPr>
          <a:lstStyle/>
          <a:p>
            <a:r>
              <a:rPr lang="en-US" dirty="0" smtClean="0"/>
              <a:t>“Leading Change” – John P. </a:t>
            </a:r>
            <a:r>
              <a:rPr lang="en-US" dirty="0" err="1" smtClean="0"/>
              <a:t>Kotter</a:t>
            </a:r>
            <a:r>
              <a:rPr lang="en-US" dirty="0" smtClean="0"/>
              <a:t>, 1988</a:t>
            </a:r>
          </a:p>
          <a:p>
            <a:r>
              <a:rPr lang="en-US" dirty="0" smtClean="0"/>
              <a:t>“Made to Stick” – Chip &amp; Dan Heath, 2006 </a:t>
            </a:r>
          </a:p>
          <a:p>
            <a:r>
              <a:rPr lang="en-US" dirty="0" smtClean="0"/>
              <a:t>“Start With Why” – Simon </a:t>
            </a:r>
            <a:r>
              <a:rPr lang="en-US" dirty="0" err="1" smtClean="0"/>
              <a:t>Sinek</a:t>
            </a:r>
            <a:r>
              <a:rPr lang="en-US" dirty="0" smtClean="0"/>
              <a:t>, 2009</a:t>
            </a:r>
          </a:p>
          <a:p>
            <a:r>
              <a:rPr lang="en-US" dirty="0" smtClean="0"/>
              <a:t>“Leaders Eat Last” – Simon </a:t>
            </a:r>
            <a:r>
              <a:rPr lang="en-US" dirty="0" err="1" smtClean="0"/>
              <a:t>Sinek</a:t>
            </a:r>
            <a:r>
              <a:rPr lang="en-US" dirty="0" smtClean="0"/>
              <a:t>, 2014</a:t>
            </a:r>
          </a:p>
          <a:p>
            <a:r>
              <a:rPr lang="en-US" dirty="0" smtClean="0"/>
              <a:t>“The Effective Executive” – Peter </a:t>
            </a:r>
            <a:r>
              <a:rPr lang="en-US" dirty="0" err="1" smtClean="0"/>
              <a:t>Drucker</a:t>
            </a:r>
            <a:r>
              <a:rPr lang="en-US" dirty="0" smtClean="0"/>
              <a:t>, 2006</a:t>
            </a:r>
          </a:p>
          <a:p>
            <a:r>
              <a:rPr lang="en-US" dirty="0" smtClean="0"/>
              <a:t>“The Guns of August” – Barbara Tuchman, 1962</a:t>
            </a:r>
          </a:p>
          <a:p>
            <a:r>
              <a:rPr lang="en-US" dirty="0"/>
              <a:t>B</a:t>
            </a:r>
            <a:r>
              <a:rPr lang="en-US" dirty="0" smtClean="0"/>
              <a:t>est single-volume biography of any great leader; read focusing on their decision-making processes</a:t>
            </a:r>
          </a:p>
          <a:p>
            <a:r>
              <a:rPr lang="en-US" dirty="0" smtClean="0"/>
              <a:t>“How to Win Friends</a:t>
            </a:r>
            <a:r>
              <a:rPr lang="is-IS" dirty="0" smtClean="0"/>
              <a:t>…</a:t>
            </a:r>
            <a:r>
              <a:rPr lang="en-US" dirty="0" smtClean="0"/>
              <a:t>”– Dale Carnegie, 1936</a:t>
            </a:r>
          </a:p>
          <a:p>
            <a:r>
              <a:rPr lang="en-US" dirty="0" smtClean="0"/>
              <a:t>“Commanding an Air Force Squadron in the 21st Century” – Jeffrey Smith, 2004</a:t>
            </a:r>
          </a:p>
          <a:p>
            <a:r>
              <a:rPr lang="en-US" dirty="0" smtClean="0"/>
              <a:t>“Emotional Intelligence 2.0” – Travis </a:t>
            </a:r>
            <a:r>
              <a:rPr lang="en-US" dirty="0" err="1" smtClean="0"/>
              <a:t>Bradberry</a:t>
            </a:r>
            <a:r>
              <a:rPr lang="en-US" dirty="0" smtClean="0"/>
              <a:t>, 2009</a:t>
            </a:r>
            <a:endParaRPr lang="en-US" dirty="0"/>
          </a:p>
        </p:txBody>
      </p:sp>
    </p:spTree>
    <p:extLst>
      <p:ext uri="{BB962C8B-B14F-4D97-AF65-F5344CB8AC3E}">
        <p14:creationId xmlns:p14="http://schemas.microsoft.com/office/powerpoint/2010/main" val="4177175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43000"/>
          </a:xfrm>
        </p:spPr>
        <p:txBody>
          <a:bodyPr/>
          <a:lstStyle/>
          <a:p>
            <a:r>
              <a:rPr lang="en-US" b="1" dirty="0" smtClean="0"/>
              <a:t>9 Jan 2015:  The Issues</a:t>
            </a:r>
            <a:endParaRPr lang="en-US" b="1" dirty="0"/>
          </a:p>
        </p:txBody>
      </p:sp>
      <p:sp>
        <p:nvSpPr>
          <p:cNvPr id="3" name="Content Placeholder 2"/>
          <p:cNvSpPr>
            <a:spLocks noGrp="1"/>
          </p:cNvSpPr>
          <p:nvPr>
            <p:ph idx="1"/>
          </p:nvPr>
        </p:nvSpPr>
        <p:spPr>
          <a:xfrm>
            <a:off x="457200" y="1440363"/>
            <a:ext cx="8229600" cy="4830763"/>
          </a:xfrm>
        </p:spPr>
        <p:txBody>
          <a:bodyPr>
            <a:normAutofit fontScale="92500" lnSpcReduction="10000"/>
          </a:bodyPr>
          <a:lstStyle/>
          <a:p>
            <a:r>
              <a:rPr lang="en-US" dirty="0" smtClean="0"/>
              <a:t>When named, Step 1 is AOL:  Ask, </a:t>
            </a:r>
            <a:r>
              <a:rPr lang="en-US" dirty="0"/>
              <a:t>Observe, Listen</a:t>
            </a:r>
          </a:p>
          <a:p>
            <a:r>
              <a:rPr lang="en-US" dirty="0" smtClean="0"/>
              <a:t>Squadron Assumption of Command</a:t>
            </a:r>
          </a:p>
          <a:p>
            <a:r>
              <a:rPr lang="en-US" dirty="0" smtClean="0"/>
              <a:t>51 enlisted personnel in Fitness Improvement Program (FIP)…almost 1/3 of the unit</a:t>
            </a:r>
          </a:p>
          <a:p>
            <a:pPr lvl="1"/>
            <a:r>
              <a:rPr lang="en-US" dirty="0" smtClean="0"/>
              <a:t>29 had three or more failures in a 36-mth period</a:t>
            </a:r>
          </a:p>
          <a:p>
            <a:pPr lvl="1"/>
            <a:r>
              <a:rPr lang="en-US" dirty="0" smtClean="0"/>
              <a:t>Leadership action lacking in recent years</a:t>
            </a:r>
          </a:p>
          <a:p>
            <a:pPr lvl="1"/>
            <a:r>
              <a:rPr lang="en-US" dirty="0" smtClean="0"/>
              <a:t>Emphasis </a:t>
            </a:r>
            <a:r>
              <a:rPr lang="en-US" dirty="0"/>
              <a:t>item </a:t>
            </a:r>
            <a:r>
              <a:rPr lang="en-US" dirty="0" smtClean="0"/>
              <a:t>for new </a:t>
            </a:r>
            <a:r>
              <a:rPr lang="en-US" dirty="0" err="1" smtClean="0"/>
              <a:t>Gp</a:t>
            </a:r>
            <a:r>
              <a:rPr lang="en-US" dirty="0" smtClean="0"/>
              <a:t>/CC &amp; </a:t>
            </a:r>
            <a:r>
              <a:rPr lang="en-US" dirty="0" err="1" smtClean="0"/>
              <a:t>Wg</a:t>
            </a:r>
            <a:r>
              <a:rPr lang="en-US" dirty="0" smtClean="0"/>
              <a:t>/CC</a:t>
            </a:r>
          </a:p>
          <a:p>
            <a:r>
              <a:rPr lang="en-US" dirty="0" smtClean="0"/>
              <a:t>Virtually no </a:t>
            </a:r>
            <a:r>
              <a:rPr lang="en-US" dirty="0" err="1" smtClean="0"/>
              <a:t>Sq</a:t>
            </a:r>
            <a:r>
              <a:rPr lang="en-US" dirty="0" smtClean="0"/>
              <a:t>/CC communication to unit</a:t>
            </a:r>
          </a:p>
          <a:p>
            <a:r>
              <a:rPr lang="en-US" dirty="0" smtClean="0"/>
              <a:t>Technician vs. Traditional division </a:t>
            </a:r>
            <a:endParaRPr lang="en-US" dirty="0"/>
          </a:p>
          <a:p>
            <a:r>
              <a:rPr lang="en-US" dirty="0" smtClean="0"/>
              <a:t>Processes/paperwork needed improvement</a:t>
            </a:r>
          </a:p>
          <a:p>
            <a:endParaRPr lang="en-US" dirty="0"/>
          </a:p>
        </p:txBody>
      </p:sp>
    </p:spTree>
    <p:extLst>
      <p:ext uri="{BB962C8B-B14F-4D97-AF65-F5344CB8AC3E}">
        <p14:creationId xmlns:p14="http://schemas.microsoft.com/office/powerpoint/2010/main" val="337735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3"/>
            <a:ext cx="8229600" cy="1143000"/>
          </a:xfrm>
        </p:spPr>
        <p:txBody>
          <a:bodyPr/>
          <a:lstStyle/>
          <a:p>
            <a:r>
              <a:rPr lang="en-US" b="1" dirty="0" smtClean="0"/>
              <a:t>24 Sep 2016:  The Results</a:t>
            </a:r>
            <a:endParaRPr lang="en-US" b="1" dirty="0"/>
          </a:p>
        </p:txBody>
      </p:sp>
      <p:sp>
        <p:nvSpPr>
          <p:cNvPr id="3" name="Content Placeholder 2"/>
          <p:cNvSpPr>
            <a:spLocks noGrp="1"/>
          </p:cNvSpPr>
          <p:nvPr>
            <p:ph idx="1"/>
          </p:nvPr>
        </p:nvSpPr>
        <p:spPr>
          <a:xfrm>
            <a:off x="457200" y="1295901"/>
            <a:ext cx="8382000" cy="4830763"/>
          </a:xfrm>
        </p:spPr>
        <p:txBody>
          <a:bodyPr>
            <a:normAutofit lnSpcReduction="10000"/>
          </a:bodyPr>
          <a:lstStyle/>
          <a:p>
            <a:r>
              <a:rPr lang="en-US" b="1" u="sng" dirty="0" smtClean="0"/>
              <a:t>44</a:t>
            </a:r>
            <a:r>
              <a:rPr lang="en-US" dirty="0" smtClean="0"/>
              <a:t>:  LOCs/LORs (fitness)</a:t>
            </a:r>
          </a:p>
          <a:p>
            <a:r>
              <a:rPr lang="en-US" dirty="0" smtClean="0"/>
              <a:t>  </a:t>
            </a:r>
            <a:r>
              <a:rPr lang="en-US" b="1" u="sng" dirty="0" smtClean="0"/>
              <a:t>6</a:t>
            </a:r>
            <a:r>
              <a:rPr lang="en-US" dirty="0" smtClean="0"/>
              <a:t>:  LOCs/LORs (other)</a:t>
            </a:r>
          </a:p>
          <a:p>
            <a:r>
              <a:rPr lang="en-US" b="1" u="sng" dirty="0" smtClean="0"/>
              <a:t>24</a:t>
            </a:r>
            <a:r>
              <a:rPr lang="en-US" dirty="0" smtClean="0"/>
              <a:t>:  Retention recommendations (fitness)</a:t>
            </a:r>
          </a:p>
          <a:p>
            <a:r>
              <a:rPr lang="en-US" dirty="0" smtClean="0"/>
              <a:t>  </a:t>
            </a:r>
            <a:r>
              <a:rPr lang="en-US" b="1" u="sng" dirty="0" smtClean="0"/>
              <a:t>9</a:t>
            </a:r>
            <a:r>
              <a:rPr lang="en-US" dirty="0" smtClean="0"/>
              <a:t>:  Denials of re-enlistment</a:t>
            </a:r>
            <a:endParaRPr lang="en-US" dirty="0"/>
          </a:p>
          <a:p>
            <a:r>
              <a:rPr lang="en-US" b="1" dirty="0" smtClean="0"/>
              <a:t>  </a:t>
            </a:r>
            <a:r>
              <a:rPr lang="en-US" b="1" u="sng" dirty="0" smtClean="0"/>
              <a:t>5</a:t>
            </a:r>
            <a:r>
              <a:rPr lang="en-US" dirty="0" smtClean="0"/>
              <a:t>:  Discharges (drug use, etc.)</a:t>
            </a:r>
          </a:p>
          <a:p>
            <a:r>
              <a:rPr lang="en-US" b="1" u="sng" dirty="0" smtClean="0"/>
              <a:t>70</a:t>
            </a:r>
            <a:r>
              <a:rPr lang="en-US" dirty="0" smtClean="0"/>
              <a:t>:  Percentage cut to MXS fitness failure rate </a:t>
            </a:r>
          </a:p>
          <a:p>
            <a:r>
              <a:rPr lang="en-US" b="1" u="sng" dirty="0" smtClean="0"/>
              <a:t>53</a:t>
            </a:r>
            <a:r>
              <a:rPr lang="en-US" dirty="0" smtClean="0"/>
              <a:t>:  MXS </a:t>
            </a:r>
            <a:r>
              <a:rPr lang="en-US" dirty="0"/>
              <a:t>p</a:t>
            </a:r>
            <a:r>
              <a:rPr lang="en-US" dirty="0" smtClean="0"/>
              <a:t>romotions (11 to SNCO ranks!)</a:t>
            </a:r>
          </a:p>
          <a:p>
            <a:r>
              <a:rPr lang="en-US" b="1" u="sng" dirty="0" smtClean="0"/>
              <a:t>67</a:t>
            </a:r>
            <a:r>
              <a:rPr lang="en-US" dirty="0" smtClean="0"/>
              <a:t>:  Decorations awarded, first AFOUA in 24 </a:t>
            </a:r>
            <a:r>
              <a:rPr lang="en-US" dirty="0" err="1" smtClean="0"/>
              <a:t>yrs</a:t>
            </a:r>
            <a:endParaRPr lang="en-US" dirty="0" smtClean="0"/>
          </a:p>
          <a:p>
            <a:r>
              <a:rPr lang="en-US" dirty="0" smtClean="0"/>
              <a:t>  </a:t>
            </a:r>
            <a:r>
              <a:rPr lang="en-US" b="1" u="sng" dirty="0" smtClean="0"/>
              <a:t>0</a:t>
            </a:r>
            <a:r>
              <a:rPr lang="en-US" dirty="0" smtClean="0"/>
              <a:t>:  IG complaints</a:t>
            </a:r>
            <a:endParaRPr lang="en-US" dirty="0"/>
          </a:p>
        </p:txBody>
      </p:sp>
    </p:spTree>
    <p:extLst>
      <p:ext uri="{BB962C8B-B14F-4D97-AF65-F5344CB8AC3E}">
        <p14:creationId xmlns:p14="http://schemas.microsoft.com/office/powerpoint/2010/main" val="39167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40787"/>
            <a:ext cx="8229600" cy="1143000"/>
          </a:xfrm>
        </p:spPr>
        <p:txBody>
          <a:bodyPr/>
          <a:lstStyle/>
          <a:p>
            <a:r>
              <a:rPr lang="en-US" b="1" dirty="0" smtClean="0"/>
              <a:t>A Phased Approach:  The Plan</a:t>
            </a:r>
            <a:endParaRPr lang="en-US" b="1" dirty="0"/>
          </a:p>
        </p:txBody>
      </p:sp>
      <p:sp>
        <p:nvSpPr>
          <p:cNvPr id="3" name="Content Placeholder 2"/>
          <p:cNvSpPr>
            <a:spLocks noGrp="1"/>
          </p:cNvSpPr>
          <p:nvPr>
            <p:ph idx="1"/>
          </p:nvPr>
        </p:nvSpPr>
        <p:spPr>
          <a:xfrm>
            <a:off x="1962150" y="859338"/>
            <a:ext cx="9163050" cy="5998662"/>
          </a:xfrm>
        </p:spPr>
        <p:txBody>
          <a:bodyPr>
            <a:normAutofit fontScale="92500" lnSpcReduction="10000"/>
          </a:bodyPr>
          <a:lstStyle/>
          <a:p>
            <a:r>
              <a:rPr lang="en-US" b="1" u="sng" dirty="0" smtClean="0"/>
              <a:t>Phase I</a:t>
            </a:r>
            <a:r>
              <a:rPr lang="en-US" b="1" dirty="0" smtClean="0"/>
              <a:t> (Jan – Dec 2015)</a:t>
            </a:r>
            <a:endParaRPr lang="en-US" b="1" u="sng" dirty="0" smtClean="0"/>
          </a:p>
          <a:p>
            <a:pPr lvl="1"/>
            <a:r>
              <a:rPr lang="en-US" dirty="0" smtClean="0"/>
              <a:t>Standards (PT)</a:t>
            </a:r>
          </a:p>
          <a:p>
            <a:pPr lvl="1"/>
            <a:r>
              <a:rPr lang="en-US" dirty="0" smtClean="0"/>
              <a:t>Communication</a:t>
            </a:r>
          </a:p>
          <a:p>
            <a:pPr lvl="1"/>
            <a:r>
              <a:rPr lang="en-US" dirty="0" smtClean="0"/>
              <a:t>Processes</a:t>
            </a:r>
          </a:p>
          <a:p>
            <a:pPr lvl="1"/>
            <a:r>
              <a:rPr lang="en-US" dirty="0" smtClean="0"/>
              <a:t>Recognition</a:t>
            </a:r>
          </a:p>
          <a:p>
            <a:pPr marL="457200" lvl="1" indent="0">
              <a:buNone/>
            </a:pPr>
            <a:endParaRPr lang="en-US" sz="1100" dirty="0" smtClean="0"/>
          </a:p>
          <a:p>
            <a:r>
              <a:rPr lang="en-US" b="1" u="sng" dirty="0" smtClean="0">
                <a:solidFill>
                  <a:schemeClr val="bg1">
                    <a:lumMod val="50000"/>
                  </a:schemeClr>
                </a:solidFill>
              </a:rPr>
              <a:t>Phase II</a:t>
            </a:r>
            <a:r>
              <a:rPr lang="en-US" b="1" dirty="0" smtClean="0">
                <a:solidFill>
                  <a:schemeClr val="bg1">
                    <a:lumMod val="50000"/>
                  </a:schemeClr>
                </a:solidFill>
              </a:rPr>
              <a:t> (Jan – Jun 2016)</a:t>
            </a:r>
            <a:endParaRPr lang="en-US" b="1" u="sng" dirty="0" smtClean="0">
              <a:solidFill>
                <a:schemeClr val="bg1">
                  <a:lumMod val="50000"/>
                </a:schemeClr>
              </a:solidFill>
            </a:endParaRPr>
          </a:p>
          <a:p>
            <a:pPr lvl="1"/>
            <a:r>
              <a:rPr lang="en-US" dirty="0" smtClean="0">
                <a:solidFill>
                  <a:schemeClr val="bg1">
                    <a:lumMod val="50000"/>
                  </a:schemeClr>
                </a:solidFill>
              </a:rPr>
              <a:t>Tracking</a:t>
            </a:r>
          </a:p>
          <a:p>
            <a:pPr lvl="1"/>
            <a:r>
              <a:rPr lang="en-US" dirty="0" smtClean="0">
                <a:solidFill>
                  <a:schemeClr val="bg1">
                    <a:lumMod val="50000"/>
                  </a:schemeClr>
                </a:solidFill>
              </a:rPr>
              <a:t>Training</a:t>
            </a:r>
          </a:p>
          <a:p>
            <a:pPr lvl="1"/>
            <a:r>
              <a:rPr lang="en-US" dirty="0" smtClean="0">
                <a:solidFill>
                  <a:schemeClr val="bg1">
                    <a:lumMod val="50000"/>
                  </a:schemeClr>
                </a:solidFill>
              </a:rPr>
              <a:t>Growth</a:t>
            </a:r>
          </a:p>
          <a:p>
            <a:pPr marL="457200" lvl="1" indent="0">
              <a:buNone/>
            </a:pPr>
            <a:endParaRPr lang="en-US" sz="1100" dirty="0" smtClean="0">
              <a:solidFill>
                <a:schemeClr val="bg1">
                  <a:lumMod val="50000"/>
                </a:schemeClr>
              </a:solidFill>
            </a:endParaRPr>
          </a:p>
          <a:p>
            <a:r>
              <a:rPr lang="en-US" b="1" u="sng" dirty="0" smtClean="0">
                <a:solidFill>
                  <a:schemeClr val="bg1">
                    <a:lumMod val="50000"/>
                  </a:schemeClr>
                </a:solidFill>
              </a:rPr>
              <a:t>Phase III</a:t>
            </a:r>
            <a:r>
              <a:rPr lang="en-US" b="1" dirty="0" smtClean="0">
                <a:solidFill>
                  <a:schemeClr val="bg1">
                    <a:lumMod val="50000"/>
                  </a:schemeClr>
                </a:solidFill>
              </a:rPr>
              <a:t> (Jul – Sep 2016)</a:t>
            </a:r>
            <a:endParaRPr lang="en-US" b="1" u="sng" dirty="0" smtClean="0">
              <a:solidFill>
                <a:schemeClr val="bg1">
                  <a:lumMod val="50000"/>
                </a:schemeClr>
              </a:solidFill>
            </a:endParaRPr>
          </a:p>
          <a:p>
            <a:pPr lvl="1"/>
            <a:r>
              <a:rPr lang="en-US" dirty="0" smtClean="0">
                <a:solidFill>
                  <a:schemeClr val="bg1">
                    <a:lumMod val="50000"/>
                  </a:schemeClr>
                </a:solidFill>
              </a:rPr>
              <a:t>Sustain</a:t>
            </a:r>
          </a:p>
          <a:p>
            <a:pPr lvl="1"/>
            <a:r>
              <a:rPr lang="en-US" dirty="0" smtClean="0">
                <a:solidFill>
                  <a:schemeClr val="bg1">
                    <a:lumMod val="50000"/>
                  </a:schemeClr>
                </a:solidFill>
              </a:rPr>
              <a:t>New CC Transition</a:t>
            </a:r>
          </a:p>
          <a:p>
            <a:endParaRPr lang="en-US" dirty="0"/>
          </a:p>
        </p:txBody>
      </p:sp>
    </p:spTree>
    <p:extLst>
      <p:ext uri="{BB962C8B-B14F-4D97-AF65-F5344CB8AC3E}">
        <p14:creationId xmlns:p14="http://schemas.microsoft.com/office/powerpoint/2010/main" val="129587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6"/>
            <a:ext cx="8229600" cy="1143000"/>
          </a:xfrm>
        </p:spPr>
        <p:txBody>
          <a:bodyPr/>
          <a:lstStyle/>
          <a:p>
            <a:r>
              <a:rPr lang="en-US" b="1" dirty="0" smtClean="0"/>
              <a:t>Phase I:  Standards (PT)</a:t>
            </a:r>
            <a:endParaRPr lang="en-US" b="1" dirty="0"/>
          </a:p>
        </p:txBody>
      </p:sp>
      <p:sp>
        <p:nvSpPr>
          <p:cNvPr id="3" name="Content Placeholder 2"/>
          <p:cNvSpPr>
            <a:spLocks noGrp="1"/>
          </p:cNvSpPr>
          <p:nvPr>
            <p:ph idx="1"/>
          </p:nvPr>
        </p:nvSpPr>
        <p:spPr>
          <a:xfrm>
            <a:off x="266700" y="1179513"/>
            <a:ext cx="8610600" cy="5440362"/>
          </a:xfrm>
        </p:spPr>
        <p:txBody>
          <a:bodyPr>
            <a:normAutofit fontScale="92500" lnSpcReduction="20000"/>
          </a:bodyPr>
          <a:lstStyle/>
          <a:p>
            <a:r>
              <a:rPr lang="en-US" dirty="0" smtClean="0"/>
              <a:t>My Priority:  “People </a:t>
            </a:r>
            <a:r>
              <a:rPr lang="en-US" dirty="0"/>
              <a:t>&amp; Standards…to enable you to Focus on the </a:t>
            </a:r>
            <a:r>
              <a:rPr lang="en-US" dirty="0" smtClean="0"/>
              <a:t>Mission”</a:t>
            </a:r>
          </a:p>
          <a:p>
            <a:r>
              <a:rPr lang="en-US" dirty="0" smtClean="0"/>
              <a:t>Immediately processed all retention recs to </a:t>
            </a:r>
            <a:r>
              <a:rPr lang="en-US" dirty="0" err="1" smtClean="0"/>
              <a:t>Wg</a:t>
            </a:r>
            <a:r>
              <a:rPr lang="en-US" dirty="0" smtClean="0"/>
              <a:t>/CC</a:t>
            </a:r>
          </a:p>
          <a:p>
            <a:pPr lvl="1"/>
            <a:r>
              <a:rPr lang="en-US" dirty="0" smtClean="0"/>
              <a:t>Recommended only one non-retain</a:t>
            </a:r>
          </a:p>
          <a:p>
            <a:pPr lvl="1"/>
            <a:r>
              <a:rPr lang="en-US" dirty="0" smtClean="0"/>
              <a:t>All others got one final chance, then non-retained</a:t>
            </a:r>
          </a:p>
          <a:p>
            <a:r>
              <a:rPr lang="en-US" dirty="0" smtClean="0"/>
              <a:t>CC-owned </a:t>
            </a:r>
            <a:r>
              <a:rPr lang="en-US" dirty="0" err="1"/>
              <a:t>pgm</a:t>
            </a:r>
            <a:r>
              <a:rPr lang="en-US" dirty="0"/>
              <a:t>; established progressive discipline</a:t>
            </a:r>
          </a:p>
          <a:p>
            <a:pPr lvl="1"/>
            <a:r>
              <a:rPr lang="en-US" dirty="0" smtClean="0"/>
              <a:t>1</a:t>
            </a:r>
            <a:r>
              <a:rPr lang="en-US" baseline="30000" dirty="0" smtClean="0"/>
              <a:t>st</a:t>
            </a:r>
            <a:r>
              <a:rPr lang="en-US" dirty="0" smtClean="0"/>
              <a:t> Failure/36 </a:t>
            </a:r>
            <a:r>
              <a:rPr lang="en-US" dirty="0" err="1" smtClean="0"/>
              <a:t>mths</a:t>
            </a:r>
            <a:r>
              <a:rPr lang="en-US" dirty="0" smtClean="0"/>
              <a:t>:  Enrolled </a:t>
            </a:r>
            <a:r>
              <a:rPr lang="en-US" dirty="0"/>
              <a:t>in FIP, no action from CC</a:t>
            </a:r>
          </a:p>
          <a:p>
            <a:pPr lvl="1"/>
            <a:r>
              <a:rPr lang="en-US" dirty="0" smtClean="0"/>
              <a:t>2</a:t>
            </a:r>
            <a:r>
              <a:rPr lang="en-US" baseline="30000" dirty="0" smtClean="0"/>
              <a:t>nd</a:t>
            </a:r>
            <a:r>
              <a:rPr lang="en-US" dirty="0" smtClean="0"/>
              <a:t>:  LOC from CC</a:t>
            </a:r>
          </a:p>
          <a:p>
            <a:pPr lvl="1"/>
            <a:r>
              <a:rPr lang="en-US" dirty="0" smtClean="0"/>
              <a:t>3</a:t>
            </a:r>
            <a:r>
              <a:rPr lang="en-US" baseline="30000" dirty="0" smtClean="0"/>
              <a:t>rd</a:t>
            </a:r>
            <a:r>
              <a:rPr lang="en-US" dirty="0" smtClean="0"/>
              <a:t>:  LOR from CC</a:t>
            </a:r>
          </a:p>
          <a:p>
            <a:pPr lvl="1"/>
            <a:r>
              <a:rPr lang="en-US" dirty="0" smtClean="0"/>
              <a:t>4</a:t>
            </a:r>
            <a:r>
              <a:rPr lang="en-US" baseline="30000" dirty="0" smtClean="0"/>
              <a:t>th</a:t>
            </a:r>
            <a:r>
              <a:rPr lang="en-US" dirty="0" smtClean="0"/>
              <a:t>:  LOR from CC, non-retention rec from CC</a:t>
            </a:r>
            <a:endParaRPr lang="en-US" dirty="0"/>
          </a:p>
          <a:p>
            <a:r>
              <a:rPr lang="en-US" dirty="0" smtClean="0"/>
              <a:t>Set example:  lost 12 </a:t>
            </a:r>
            <a:r>
              <a:rPr lang="en-US" dirty="0" err="1" smtClean="0"/>
              <a:t>lbs</a:t>
            </a:r>
            <a:r>
              <a:rPr lang="en-US" dirty="0" smtClean="0"/>
              <a:t> in </a:t>
            </a:r>
            <a:r>
              <a:rPr lang="en-US" dirty="0"/>
              <a:t>1</a:t>
            </a:r>
            <a:r>
              <a:rPr lang="en-US" dirty="0" smtClean="0"/>
              <a:t> month, taught FIP how</a:t>
            </a:r>
          </a:p>
          <a:p>
            <a:r>
              <a:rPr lang="en-US" dirty="0" smtClean="0"/>
              <a:t>Closely monitored profiles, but let MDG do their jobs…my own medical situation helped</a:t>
            </a:r>
          </a:p>
        </p:txBody>
      </p:sp>
    </p:spTree>
    <p:extLst>
      <p:ext uri="{BB962C8B-B14F-4D97-AF65-F5344CB8AC3E}">
        <p14:creationId xmlns:p14="http://schemas.microsoft.com/office/powerpoint/2010/main" val="290537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10" y="137698"/>
            <a:ext cx="8229600" cy="1143000"/>
          </a:xfrm>
        </p:spPr>
        <p:txBody>
          <a:bodyPr/>
          <a:lstStyle/>
          <a:p>
            <a:r>
              <a:rPr lang="en-US" b="1" dirty="0" smtClean="0"/>
              <a:t>MXS/CC Office Arrangement</a:t>
            </a:r>
            <a:endParaRPr lang="en-US" b="1" dirty="0"/>
          </a:p>
        </p:txBody>
      </p:sp>
      <p:sp>
        <p:nvSpPr>
          <p:cNvPr id="3" name="Content Placeholder 2"/>
          <p:cNvSpPr>
            <a:spLocks noGrp="1"/>
          </p:cNvSpPr>
          <p:nvPr>
            <p:ph idx="1"/>
          </p:nvPr>
        </p:nvSpPr>
        <p:spPr>
          <a:xfrm>
            <a:off x="1690712" y="1600200"/>
            <a:ext cx="6732249" cy="4887692"/>
          </a:xfrm>
          <a:prstGeom prst="rect">
            <a:avLst/>
          </a:prstGeom>
          <a:ln w="38100"/>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400" dirty="0" smtClean="0"/>
              <a:t>      Door</a:t>
            </a:r>
            <a:endParaRPr lang="en-US" sz="2400" dirty="0"/>
          </a:p>
        </p:txBody>
      </p:sp>
      <p:sp>
        <p:nvSpPr>
          <p:cNvPr id="5" name="Rectangle 4"/>
          <p:cNvSpPr/>
          <p:nvPr/>
        </p:nvSpPr>
        <p:spPr>
          <a:xfrm>
            <a:off x="3936063" y="4009027"/>
            <a:ext cx="3083067" cy="1744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MXS/CC Desk</a:t>
            </a:r>
            <a:endParaRPr lang="en-US" sz="2800" dirty="0"/>
          </a:p>
        </p:txBody>
      </p:sp>
      <p:sp>
        <p:nvSpPr>
          <p:cNvPr id="6" name="Rounded Rectangle 5"/>
          <p:cNvSpPr/>
          <p:nvPr/>
        </p:nvSpPr>
        <p:spPr>
          <a:xfrm>
            <a:off x="5208023" y="5860525"/>
            <a:ext cx="598539" cy="504954"/>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CC</a:t>
            </a:r>
            <a:endParaRPr lang="en-US" dirty="0"/>
          </a:p>
        </p:txBody>
      </p:sp>
      <p:sp>
        <p:nvSpPr>
          <p:cNvPr id="7" name="Oval 6"/>
          <p:cNvSpPr/>
          <p:nvPr/>
        </p:nvSpPr>
        <p:spPr>
          <a:xfrm>
            <a:off x="6839352" y="1664052"/>
            <a:ext cx="1413488" cy="14192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Table</a:t>
            </a:r>
            <a:endParaRPr lang="en-US" sz="2800" dirty="0"/>
          </a:p>
        </p:txBody>
      </p:sp>
      <p:sp>
        <p:nvSpPr>
          <p:cNvPr id="14" name="Rounded Rectangle 13"/>
          <p:cNvSpPr/>
          <p:nvPr/>
        </p:nvSpPr>
        <p:spPr>
          <a:xfrm>
            <a:off x="4886712" y="1778817"/>
            <a:ext cx="705644" cy="55468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Sup</a:t>
            </a:r>
            <a:endParaRPr lang="en-US" dirty="0"/>
          </a:p>
        </p:txBody>
      </p:sp>
      <p:sp>
        <p:nvSpPr>
          <p:cNvPr id="15" name="Rounded Rectangle 14"/>
          <p:cNvSpPr/>
          <p:nvPr/>
        </p:nvSpPr>
        <p:spPr>
          <a:xfrm>
            <a:off x="5921318" y="1778817"/>
            <a:ext cx="700001" cy="55468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Mbr</a:t>
            </a:r>
            <a:endParaRPr lang="en-US" dirty="0"/>
          </a:p>
        </p:txBody>
      </p:sp>
      <p:sp>
        <p:nvSpPr>
          <p:cNvPr id="16" name="Rounded Rectangle 15"/>
          <p:cNvSpPr/>
          <p:nvPr/>
        </p:nvSpPr>
        <p:spPr>
          <a:xfrm>
            <a:off x="7619681" y="3297502"/>
            <a:ext cx="633159" cy="57381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CC</a:t>
            </a:r>
            <a:endParaRPr lang="en-US" dirty="0"/>
          </a:p>
        </p:txBody>
      </p:sp>
      <p:sp>
        <p:nvSpPr>
          <p:cNvPr id="17" name="Rectangle 16"/>
          <p:cNvSpPr/>
          <p:nvPr/>
        </p:nvSpPr>
        <p:spPr>
          <a:xfrm>
            <a:off x="1868485" y="3442867"/>
            <a:ext cx="1130426" cy="231054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Couch</a:t>
            </a:r>
          </a:p>
          <a:p>
            <a:pPr algn="ctr"/>
            <a:r>
              <a:rPr lang="en-US" dirty="0" smtClean="0"/>
              <a:t>(Shirt</a:t>
            </a:r>
          </a:p>
          <a:p>
            <a:pPr algn="ctr"/>
            <a:r>
              <a:rPr lang="en-US" dirty="0" smtClean="0"/>
              <a:t>And</a:t>
            </a:r>
          </a:p>
          <a:p>
            <a:pPr algn="ctr"/>
            <a:r>
              <a:rPr lang="en-US" dirty="0" smtClean="0"/>
              <a:t>Chief)</a:t>
            </a:r>
            <a:endParaRPr lang="en-US" dirty="0"/>
          </a:p>
        </p:txBody>
      </p:sp>
      <p:cxnSp>
        <p:nvCxnSpPr>
          <p:cNvPr id="19" name="Straight Connector 18"/>
          <p:cNvCxnSpPr/>
          <p:nvPr/>
        </p:nvCxnSpPr>
        <p:spPr>
          <a:xfrm>
            <a:off x="1813114" y="1667878"/>
            <a:ext cx="1491808" cy="0"/>
          </a:xfrm>
          <a:prstGeom prst="line">
            <a:avLst/>
          </a:prstGeom>
          <a:ln>
            <a:solidFill>
              <a:schemeClr val="tx1"/>
            </a:solidFill>
          </a:ln>
          <a:effectLst>
            <a:glow rad="101600">
              <a:schemeClr val="tx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1958472" y="2631624"/>
            <a:ext cx="688525" cy="61232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OIC</a:t>
            </a:r>
            <a:endParaRPr lang="en-US" dirty="0"/>
          </a:p>
        </p:txBody>
      </p:sp>
      <p:sp>
        <p:nvSpPr>
          <p:cNvPr id="26" name="Oval 25"/>
          <p:cNvSpPr/>
          <p:nvPr/>
        </p:nvSpPr>
        <p:spPr>
          <a:xfrm>
            <a:off x="4947914" y="2847953"/>
            <a:ext cx="919850" cy="906749"/>
          </a:xfrm>
          <a:prstGeom prst="ellips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Mbr</a:t>
            </a:r>
            <a:endParaRPr lang="en-US" dirty="0"/>
          </a:p>
        </p:txBody>
      </p:sp>
      <p:sp>
        <p:nvSpPr>
          <p:cNvPr id="27" name="Oval 26"/>
          <p:cNvSpPr/>
          <p:nvPr/>
        </p:nvSpPr>
        <p:spPr>
          <a:xfrm>
            <a:off x="6104730" y="2847953"/>
            <a:ext cx="914400" cy="914400"/>
          </a:xfrm>
          <a:prstGeom prst="ellips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Shirt</a:t>
            </a:r>
            <a:endParaRPr lang="en-US" dirty="0"/>
          </a:p>
        </p:txBody>
      </p:sp>
      <p:grpSp>
        <p:nvGrpSpPr>
          <p:cNvPr id="32" name="Group 31"/>
          <p:cNvGrpSpPr/>
          <p:nvPr/>
        </p:nvGrpSpPr>
        <p:grpSpPr>
          <a:xfrm>
            <a:off x="191256" y="3890440"/>
            <a:ext cx="1239267" cy="2669058"/>
            <a:chOff x="160735" y="1664052"/>
            <a:chExt cx="1239267" cy="2669058"/>
          </a:xfrm>
        </p:grpSpPr>
        <p:sp>
          <p:nvSpPr>
            <p:cNvPr id="25" name="Rounded Rectangle 24"/>
            <p:cNvSpPr/>
            <p:nvPr/>
          </p:nvSpPr>
          <p:spPr>
            <a:xfrm>
              <a:off x="298360" y="2256735"/>
              <a:ext cx="914400" cy="749778"/>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Chairs</a:t>
              </a:r>
              <a:endParaRPr lang="en-US" dirty="0"/>
            </a:p>
          </p:txBody>
        </p:sp>
        <p:sp>
          <p:nvSpPr>
            <p:cNvPr id="28" name="Oval 27"/>
            <p:cNvSpPr/>
            <p:nvPr/>
          </p:nvSpPr>
          <p:spPr>
            <a:xfrm>
              <a:off x="191256" y="3176937"/>
              <a:ext cx="1208746" cy="1156173"/>
            </a:xfrm>
            <a:prstGeom prst="ellips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People Standing</a:t>
              </a:r>
              <a:endParaRPr lang="en-US" sz="1400" dirty="0"/>
            </a:p>
          </p:txBody>
        </p:sp>
        <p:sp>
          <p:nvSpPr>
            <p:cNvPr id="29" name="TextBox 28"/>
            <p:cNvSpPr txBox="1"/>
            <p:nvPr/>
          </p:nvSpPr>
          <p:spPr>
            <a:xfrm>
              <a:off x="160735" y="1664052"/>
              <a:ext cx="1239267" cy="523220"/>
            </a:xfrm>
            <a:prstGeom prst="rect">
              <a:avLst/>
            </a:prstGeom>
            <a:noFill/>
          </p:spPr>
          <p:txBody>
            <a:bodyPr wrap="none" rtlCol="0">
              <a:spAutoFit/>
            </a:bodyPr>
            <a:lstStyle/>
            <a:p>
              <a:r>
                <a:rPr lang="en-US" sz="2800" u="sng" dirty="0" smtClean="0"/>
                <a:t>Legend</a:t>
              </a:r>
              <a:endParaRPr lang="en-US" sz="2800" u="sng" dirty="0"/>
            </a:p>
          </p:txBody>
        </p:sp>
      </p:grpSp>
      <p:sp>
        <p:nvSpPr>
          <p:cNvPr id="30" name="Oval 29"/>
          <p:cNvSpPr/>
          <p:nvPr/>
        </p:nvSpPr>
        <p:spPr>
          <a:xfrm>
            <a:off x="3748033" y="2847953"/>
            <a:ext cx="979235" cy="914400"/>
          </a:xfrm>
          <a:prstGeom prst="ellips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Chief</a:t>
            </a:r>
            <a:endParaRPr lang="en-US" dirty="0"/>
          </a:p>
        </p:txBody>
      </p:sp>
      <p:sp>
        <p:nvSpPr>
          <p:cNvPr id="31" name="TextBox 30"/>
          <p:cNvSpPr txBox="1"/>
          <p:nvPr/>
        </p:nvSpPr>
        <p:spPr>
          <a:xfrm>
            <a:off x="68013" y="1872648"/>
            <a:ext cx="1534642" cy="1477328"/>
          </a:xfrm>
          <a:prstGeom prst="rect">
            <a:avLst/>
          </a:prstGeom>
          <a:noFill/>
          <a:ln>
            <a:solidFill>
              <a:schemeClr val="tx1"/>
            </a:solidFill>
          </a:ln>
        </p:spPr>
        <p:txBody>
          <a:bodyPr wrap="square" rtlCol="0">
            <a:spAutoFit/>
          </a:bodyPr>
          <a:lstStyle/>
          <a:p>
            <a:pPr algn="ctr"/>
            <a:r>
              <a:rPr lang="en-US" dirty="0" smtClean="0"/>
              <a:t>Your “</a:t>
            </a:r>
            <a:r>
              <a:rPr lang="en-US" dirty="0"/>
              <a:t>p</a:t>
            </a:r>
            <a:r>
              <a:rPr lang="en-US" dirty="0" smtClean="0"/>
              <a:t>eople engagements” should be </a:t>
            </a:r>
            <a:r>
              <a:rPr lang="en-US" b="1" u="sng" dirty="0" smtClean="0"/>
              <a:t>very</a:t>
            </a:r>
            <a:r>
              <a:rPr lang="en-US" dirty="0" smtClean="0"/>
              <a:t> purposeful</a:t>
            </a:r>
            <a:endParaRPr lang="en-US" dirty="0"/>
          </a:p>
        </p:txBody>
      </p:sp>
    </p:spTree>
    <p:extLst>
      <p:ext uri="{BB962C8B-B14F-4D97-AF65-F5344CB8AC3E}">
        <p14:creationId xmlns:p14="http://schemas.microsoft.com/office/powerpoint/2010/main" val="1289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6"/>
            <a:ext cx="8229600" cy="1143000"/>
          </a:xfrm>
        </p:spPr>
        <p:txBody>
          <a:bodyPr/>
          <a:lstStyle/>
          <a:p>
            <a:r>
              <a:rPr lang="en-US" b="1" dirty="0" smtClean="0"/>
              <a:t>Phase I:  Standards (Other)</a:t>
            </a:r>
            <a:endParaRPr lang="en-US" b="1" dirty="0"/>
          </a:p>
        </p:txBody>
      </p:sp>
      <p:sp>
        <p:nvSpPr>
          <p:cNvPr id="3" name="Content Placeholder 2"/>
          <p:cNvSpPr>
            <a:spLocks noGrp="1"/>
          </p:cNvSpPr>
          <p:nvPr>
            <p:ph idx="1"/>
          </p:nvPr>
        </p:nvSpPr>
        <p:spPr>
          <a:xfrm>
            <a:off x="266700" y="1179513"/>
            <a:ext cx="8610600" cy="5440362"/>
          </a:xfrm>
        </p:spPr>
        <p:txBody>
          <a:bodyPr>
            <a:normAutofit lnSpcReduction="10000"/>
          </a:bodyPr>
          <a:lstStyle/>
          <a:p>
            <a:r>
              <a:rPr lang="en-US" dirty="0" smtClean="0"/>
              <a:t>Fostered an “Airman First” mentality; common identity that binds us together</a:t>
            </a:r>
          </a:p>
          <a:p>
            <a:pPr lvl="1"/>
            <a:r>
              <a:rPr lang="en-US" dirty="0" smtClean="0"/>
              <a:t>Airman First, Engine Mechanic Second</a:t>
            </a:r>
          </a:p>
          <a:p>
            <a:pPr lvl="1"/>
            <a:r>
              <a:rPr lang="en-US" dirty="0" smtClean="0"/>
              <a:t>Airman First, Technician Second</a:t>
            </a:r>
          </a:p>
          <a:p>
            <a:r>
              <a:rPr lang="en-US" dirty="0" smtClean="0"/>
              <a:t>Emphasized warfighting/ancillary requirements</a:t>
            </a:r>
          </a:p>
          <a:p>
            <a:pPr lvl="1"/>
            <a:r>
              <a:rPr lang="en-US" dirty="0" smtClean="0"/>
              <a:t>Are you ready?</a:t>
            </a:r>
          </a:p>
          <a:p>
            <a:pPr lvl="1"/>
            <a:r>
              <a:rPr lang="en-US" dirty="0" smtClean="0"/>
              <a:t>Are the </a:t>
            </a:r>
            <a:r>
              <a:rPr lang="en-US" dirty="0" err="1" smtClean="0"/>
              <a:t>Herks</a:t>
            </a:r>
            <a:r>
              <a:rPr lang="en-US" dirty="0" smtClean="0"/>
              <a:t> ready?</a:t>
            </a:r>
          </a:p>
          <a:p>
            <a:r>
              <a:rPr lang="en-US" dirty="0" smtClean="0"/>
              <a:t>AFI 1-1 (Air Force Standards)</a:t>
            </a:r>
          </a:p>
          <a:p>
            <a:r>
              <a:rPr lang="en-US" dirty="0" smtClean="0"/>
              <a:t>AFI 1-2 (Commander’s Responsibilities)…for you!</a:t>
            </a:r>
          </a:p>
          <a:p>
            <a:r>
              <a:rPr lang="en-US" dirty="0" smtClean="0"/>
              <a:t>AFI 36-2618 (The Enlisted Force Structure)</a:t>
            </a:r>
          </a:p>
        </p:txBody>
      </p:sp>
    </p:spTree>
    <p:extLst>
      <p:ext uri="{BB962C8B-B14F-4D97-AF65-F5344CB8AC3E}">
        <p14:creationId xmlns:p14="http://schemas.microsoft.com/office/powerpoint/2010/main" val="20754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6"/>
            <a:ext cx="8229600" cy="1143000"/>
          </a:xfrm>
        </p:spPr>
        <p:txBody>
          <a:bodyPr/>
          <a:lstStyle/>
          <a:p>
            <a:r>
              <a:rPr lang="en-US" b="1" dirty="0" smtClean="0"/>
              <a:t>Phase I:  Communication</a:t>
            </a:r>
            <a:endParaRPr lang="en-US" b="1" dirty="0"/>
          </a:p>
        </p:txBody>
      </p:sp>
      <p:sp>
        <p:nvSpPr>
          <p:cNvPr id="3" name="Content Placeholder 2"/>
          <p:cNvSpPr>
            <a:spLocks noGrp="1"/>
          </p:cNvSpPr>
          <p:nvPr>
            <p:ph idx="1"/>
          </p:nvPr>
        </p:nvSpPr>
        <p:spPr>
          <a:xfrm>
            <a:off x="227813" y="1088829"/>
            <a:ext cx="8688374" cy="5508454"/>
          </a:xfrm>
        </p:spPr>
        <p:txBody>
          <a:bodyPr>
            <a:normAutofit/>
          </a:bodyPr>
          <a:lstStyle/>
          <a:p>
            <a:r>
              <a:rPr lang="en-US" dirty="0" smtClean="0"/>
              <a:t>Messaging Tips</a:t>
            </a:r>
          </a:p>
          <a:p>
            <a:pPr lvl="1"/>
            <a:r>
              <a:rPr lang="en-US" dirty="0" smtClean="0"/>
              <a:t>Over communicate…intentionally</a:t>
            </a:r>
          </a:p>
          <a:p>
            <a:pPr lvl="1"/>
            <a:r>
              <a:rPr lang="en-US" dirty="0" smtClean="0"/>
              <a:t>KISS (Keep it Simple Stupid)…vocabulary, </a:t>
            </a:r>
            <a:r>
              <a:rPr lang="en-US" dirty="0" err="1" smtClean="0"/>
              <a:t>taskings</a:t>
            </a:r>
            <a:endParaRPr lang="en-US" dirty="0" smtClean="0"/>
          </a:p>
          <a:p>
            <a:pPr lvl="1"/>
            <a:r>
              <a:rPr lang="en-US" dirty="0" smtClean="0"/>
              <a:t>Help unit understand the “why”</a:t>
            </a:r>
          </a:p>
          <a:p>
            <a:r>
              <a:rPr lang="en-US" dirty="0" smtClean="0"/>
              <a:t>Monthly Drill Flyer out NLT Tuesday before RSD</a:t>
            </a:r>
          </a:p>
          <a:p>
            <a:pPr lvl="1"/>
            <a:r>
              <a:rPr lang="en-US" dirty="0" smtClean="0"/>
              <a:t>Schedules</a:t>
            </a:r>
          </a:p>
          <a:p>
            <a:pPr lvl="1"/>
            <a:r>
              <a:rPr lang="en-US" dirty="0" smtClean="0"/>
              <a:t>Requirements (who is due for </a:t>
            </a:r>
            <a:r>
              <a:rPr lang="en-US" dirty="0" err="1" smtClean="0"/>
              <a:t>tng</a:t>
            </a:r>
            <a:r>
              <a:rPr lang="en-US" dirty="0" smtClean="0"/>
              <a:t>, medical, fitness)</a:t>
            </a:r>
          </a:p>
          <a:p>
            <a:pPr lvl="1"/>
            <a:r>
              <a:rPr lang="en-US" dirty="0" err="1" smtClean="0"/>
              <a:t>Sq</a:t>
            </a:r>
            <a:r>
              <a:rPr lang="en-US" dirty="0" smtClean="0"/>
              <a:t>/CC Column</a:t>
            </a:r>
          </a:p>
          <a:p>
            <a:r>
              <a:rPr lang="en-US" dirty="0" smtClean="0"/>
              <a:t>Guidance to E-8/E-9 Boards (Open Letter)</a:t>
            </a:r>
          </a:p>
          <a:p>
            <a:r>
              <a:rPr lang="en-US" dirty="0" smtClean="0"/>
              <a:t>Use your “Bully Pulpit” well, especially in 1-on-1s</a:t>
            </a:r>
          </a:p>
        </p:txBody>
      </p:sp>
    </p:spTree>
    <p:extLst>
      <p:ext uri="{BB962C8B-B14F-4D97-AF65-F5344CB8AC3E}">
        <p14:creationId xmlns:p14="http://schemas.microsoft.com/office/powerpoint/2010/main" val="426506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2082</TotalTime>
  <Words>13732</Words>
  <Application>Microsoft Office PowerPoint</Application>
  <PresentationFormat>On-screen Show (4:3)</PresentationFormat>
  <Paragraphs>640</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THE CHANGE AGENT Charting a New Course in Command</vt:lpstr>
      <vt:lpstr>MXS:  The Squadron</vt:lpstr>
      <vt:lpstr>9 Jan 2015:  The Issues</vt:lpstr>
      <vt:lpstr>24 Sep 2016:  The Results</vt:lpstr>
      <vt:lpstr>A Phased Approach:  The Plan</vt:lpstr>
      <vt:lpstr>Phase I:  Standards (PT)</vt:lpstr>
      <vt:lpstr>MXS/CC Office Arrangement</vt:lpstr>
      <vt:lpstr>Phase I:  Standards (Other)</vt:lpstr>
      <vt:lpstr>Phase I:  Communication</vt:lpstr>
      <vt:lpstr>Phase I:  Communication (CC Calls)</vt:lpstr>
      <vt:lpstr>PowerPoint Presentation</vt:lpstr>
      <vt:lpstr>The “Stump Speech” List</vt:lpstr>
      <vt:lpstr>Phase I:  Processes</vt:lpstr>
      <vt:lpstr>MXS Battle Rhythm</vt:lpstr>
      <vt:lpstr>Force Management</vt:lpstr>
      <vt:lpstr>Example Force Mgt Tracker (Fake Names)</vt:lpstr>
      <vt:lpstr>Phase I:  Recognition (Ceremonies)</vt:lpstr>
      <vt:lpstr>Phase I:  Recognition (Other)</vt:lpstr>
      <vt:lpstr>A Phased Approach:  The Plan</vt:lpstr>
      <vt:lpstr>Phase II:  Tracking</vt:lpstr>
      <vt:lpstr>Phase II:  Training/Growth</vt:lpstr>
      <vt:lpstr>Decision-Making Process</vt:lpstr>
      <vt:lpstr>A Phased Approach:  The Plan</vt:lpstr>
      <vt:lpstr>Phase III:  Sustain/New CC Transition</vt:lpstr>
      <vt:lpstr>Areas for Improvement</vt:lpstr>
      <vt:lpstr>Final Thoughts</vt:lpstr>
      <vt:lpstr>TD’s Reading List for Sq/CCs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Walters</dc:creator>
  <cp:lastModifiedBy>Walters, Travis D Lt Col USAF NG TXANG (US)</cp:lastModifiedBy>
  <cp:revision>313</cp:revision>
  <cp:lastPrinted>2017-09-13T12:52:35Z</cp:lastPrinted>
  <dcterms:created xsi:type="dcterms:W3CDTF">2016-11-28T01:32:47Z</dcterms:created>
  <dcterms:modified xsi:type="dcterms:W3CDTF">2017-10-16T12:16:53Z</dcterms:modified>
</cp:coreProperties>
</file>