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6"/>
  </p:notesMasterIdLst>
  <p:handoutMasterIdLst>
    <p:handoutMasterId r:id="rId27"/>
  </p:handoutMasterIdLst>
  <p:sldIdLst>
    <p:sldId id="261" r:id="rId6"/>
    <p:sldId id="262" r:id="rId7"/>
    <p:sldId id="343" r:id="rId8"/>
    <p:sldId id="341" r:id="rId9"/>
    <p:sldId id="336" r:id="rId10"/>
    <p:sldId id="346" r:id="rId11"/>
    <p:sldId id="349" r:id="rId12"/>
    <p:sldId id="297" r:id="rId13"/>
    <p:sldId id="350" r:id="rId14"/>
    <p:sldId id="306" r:id="rId15"/>
    <p:sldId id="307" r:id="rId16"/>
    <p:sldId id="345" r:id="rId17"/>
    <p:sldId id="311" r:id="rId18"/>
    <p:sldId id="325" r:id="rId19"/>
    <p:sldId id="352" r:id="rId20"/>
    <p:sldId id="351" r:id="rId21"/>
    <p:sldId id="317" r:id="rId22"/>
    <p:sldId id="353" r:id="rId23"/>
    <p:sldId id="339" r:id="rId24"/>
    <p:sldId id="340"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Nichols" initials="SN" lastIdx="27" clrIdx="0">
    <p:extLst>
      <p:ext uri="{19B8F6BF-5375-455C-9EA6-DF929625EA0E}">
        <p15:presenceInfo xmlns:p15="http://schemas.microsoft.com/office/powerpoint/2012/main" userId="S::samantha.nichols@military.texas.gov::81fe1b38-2c93-4ed5-82be-799b13e8bd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4370"/>
    <a:srgbClr val="DDECFF"/>
    <a:srgbClr val="BEDBFE"/>
    <a:srgbClr val="003D8E"/>
    <a:srgbClr val="ACD6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D1AC7-1A7A-48FB-962D-AAF11A3EB6AB}" v="641" dt="2022-06-03T15:41:21.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969" autoAdjust="0"/>
  </p:normalViewPr>
  <p:slideViewPr>
    <p:cSldViewPr snapToGrid="0">
      <p:cViewPr varScale="1">
        <p:scale>
          <a:sx n="110" d="100"/>
          <a:sy n="110" d="100"/>
        </p:scale>
        <p:origin x="492" y="108"/>
      </p:cViewPr>
      <p:guideLst/>
    </p:cSldViewPr>
  </p:slideViewPr>
  <p:notesTextViewPr>
    <p:cViewPr>
      <p:scale>
        <a:sx n="1" d="1"/>
        <a:sy n="1" d="1"/>
      </p:scale>
      <p:origin x="0" y="0"/>
    </p:cViewPr>
  </p:notesTextViewPr>
  <p:notesViewPr>
    <p:cSldViewPr snapToGrid="0">
      <p:cViewPr varScale="1">
        <p:scale>
          <a:sx n="83" d="100"/>
          <a:sy n="83" d="100"/>
        </p:scale>
        <p:origin x="381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0C8D83-BD97-49F8-B586-1D702A5BF79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3F7322E-0AD5-4D7E-86E2-A394B92E0AB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FE92C9-65ED-4BF9-8F16-35236C9194F4}" type="datetimeFigureOut">
              <a:rPr lang="en-US" smtClean="0"/>
              <a:t>6/16/2022</a:t>
            </a:fld>
            <a:endParaRPr lang="en-US"/>
          </a:p>
        </p:txBody>
      </p:sp>
      <p:sp>
        <p:nvSpPr>
          <p:cNvPr id="4" name="Footer Placeholder 3">
            <a:extLst>
              <a:ext uri="{FF2B5EF4-FFF2-40B4-BE49-F238E27FC236}">
                <a16:creationId xmlns:a16="http://schemas.microsoft.com/office/drawing/2014/main" id="{9834DC98-E3B4-4F0A-A96B-6A955B318AD2}"/>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15A1455-08AA-409B-9896-FBE6DC8DAB4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A72B3E6-AC17-4CBE-A483-C9394D895A4B}" type="slidenum">
              <a:rPr lang="en-US" smtClean="0"/>
              <a:t>‹#›</a:t>
            </a:fld>
            <a:endParaRPr lang="en-US"/>
          </a:p>
        </p:txBody>
      </p:sp>
    </p:spTree>
    <p:extLst>
      <p:ext uri="{BB962C8B-B14F-4D97-AF65-F5344CB8AC3E}">
        <p14:creationId xmlns:p14="http://schemas.microsoft.com/office/powerpoint/2010/main" val="36996591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D0EE23-329B-42E0-8778-4A25554BFAE4}" type="datetimeFigureOut">
              <a:rPr lang="en-US" smtClean="0"/>
              <a:t>6/16/2022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76A88BC-4AFF-4260-86A4-92101CFFA6CF}" type="slidenum">
              <a:rPr lang="en-US" smtClean="0"/>
              <a:t>‹#›</a:t>
            </a:fld>
            <a:endParaRPr lang="en-US"/>
          </a:p>
        </p:txBody>
      </p:sp>
    </p:spTree>
    <p:extLst>
      <p:ext uri="{BB962C8B-B14F-4D97-AF65-F5344CB8AC3E}">
        <p14:creationId xmlns:p14="http://schemas.microsoft.com/office/powerpoint/2010/main" val="184104973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8" y="138113"/>
            <a:ext cx="4878387" cy="2743200"/>
          </a:xfrm>
        </p:spPr>
      </p:sp>
      <p:sp>
        <p:nvSpPr>
          <p:cNvPr id="3" name="Notes Placeholder 2"/>
          <p:cNvSpPr>
            <a:spLocks noGrp="1"/>
          </p:cNvSpPr>
          <p:nvPr>
            <p:ph type="body" idx="1"/>
          </p:nvPr>
        </p:nvSpPr>
        <p:spPr>
          <a:xfrm>
            <a:off x="134691" y="2880917"/>
            <a:ext cx="6714416" cy="4957400"/>
          </a:xfrm>
        </p:spPr>
        <p:txBody>
          <a:bodyPr/>
          <a:lstStyle/>
          <a:p>
            <a:r>
              <a:rPr lang="en-US" sz="900" b="1" dirty="0">
                <a:latin typeface="+mj-lt"/>
              </a:rPr>
              <a:t>Slide Intent:</a:t>
            </a:r>
          </a:p>
          <a:p>
            <a:pPr marL="174708" indent="-174708">
              <a:buFont typeface="Arial" panose="020B0604020202020204" pitchFamily="34" charset="0"/>
              <a:buChar char="•"/>
            </a:pPr>
            <a:r>
              <a:rPr lang="en-US" sz="900" dirty="0">
                <a:latin typeface="+mj-lt"/>
              </a:rPr>
              <a:t>Introduce yourself</a:t>
            </a:r>
          </a:p>
          <a:p>
            <a:pPr marL="174708" indent="-174708">
              <a:buFont typeface="Arial" panose="020B0604020202020204" pitchFamily="34" charset="0"/>
              <a:buChar char="•"/>
            </a:pPr>
            <a:r>
              <a:rPr lang="en-US" sz="900" dirty="0">
                <a:latin typeface="+mj-lt"/>
              </a:rPr>
              <a:t>Introduce the course</a:t>
            </a:r>
          </a:p>
          <a:p>
            <a:endParaRPr lang="en-US" sz="900" dirty="0">
              <a:latin typeface="+mj-lt"/>
            </a:endParaRPr>
          </a:p>
          <a:p>
            <a:endParaRPr lang="en-US" sz="900" dirty="0">
              <a:latin typeface="+mj-lt"/>
            </a:endParaRPr>
          </a:p>
          <a:p>
            <a:r>
              <a:rPr lang="en-US" sz="900" b="1" dirty="0">
                <a:latin typeface="+mj-lt"/>
              </a:rPr>
              <a:t>Suggested Approach:</a:t>
            </a:r>
          </a:p>
          <a:p>
            <a:endParaRPr lang="en-US" sz="900" b="1" dirty="0">
              <a:latin typeface="+mj-lt"/>
            </a:endParaRPr>
          </a:p>
          <a:p>
            <a:endParaRPr lang="en-US" sz="900" dirty="0">
              <a:latin typeface="+mj-lt"/>
            </a:endParaRPr>
          </a:p>
          <a:p>
            <a:endParaRPr lang="en-US" sz="900" dirty="0">
              <a:latin typeface="+mj-lt"/>
            </a:endParaRPr>
          </a:p>
          <a:p>
            <a:r>
              <a:rPr lang="en-US" sz="900" b="1" dirty="0">
                <a:latin typeface="+mj-lt"/>
              </a:rPr>
              <a:t>Additional Information:</a:t>
            </a:r>
          </a:p>
          <a:p>
            <a:endParaRPr lang="en-US" sz="900" dirty="0">
              <a:latin typeface="+mj-lt"/>
            </a:endParaRPr>
          </a:p>
          <a:p>
            <a:endParaRPr lang="en-US" sz="900" b="1" dirty="0">
              <a:latin typeface="+mj-lt"/>
            </a:endParaRPr>
          </a:p>
          <a:p>
            <a:endParaRPr lang="en-US" sz="900" b="1" dirty="0">
              <a:latin typeface="+mj-lt"/>
            </a:endParaRPr>
          </a:p>
        </p:txBody>
      </p:sp>
      <p:graphicFrame>
        <p:nvGraphicFramePr>
          <p:cNvPr id="83" name="Table 56">
            <a:extLst>
              <a:ext uri="{FF2B5EF4-FFF2-40B4-BE49-F238E27FC236}">
                <a16:creationId xmlns:a16="http://schemas.microsoft.com/office/drawing/2014/main" id="{A3502546-96FE-4260-8289-77B0ED05AACC}"/>
              </a:ext>
            </a:extLst>
          </p:cNvPr>
          <p:cNvGraphicFramePr>
            <a:graphicFrameLocks noGrp="1"/>
          </p:cNvGraphicFramePr>
          <p:nvPr>
            <p:extLst>
              <p:ext uri="{D42A27DB-BD31-4B8C-83A1-F6EECF244321}">
                <p14:modId xmlns:p14="http://schemas.microsoft.com/office/powerpoint/2010/main" val="99509353"/>
              </p:ext>
            </p:extLst>
          </p:nvPr>
        </p:nvGraphicFramePr>
        <p:xfrm>
          <a:off x="110865" y="6330234"/>
          <a:ext cx="4777460" cy="1508084"/>
        </p:xfrm>
        <a:graphic>
          <a:graphicData uri="http://schemas.openxmlformats.org/drawingml/2006/table">
            <a:tbl>
              <a:tblPr firstRow="1" bandRow="1">
                <a:tableStyleId>{2D5ABB26-0587-4C30-8999-92F81FD0307C}</a:tableStyleId>
              </a:tblPr>
              <a:tblGrid>
                <a:gridCol w="955492">
                  <a:extLst>
                    <a:ext uri="{9D8B030D-6E8A-4147-A177-3AD203B41FA5}">
                      <a16:colId xmlns:a16="http://schemas.microsoft.com/office/drawing/2014/main" val="2906302444"/>
                    </a:ext>
                  </a:extLst>
                </a:gridCol>
                <a:gridCol w="955492">
                  <a:extLst>
                    <a:ext uri="{9D8B030D-6E8A-4147-A177-3AD203B41FA5}">
                      <a16:colId xmlns:a16="http://schemas.microsoft.com/office/drawing/2014/main" val="1459837250"/>
                    </a:ext>
                  </a:extLst>
                </a:gridCol>
                <a:gridCol w="955492">
                  <a:extLst>
                    <a:ext uri="{9D8B030D-6E8A-4147-A177-3AD203B41FA5}">
                      <a16:colId xmlns:a16="http://schemas.microsoft.com/office/drawing/2014/main" val="3739231487"/>
                    </a:ext>
                  </a:extLst>
                </a:gridCol>
                <a:gridCol w="955492">
                  <a:extLst>
                    <a:ext uri="{9D8B030D-6E8A-4147-A177-3AD203B41FA5}">
                      <a16:colId xmlns:a16="http://schemas.microsoft.com/office/drawing/2014/main" val="2405617744"/>
                    </a:ext>
                  </a:extLst>
                </a:gridCol>
                <a:gridCol w="955492">
                  <a:extLst>
                    <a:ext uri="{9D8B030D-6E8A-4147-A177-3AD203B41FA5}">
                      <a16:colId xmlns:a16="http://schemas.microsoft.com/office/drawing/2014/main" val="3251035655"/>
                    </a:ext>
                  </a:extLst>
                </a:gridCol>
              </a:tblGrid>
              <a:tr h="377021">
                <a:tc>
                  <a:txBody>
                    <a:bodyPr/>
                    <a:lstStyle/>
                    <a:p>
                      <a:pPr algn="ctr"/>
                      <a:r>
                        <a:rPr lang="en-US" sz="800" dirty="0"/>
                        <a:t>Play Animation</a:t>
                      </a:r>
                    </a:p>
                  </a:txBody>
                  <a:tcPr marL="93472" marR="93472" marT="46482" marB="46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Slide Duration</a:t>
                      </a:r>
                    </a:p>
                  </a:txBody>
                  <a:tcPr marL="93472" marR="93472" marT="46482" marB="46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Group Discussion</a:t>
                      </a:r>
                    </a:p>
                  </a:txBody>
                  <a:tcPr marL="93472" marR="93472" marT="46482" marB="46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Paired Activity</a:t>
                      </a:r>
                    </a:p>
                  </a:txBody>
                  <a:tcPr marL="93472" marR="93472" marT="46482" marB="46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Individual Activity</a:t>
                      </a:r>
                    </a:p>
                  </a:txBody>
                  <a:tcPr marL="93472" marR="93472" marT="46482" marB="46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2436369"/>
                  </a:ext>
                </a:extLst>
              </a:tr>
              <a:tr h="377021">
                <a:tc>
                  <a:txBody>
                    <a:bodyPr/>
                    <a:lstStyle/>
                    <a:p>
                      <a:endParaRPr lang="en-US" sz="1800" dirty="0"/>
                    </a:p>
                  </a:txBody>
                  <a:tcPr marL="93472" marR="93472" marT="46482" marB="46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3472" marR="93472" marT="46482" marB="46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3472" marR="93472" marT="46482" marB="46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3472" marR="93472" marT="46482" marB="46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3472" marR="93472" marT="46482" marB="46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8821130"/>
                  </a:ext>
                </a:extLst>
              </a:tr>
              <a:tr h="377021">
                <a:tc>
                  <a:txBody>
                    <a:bodyPr/>
                    <a:lstStyle/>
                    <a:p>
                      <a:pPr algn="ctr"/>
                      <a:r>
                        <a:rPr lang="en-US" sz="800" dirty="0"/>
                        <a:t>Question</a:t>
                      </a:r>
                    </a:p>
                  </a:txBody>
                  <a:tcPr marL="93472" marR="93472" marT="46482" marB="46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Writing Activity</a:t>
                      </a:r>
                    </a:p>
                  </a:txBody>
                  <a:tcPr marL="93472" marR="93472" marT="46482" marB="46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Group Activity</a:t>
                      </a:r>
                    </a:p>
                  </a:txBody>
                  <a:tcPr marL="93472" marR="93472" marT="46482" marB="46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Video</a:t>
                      </a:r>
                    </a:p>
                  </a:txBody>
                  <a:tcPr marL="93472" marR="93472" marT="46482" marB="46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00" dirty="0"/>
                        <a:t>New Thinking/Ideas</a:t>
                      </a:r>
                    </a:p>
                  </a:txBody>
                  <a:tcPr marL="93472" marR="93472" marT="46482" marB="464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9783230"/>
                  </a:ext>
                </a:extLst>
              </a:tr>
              <a:tr h="377021">
                <a:tc>
                  <a:txBody>
                    <a:bodyPr/>
                    <a:lstStyle/>
                    <a:p>
                      <a:endParaRPr lang="en-US" sz="1800"/>
                    </a:p>
                  </a:txBody>
                  <a:tcPr marL="93472" marR="93472" marT="46482" marB="46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L="93472" marR="93472" marT="46482" marB="46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3472" marR="93472" marT="46482" marB="46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L="93472" marR="93472" marT="46482" marB="46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3472" marR="93472" marT="46482" marB="464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7056922"/>
                  </a:ext>
                </a:extLst>
              </a:tr>
            </a:tbl>
          </a:graphicData>
        </a:graphic>
      </p:graphicFrame>
      <p:sp>
        <p:nvSpPr>
          <p:cNvPr id="84" name="Graphic 19" descr="Play">
            <a:extLst>
              <a:ext uri="{FF2B5EF4-FFF2-40B4-BE49-F238E27FC236}">
                <a16:creationId xmlns:a16="http://schemas.microsoft.com/office/drawing/2014/main" id="{88227585-1E79-4EF8-A28E-AE761A628C77}"/>
              </a:ext>
            </a:extLst>
          </p:cNvPr>
          <p:cNvSpPr/>
          <p:nvPr/>
        </p:nvSpPr>
        <p:spPr>
          <a:xfrm>
            <a:off x="516859" y="6821430"/>
            <a:ext cx="135311" cy="176181"/>
          </a:xfrm>
          <a:custGeom>
            <a:avLst/>
            <a:gdLst>
              <a:gd name="connsiteX0" fmla="*/ 0 w 143287"/>
              <a:gd name="connsiteY0" fmla="*/ 0 h 184725"/>
              <a:gd name="connsiteX1" fmla="*/ 143287 w 143287"/>
              <a:gd name="connsiteY1" fmla="*/ 92363 h 184725"/>
              <a:gd name="connsiteX2" fmla="*/ 0 w 143287"/>
              <a:gd name="connsiteY2" fmla="*/ 184726 h 184725"/>
            </a:gdLst>
            <a:ahLst/>
            <a:cxnLst>
              <a:cxn ang="0">
                <a:pos x="connsiteX0" y="connsiteY0"/>
              </a:cxn>
              <a:cxn ang="0">
                <a:pos x="connsiteX1" y="connsiteY1"/>
              </a:cxn>
              <a:cxn ang="0">
                <a:pos x="connsiteX2" y="connsiteY2"/>
              </a:cxn>
            </a:cxnLst>
            <a:rect l="l" t="t" r="r" b="b"/>
            <a:pathLst>
              <a:path w="143287" h="184725">
                <a:moveTo>
                  <a:pt x="0" y="0"/>
                </a:moveTo>
                <a:lnTo>
                  <a:pt x="143287" y="92363"/>
                </a:lnTo>
                <a:lnTo>
                  <a:pt x="0" y="184726"/>
                </a:lnTo>
                <a:close/>
              </a:path>
            </a:pathLst>
          </a:custGeom>
          <a:solidFill>
            <a:srgbClr val="000000"/>
          </a:solidFill>
          <a:ln w="2480" cap="flat">
            <a:noFill/>
            <a:prstDash val="solid"/>
            <a:miter/>
          </a:ln>
        </p:spPr>
        <p:txBody>
          <a:bodyPr lIns="94947" tIns="47474" rIns="94947" bIns="47474" rtlCol="0" anchor="ctr"/>
          <a:lstStyle/>
          <a:p>
            <a:pPr defTabSz="931774">
              <a:defRPr/>
            </a:pPr>
            <a:endParaRPr lang="en-US">
              <a:solidFill>
                <a:prstClr val="black"/>
              </a:solidFill>
              <a:latin typeface="Calibri" panose="020F0502020204030204"/>
            </a:endParaRPr>
          </a:p>
        </p:txBody>
      </p:sp>
      <p:grpSp>
        <p:nvGrpSpPr>
          <p:cNvPr id="85" name="Graphic 13" descr="Customer review">
            <a:extLst>
              <a:ext uri="{FF2B5EF4-FFF2-40B4-BE49-F238E27FC236}">
                <a16:creationId xmlns:a16="http://schemas.microsoft.com/office/drawing/2014/main" id="{5807EC65-B5E3-446E-82B7-E29B3E76DC33}"/>
              </a:ext>
            </a:extLst>
          </p:cNvPr>
          <p:cNvGrpSpPr/>
          <p:nvPr/>
        </p:nvGrpSpPr>
        <p:grpSpPr>
          <a:xfrm>
            <a:off x="2364733" y="6725560"/>
            <a:ext cx="364287" cy="367920"/>
            <a:chOff x="397756" y="5796224"/>
            <a:chExt cx="385762" cy="385762"/>
          </a:xfrm>
        </p:grpSpPr>
        <p:sp>
          <p:nvSpPr>
            <p:cNvPr id="86" name="Freeform: Shape 85">
              <a:extLst>
                <a:ext uri="{FF2B5EF4-FFF2-40B4-BE49-F238E27FC236}">
                  <a16:creationId xmlns:a16="http://schemas.microsoft.com/office/drawing/2014/main" id="{0C28ADDD-6655-4C7F-A0AF-3BE8E2F4A803}"/>
                </a:ext>
              </a:extLst>
            </p:cNvPr>
            <p:cNvSpPr/>
            <p:nvPr/>
          </p:nvSpPr>
          <p:spPr>
            <a:xfrm>
              <a:off x="644764" y="5992118"/>
              <a:ext cx="62525" cy="62525"/>
            </a:xfrm>
            <a:custGeom>
              <a:avLst/>
              <a:gdLst>
                <a:gd name="connsiteX0" fmla="*/ 62526 w 62525"/>
                <a:gd name="connsiteY0" fmla="*/ 31263 h 62525"/>
                <a:gd name="connsiteX1" fmla="*/ 31263 w 62525"/>
                <a:gd name="connsiteY1" fmla="*/ 62526 h 62525"/>
                <a:gd name="connsiteX2" fmla="*/ 0 w 62525"/>
                <a:gd name="connsiteY2" fmla="*/ 31263 h 62525"/>
                <a:gd name="connsiteX3" fmla="*/ 31263 w 62525"/>
                <a:gd name="connsiteY3" fmla="*/ 0 h 62525"/>
                <a:gd name="connsiteX4" fmla="*/ 62526 w 62525"/>
                <a:gd name="connsiteY4" fmla="*/ 31263 h 6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25" h="62525">
                  <a:moveTo>
                    <a:pt x="62526" y="31263"/>
                  </a:moveTo>
                  <a:cubicBezTo>
                    <a:pt x="62526" y="48529"/>
                    <a:pt x="48529" y="62526"/>
                    <a:pt x="31263" y="62526"/>
                  </a:cubicBezTo>
                  <a:cubicBezTo>
                    <a:pt x="13997" y="62526"/>
                    <a:pt x="0" y="48529"/>
                    <a:pt x="0" y="31263"/>
                  </a:cubicBezTo>
                  <a:cubicBezTo>
                    <a:pt x="0" y="13997"/>
                    <a:pt x="13997" y="0"/>
                    <a:pt x="31263" y="0"/>
                  </a:cubicBezTo>
                  <a:cubicBezTo>
                    <a:pt x="48529" y="0"/>
                    <a:pt x="62526" y="13997"/>
                    <a:pt x="62526" y="31263"/>
                  </a:cubicBezTo>
                  <a:close/>
                </a:path>
              </a:pathLst>
            </a:custGeom>
            <a:solidFill>
              <a:srgbClr val="000000"/>
            </a:solidFill>
            <a:ln w="3969"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87" name="Freeform: Shape 86">
              <a:extLst>
                <a:ext uri="{FF2B5EF4-FFF2-40B4-BE49-F238E27FC236}">
                  <a16:creationId xmlns:a16="http://schemas.microsoft.com/office/drawing/2014/main" id="{3F47C440-4CE4-4E5A-B016-710C01110C81}"/>
                </a:ext>
              </a:extLst>
            </p:cNvPr>
            <p:cNvSpPr/>
            <p:nvPr/>
          </p:nvSpPr>
          <p:spPr>
            <a:xfrm>
              <a:off x="478042" y="5992118"/>
              <a:ext cx="62525" cy="62525"/>
            </a:xfrm>
            <a:custGeom>
              <a:avLst/>
              <a:gdLst>
                <a:gd name="connsiteX0" fmla="*/ 62526 w 62525"/>
                <a:gd name="connsiteY0" fmla="*/ 31263 h 62525"/>
                <a:gd name="connsiteX1" fmla="*/ 31263 w 62525"/>
                <a:gd name="connsiteY1" fmla="*/ 62526 h 62525"/>
                <a:gd name="connsiteX2" fmla="*/ 0 w 62525"/>
                <a:gd name="connsiteY2" fmla="*/ 31263 h 62525"/>
                <a:gd name="connsiteX3" fmla="*/ 31263 w 62525"/>
                <a:gd name="connsiteY3" fmla="*/ 0 h 62525"/>
                <a:gd name="connsiteX4" fmla="*/ 62526 w 62525"/>
                <a:gd name="connsiteY4" fmla="*/ 31263 h 6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25" h="62525">
                  <a:moveTo>
                    <a:pt x="62526" y="31263"/>
                  </a:moveTo>
                  <a:cubicBezTo>
                    <a:pt x="62526" y="48529"/>
                    <a:pt x="48529" y="62526"/>
                    <a:pt x="31263" y="62526"/>
                  </a:cubicBezTo>
                  <a:cubicBezTo>
                    <a:pt x="13997" y="62526"/>
                    <a:pt x="0" y="48529"/>
                    <a:pt x="0" y="31263"/>
                  </a:cubicBezTo>
                  <a:cubicBezTo>
                    <a:pt x="0" y="13997"/>
                    <a:pt x="13997" y="0"/>
                    <a:pt x="31263" y="0"/>
                  </a:cubicBezTo>
                  <a:cubicBezTo>
                    <a:pt x="48529" y="0"/>
                    <a:pt x="62526" y="13997"/>
                    <a:pt x="62526" y="31263"/>
                  </a:cubicBezTo>
                  <a:close/>
                </a:path>
              </a:pathLst>
            </a:custGeom>
            <a:solidFill>
              <a:srgbClr val="000000"/>
            </a:solidFill>
            <a:ln w="3969"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88" name="Freeform: Shape 87">
              <a:extLst>
                <a:ext uri="{FF2B5EF4-FFF2-40B4-BE49-F238E27FC236}">
                  <a16:creationId xmlns:a16="http://schemas.microsoft.com/office/drawing/2014/main" id="{79BE1486-C824-4D49-A7FC-55CB729FD730}"/>
                </a:ext>
              </a:extLst>
            </p:cNvPr>
            <p:cNvSpPr/>
            <p:nvPr/>
          </p:nvSpPr>
          <p:spPr>
            <a:xfrm>
              <a:off x="625355" y="6063122"/>
              <a:ext cx="113202" cy="62606"/>
            </a:xfrm>
            <a:custGeom>
              <a:avLst/>
              <a:gdLst>
                <a:gd name="connsiteX0" fmla="*/ 106969 w 113202"/>
                <a:gd name="connsiteY0" fmla="*/ 18605 h 62606"/>
                <a:gd name="connsiteX1" fmla="*/ 76389 w 113202"/>
                <a:gd name="connsiteY1" fmla="*/ 4019 h 62606"/>
                <a:gd name="connsiteX2" fmla="*/ 50671 w 113202"/>
                <a:gd name="connsiteY2" fmla="*/ 0 h 62606"/>
                <a:gd name="connsiteX3" fmla="*/ 24994 w 113202"/>
                <a:gd name="connsiteY3" fmla="*/ 4019 h 62606"/>
                <a:gd name="connsiteX4" fmla="*/ 1447 w 113202"/>
                <a:gd name="connsiteY4" fmla="*/ 14145 h 62606"/>
                <a:gd name="connsiteX5" fmla="*/ 0 w 113202"/>
                <a:gd name="connsiteY5" fmla="*/ 15792 h 62606"/>
                <a:gd name="connsiteX6" fmla="*/ 32147 w 113202"/>
                <a:gd name="connsiteY6" fmla="*/ 31866 h 62606"/>
                <a:gd name="connsiteX7" fmla="*/ 43880 w 113202"/>
                <a:gd name="connsiteY7" fmla="*/ 55454 h 62606"/>
                <a:gd name="connsiteX8" fmla="*/ 43880 w 113202"/>
                <a:gd name="connsiteY8" fmla="*/ 62606 h 62606"/>
                <a:gd name="connsiteX9" fmla="*/ 113197 w 113202"/>
                <a:gd name="connsiteY9" fmla="*/ 62606 h 62606"/>
                <a:gd name="connsiteX10" fmla="*/ 113197 w 113202"/>
                <a:gd name="connsiteY10" fmla="*/ 31142 h 62606"/>
                <a:gd name="connsiteX11" fmla="*/ 106969 w 113202"/>
                <a:gd name="connsiteY11" fmla="*/ 18605 h 6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02" h="62606">
                  <a:moveTo>
                    <a:pt x="106969" y="18605"/>
                  </a:moveTo>
                  <a:cubicBezTo>
                    <a:pt x="97949" y="11591"/>
                    <a:pt x="87516" y="6614"/>
                    <a:pt x="76389" y="4019"/>
                  </a:cubicBezTo>
                  <a:cubicBezTo>
                    <a:pt x="68026" y="1575"/>
                    <a:pt x="59381" y="224"/>
                    <a:pt x="50671" y="0"/>
                  </a:cubicBezTo>
                  <a:cubicBezTo>
                    <a:pt x="41954" y="-19"/>
                    <a:pt x="33288" y="1337"/>
                    <a:pt x="24994" y="4019"/>
                  </a:cubicBezTo>
                  <a:cubicBezTo>
                    <a:pt x="16693" y="6229"/>
                    <a:pt x="8760" y="9640"/>
                    <a:pt x="1447" y="14145"/>
                  </a:cubicBezTo>
                  <a:lnTo>
                    <a:pt x="0" y="15792"/>
                  </a:lnTo>
                  <a:cubicBezTo>
                    <a:pt x="11683" y="18946"/>
                    <a:pt x="22614" y="24412"/>
                    <a:pt x="32147" y="31866"/>
                  </a:cubicBezTo>
                  <a:cubicBezTo>
                    <a:pt x="39639" y="37371"/>
                    <a:pt x="44010" y="46157"/>
                    <a:pt x="43880" y="55454"/>
                  </a:cubicBezTo>
                  <a:lnTo>
                    <a:pt x="43880" y="62606"/>
                  </a:lnTo>
                  <a:lnTo>
                    <a:pt x="113197" y="62606"/>
                  </a:lnTo>
                  <a:lnTo>
                    <a:pt x="113197" y="31142"/>
                  </a:lnTo>
                  <a:cubicBezTo>
                    <a:pt x="113334" y="26188"/>
                    <a:pt x="111000" y="21489"/>
                    <a:pt x="106969" y="18605"/>
                  </a:cubicBezTo>
                  <a:close/>
                </a:path>
              </a:pathLst>
            </a:custGeom>
            <a:solidFill>
              <a:srgbClr val="000000"/>
            </a:solidFill>
            <a:ln w="3969"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89" name="Freeform: Shape 88">
              <a:extLst>
                <a:ext uri="{FF2B5EF4-FFF2-40B4-BE49-F238E27FC236}">
                  <a16:creationId xmlns:a16="http://schemas.microsoft.com/office/drawing/2014/main" id="{53ED95B4-9ED4-4425-89BA-614FBDFC3BEC}"/>
                </a:ext>
              </a:extLst>
            </p:cNvPr>
            <p:cNvSpPr/>
            <p:nvPr/>
          </p:nvSpPr>
          <p:spPr>
            <a:xfrm>
              <a:off x="446739" y="6063122"/>
              <a:ext cx="113357" cy="62606"/>
            </a:xfrm>
            <a:custGeom>
              <a:avLst/>
              <a:gdLst>
                <a:gd name="connsiteX0" fmla="*/ 69477 w 113357"/>
                <a:gd name="connsiteY0" fmla="*/ 55454 h 62606"/>
                <a:gd name="connsiteX1" fmla="*/ 80769 w 113357"/>
                <a:gd name="connsiteY1" fmla="*/ 32268 h 62606"/>
                <a:gd name="connsiteX2" fmla="*/ 81211 w 113357"/>
                <a:gd name="connsiteY2" fmla="*/ 31866 h 62606"/>
                <a:gd name="connsiteX3" fmla="*/ 81733 w 113357"/>
                <a:gd name="connsiteY3" fmla="*/ 31504 h 62606"/>
                <a:gd name="connsiteX4" fmla="*/ 113358 w 113357"/>
                <a:gd name="connsiteY4" fmla="*/ 15833 h 62606"/>
                <a:gd name="connsiteX5" fmla="*/ 111067 w 113357"/>
                <a:gd name="connsiteY5" fmla="*/ 13221 h 62606"/>
                <a:gd name="connsiteX6" fmla="*/ 88243 w 113357"/>
                <a:gd name="connsiteY6" fmla="*/ 4019 h 62606"/>
                <a:gd name="connsiteX7" fmla="*/ 62566 w 113357"/>
                <a:gd name="connsiteY7" fmla="*/ 0 h 62606"/>
                <a:gd name="connsiteX8" fmla="*/ 36848 w 113357"/>
                <a:gd name="connsiteY8" fmla="*/ 4019 h 62606"/>
                <a:gd name="connsiteX9" fmla="*/ 6269 w 113357"/>
                <a:gd name="connsiteY9" fmla="*/ 18605 h 62606"/>
                <a:gd name="connsiteX10" fmla="*/ 0 w 113357"/>
                <a:gd name="connsiteY10" fmla="*/ 31143 h 62606"/>
                <a:gd name="connsiteX11" fmla="*/ 0 w 113357"/>
                <a:gd name="connsiteY11" fmla="*/ 62606 h 62606"/>
                <a:gd name="connsiteX12" fmla="*/ 69477 w 113357"/>
                <a:gd name="connsiteY12" fmla="*/ 62606 h 6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57" h="62606">
                  <a:moveTo>
                    <a:pt x="69477" y="55454"/>
                  </a:moveTo>
                  <a:cubicBezTo>
                    <a:pt x="69484" y="46402"/>
                    <a:pt x="73647" y="37854"/>
                    <a:pt x="80769" y="32268"/>
                  </a:cubicBezTo>
                  <a:lnTo>
                    <a:pt x="81211" y="31866"/>
                  </a:lnTo>
                  <a:lnTo>
                    <a:pt x="81733" y="31504"/>
                  </a:lnTo>
                  <a:cubicBezTo>
                    <a:pt x="91379" y="24640"/>
                    <a:pt x="102053" y="19350"/>
                    <a:pt x="113358" y="15833"/>
                  </a:cubicBezTo>
                  <a:cubicBezTo>
                    <a:pt x="112554" y="14989"/>
                    <a:pt x="111791" y="14105"/>
                    <a:pt x="111067" y="13221"/>
                  </a:cubicBezTo>
                  <a:cubicBezTo>
                    <a:pt x="103938" y="9079"/>
                    <a:pt x="96252" y="5980"/>
                    <a:pt x="88243" y="4019"/>
                  </a:cubicBezTo>
                  <a:cubicBezTo>
                    <a:pt x="79893" y="1579"/>
                    <a:pt x="71262" y="228"/>
                    <a:pt x="62566" y="0"/>
                  </a:cubicBezTo>
                  <a:cubicBezTo>
                    <a:pt x="53835" y="-22"/>
                    <a:pt x="45156" y="1334"/>
                    <a:pt x="36848" y="4019"/>
                  </a:cubicBezTo>
                  <a:cubicBezTo>
                    <a:pt x="25877" y="7045"/>
                    <a:pt x="15525" y="11983"/>
                    <a:pt x="6269" y="18605"/>
                  </a:cubicBezTo>
                  <a:cubicBezTo>
                    <a:pt x="2371" y="21605"/>
                    <a:pt x="61" y="26224"/>
                    <a:pt x="0" y="31143"/>
                  </a:cubicBezTo>
                  <a:lnTo>
                    <a:pt x="0" y="62606"/>
                  </a:lnTo>
                  <a:lnTo>
                    <a:pt x="69477" y="62606"/>
                  </a:lnTo>
                  <a:close/>
                </a:path>
              </a:pathLst>
            </a:custGeom>
            <a:solidFill>
              <a:srgbClr val="000000"/>
            </a:solidFill>
            <a:ln w="3969"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90" name="Freeform: Shape 89">
              <a:extLst>
                <a:ext uri="{FF2B5EF4-FFF2-40B4-BE49-F238E27FC236}">
                  <a16:creationId xmlns:a16="http://schemas.microsoft.com/office/drawing/2014/main" id="{46D0E1BD-569B-45BD-8D8E-E3306D016169}"/>
                </a:ext>
              </a:extLst>
            </p:cNvPr>
            <p:cNvSpPr/>
            <p:nvPr/>
          </p:nvSpPr>
          <p:spPr>
            <a:xfrm>
              <a:off x="530120" y="6087473"/>
              <a:ext cx="125096" cy="62365"/>
            </a:xfrm>
            <a:custGeom>
              <a:avLst/>
              <a:gdLst>
                <a:gd name="connsiteX0" fmla="*/ 0 w 125096"/>
                <a:gd name="connsiteY0" fmla="*/ 62366 h 62365"/>
                <a:gd name="connsiteX1" fmla="*/ 0 w 125096"/>
                <a:gd name="connsiteY1" fmla="*/ 31103 h 62365"/>
                <a:gd name="connsiteX2" fmla="*/ 6269 w 125096"/>
                <a:gd name="connsiteY2" fmla="*/ 18606 h 62365"/>
                <a:gd name="connsiteX3" fmla="*/ 36848 w 125096"/>
                <a:gd name="connsiteY3" fmla="*/ 4019 h 62365"/>
                <a:gd name="connsiteX4" fmla="*/ 62526 w 125096"/>
                <a:gd name="connsiteY4" fmla="*/ 1 h 62365"/>
                <a:gd name="connsiteX5" fmla="*/ 88243 w 125096"/>
                <a:gd name="connsiteY5" fmla="*/ 4019 h 62365"/>
                <a:gd name="connsiteX6" fmla="*/ 118823 w 125096"/>
                <a:gd name="connsiteY6" fmla="*/ 18606 h 62365"/>
                <a:gd name="connsiteX7" fmla="*/ 125091 w 125096"/>
                <a:gd name="connsiteY7" fmla="*/ 31103 h 62365"/>
                <a:gd name="connsiteX8" fmla="*/ 125091 w 125096"/>
                <a:gd name="connsiteY8" fmla="*/ 62366 h 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96" h="62365">
                  <a:moveTo>
                    <a:pt x="0" y="62366"/>
                  </a:moveTo>
                  <a:lnTo>
                    <a:pt x="0" y="31103"/>
                  </a:lnTo>
                  <a:cubicBezTo>
                    <a:pt x="19" y="26186"/>
                    <a:pt x="2339" y="21561"/>
                    <a:pt x="6269" y="18606"/>
                  </a:cubicBezTo>
                  <a:cubicBezTo>
                    <a:pt x="15507" y="11953"/>
                    <a:pt x="25864" y="7012"/>
                    <a:pt x="36848" y="4019"/>
                  </a:cubicBezTo>
                  <a:cubicBezTo>
                    <a:pt x="45139" y="1320"/>
                    <a:pt x="53807" y="-37"/>
                    <a:pt x="62526" y="1"/>
                  </a:cubicBezTo>
                  <a:cubicBezTo>
                    <a:pt x="71237" y="205"/>
                    <a:pt x="79884" y="1557"/>
                    <a:pt x="88243" y="4019"/>
                  </a:cubicBezTo>
                  <a:cubicBezTo>
                    <a:pt x="99382" y="6581"/>
                    <a:pt x="109822" y="11560"/>
                    <a:pt x="118823" y="18606"/>
                  </a:cubicBezTo>
                  <a:cubicBezTo>
                    <a:pt x="122868" y="21463"/>
                    <a:pt x="125220" y="26152"/>
                    <a:pt x="125091" y="31103"/>
                  </a:cubicBezTo>
                  <a:lnTo>
                    <a:pt x="125091" y="62366"/>
                  </a:lnTo>
                  <a:close/>
                </a:path>
              </a:pathLst>
            </a:custGeom>
            <a:solidFill>
              <a:srgbClr val="000000"/>
            </a:solidFill>
            <a:ln w="3969"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91" name="Freeform: Shape 90">
              <a:extLst>
                <a:ext uri="{FF2B5EF4-FFF2-40B4-BE49-F238E27FC236}">
                  <a16:creationId xmlns:a16="http://schemas.microsoft.com/office/drawing/2014/main" id="{4BB3EB7C-DC3B-43CD-BB46-761E26056632}"/>
                </a:ext>
              </a:extLst>
            </p:cNvPr>
            <p:cNvSpPr/>
            <p:nvPr/>
          </p:nvSpPr>
          <p:spPr>
            <a:xfrm>
              <a:off x="561383" y="6016429"/>
              <a:ext cx="62525" cy="62525"/>
            </a:xfrm>
            <a:custGeom>
              <a:avLst/>
              <a:gdLst>
                <a:gd name="connsiteX0" fmla="*/ 62526 w 62525"/>
                <a:gd name="connsiteY0" fmla="*/ 31263 h 62525"/>
                <a:gd name="connsiteX1" fmla="*/ 31263 w 62525"/>
                <a:gd name="connsiteY1" fmla="*/ 62526 h 62525"/>
                <a:gd name="connsiteX2" fmla="*/ 0 w 62525"/>
                <a:gd name="connsiteY2" fmla="*/ 31263 h 62525"/>
                <a:gd name="connsiteX3" fmla="*/ 31263 w 62525"/>
                <a:gd name="connsiteY3" fmla="*/ 0 h 62525"/>
                <a:gd name="connsiteX4" fmla="*/ 62526 w 62525"/>
                <a:gd name="connsiteY4" fmla="*/ 31263 h 6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25" h="62525">
                  <a:moveTo>
                    <a:pt x="62526" y="31263"/>
                  </a:moveTo>
                  <a:cubicBezTo>
                    <a:pt x="62526" y="48529"/>
                    <a:pt x="48529" y="62526"/>
                    <a:pt x="31263" y="62526"/>
                  </a:cubicBezTo>
                  <a:cubicBezTo>
                    <a:pt x="13997" y="62526"/>
                    <a:pt x="0" y="48529"/>
                    <a:pt x="0" y="31263"/>
                  </a:cubicBezTo>
                  <a:cubicBezTo>
                    <a:pt x="0" y="13997"/>
                    <a:pt x="13997" y="0"/>
                    <a:pt x="31263" y="0"/>
                  </a:cubicBezTo>
                  <a:cubicBezTo>
                    <a:pt x="48529" y="0"/>
                    <a:pt x="62526" y="13997"/>
                    <a:pt x="62526" y="31263"/>
                  </a:cubicBezTo>
                  <a:close/>
                </a:path>
              </a:pathLst>
            </a:custGeom>
            <a:solidFill>
              <a:srgbClr val="000000"/>
            </a:solidFill>
            <a:ln w="3969"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92" name="Freeform: Shape 91">
              <a:extLst>
                <a:ext uri="{FF2B5EF4-FFF2-40B4-BE49-F238E27FC236}">
                  <a16:creationId xmlns:a16="http://schemas.microsoft.com/office/drawing/2014/main" id="{1F63990C-09C6-4F5F-BED2-8034352558F4}"/>
                </a:ext>
              </a:extLst>
            </p:cNvPr>
            <p:cNvSpPr/>
            <p:nvPr/>
          </p:nvSpPr>
          <p:spPr>
            <a:xfrm>
              <a:off x="446980" y="5828370"/>
              <a:ext cx="292335" cy="144660"/>
            </a:xfrm>
            <a:custGeom>
              <a:avLst/>
              <a:gdLst>
                <a:gd name="connsiteX0" fmla="*/ 276262 w 292335"/>
                <a:gd name="connsiteY0" fmla="*/ 0 h 144660"/>
                <a:gd name="connsiteX1" fmla="*/ 16073 w 292335"/>
                <a:gd name="connsiteY1" fmla="*/ 0 h 144660"/>
                <a:gd name="connsiteX2" fmla="*/ 0 w 292335"/>
                <a:gd name="connsiteY2" fmla="*/ 16073 h 144660"/>
                <a:gd name="connsiteX3" fmla="*/ 0 w 292335"/>
                <a:gd name="connsiteY3" fmla="*/ 104477 h 144660"/>
                <a:gd name="connsiteX4" fmla="*/ 16073 w 292335"/>
                <a:gd name="connsiteY4" fmla="*/ 120551 h 144660"/>
                <a:gd name="connsiteX5" fmla="*/ 75344 w 292335"/>
                <a:gd name="connsiteY5" fmla="*/ 120551 h 144660"/>
                <a:gd name="connsiteX6" fmla="*/ 75344 w 292335"/>
                <a:gd name="connsiteY6" fmla="*/ 144661 h 144660"/>
                <a:gd name="connsiteX7" fmla="*/ 100660 w 292335"/>
                <a:gd name="connsiteY7" fmla="*/ 120551 h 144660"/>
                <a:gd name="connsiteX8" fmla="*/ 127985 w 292335"/>
                <a:gd name="connsiteY8" fmla="*/ 120551 h 144660"/>
                <a:gd name="connsiteX9" fmla="*/ 143656 w 292335"/>
                <a:gd name="connsiteY9" fmla="*/ 144661 h 144660"/>
                <a:gd name="connsiteX10" fmla="*/ 158122 w 292335"/>
                <a:gd name="connsiteY10" fmla="*/ 120551 h 144660"/>
                <a:gd name="connsiteX11" fmla="*/ 186653 w 292335"/>
                <a:gd name="connsiteY11" fmla="*/ 120551 h 144660"/>
                <a:gd name="connsiteX12" fmla="*/ 211968 w 292335"/>
                <a:gd name="connsiteY12" fmla="*/ 144661 h 144660"/>
                <a:gd name="connsiteX13" fmla="*/ 211968 w 292335"/>
                <a:gd name="connsiteY13" fmla="*/ 120551 h 144660"/>
                <a:gd name="connsiteX14" fmla="*/ 276262 w 292335"/>
                <a:gd name="connsiteY14" fmla="*/ 120551 h 144660"/>
                <a:gd name="connsiteX15" fmla="*/ 292335 w 292335"/>
                <a:gd name="connsiteY15" fmla="*/ 104477 h 144660"/>
                <a:gd name="connsiteX16" fmla="*/ 292335 w 292335"/>
                <a:gd name="connsiteY16" fmla="*/ 16073 h 144660"/>
                <a:gd name="connsiteX17" fmla="*/ 276262 w 292335"/>
                <a:gd name="connsiteY17" fmla="*/ 0 h 144660"/>
                <a:gd name="connsiteX18" fmla="*/ 40184 w 292335"/>
                <a:gd name="connsiteY18" fmla="*/ 36165 h 144660"/>
                <a:gd name="connsiteX19" fmla="*/ 228042 w 292335"/>
                <a:gd name="connsiteY19" fmla="*/ 36165 h 144660"/>
                <a:gd name="connsiteX20" fmla="*/ 228042 w 292335"/>
                <a:gd name="connsiteY20" fmla="*/ 44202 h 144660"/>
                <a:gd name="connsiteX21" fmla="*/ 40184 w 292335"/>
                <a:gd name="connsiteY21" fmla="*/ 44202 h 144660"/>
                <a:gd name="connsiteX22" fmla="*/ 187858 w 292335"/>
                <a:gd name="connsiteY22" fmla="*/ 84385 h 144660"/>
                <a:gd name="connsiteX23" fmla="*/ 40184 w 292335"/>
                <a:gd name="connsiteY23" fmla="*/ 84385 h 144660"/>
                <a:gd name="connsiteX24" fmla="*/ 40184 w 292335"/>
                <a:gd name="connsiteY24" fmla="*/ 76349 h 144660"/>
                <a:gd name="connsiteX25" fmla="*/ 187858 w 292335"/>
                <a:gd name="connsiteY25" fmla="*/ 76349 h 144660"/>
                <a:gd name="connsiteX26" fmla="*/ 252152 w 292335"/>
                <a:gd name="connsiteY26" fmla="*/ 64294 h 144660"/>
                <a:gd name="connsiteX27" fmla="*/ 40184 w 292335"/>
                <a:gd name="connsiteY27" fmla="*/ 64294 h 144660"/>
                <a:gd name="connsiteX28" fmla="*/ 40184 w 292335"/>
                <a:gd name="connsiteY28" fmla="*/ 56257 h 144660"/>
                <a:gd name="connsiteX29" fmla="*/ 252152 w 292335"/>
                <a:gd name="connsiteY29" fmla="*/ 56257 h 14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335" h="144660">
                  <a:moveTo>
                    <a:pt x="276262" y="0"/>
                  </a:moveTo>
                  <a:lnTo>
                    <a:pt x="16073" y="0"/>
                  </a:lnTo>
                  <a:cubicBezTo>
                    <a:pt x="7196" y="0"/>
                    <a:pt x="0" y="7196"/>
                    <a:pt x="0" y="16073"/>
                  </a:cubicBezTo>
                  <a:lnTo>
                    <a:pt x="0" y="104477"/>
                  </a:lnTo>
                  <a:cubicBezTo>
                    <a:pt x="0" y="113354"/>
                    <a:pt x="7196" y="120551"/>
                    <a:pt x="16073" y="120551"/>
                  </a:cubicBezTo>
                  <a:lnTo>
                    <a:pt x="75344" y="120551"/>
                  </a:lnTo>
                  <a:lnTo>
                    <a:pt x="75344" y="144661"/>
                  </a:lnTo>
                  <a:lnTo>
                    <a:pt x="100660" y="120551"/>
                  </a:lnTo>
                  <a:lnTo>
                    <a:pt x="127985" y="120551"/>
                  </a:lnTo>
                  <a:lnTo>
                    <a:pt x="143656" y="144661"/>
                  </a:lnTo>
                  <a:lnTo>
                    <a:pt x="158122" y="120551"/>
                  </a:lnTo>
                  <a:lnTo>
                    <a:pt x="186653" y="120551"/>
                  </a:lnTo>
                  <a:lnTo>
                    <a:pt x="211968" y="144661"/>
                  </a:lnTo>
                  <a:lnTo>
                    <a:pt x="211968" y="120551"/>
                  </a:lnTo>
                  <a:lnTo>
                    <a:pt x="276262" y="120551"/>
                  </a:lnTo>
                  <a:cubicBezTo>
                    <a:pt x="285139" y="120551"/>
                    <a:pt x="292335" y="113354"/>
                    <a:pt x="292335" y="104477"/>
                  </a:cubicBezTo>
                  <a:lnTo>
                    <a:pt x="292335" y="16073"/>
                  </a:lnTo>
                  <a:cubicBezTo>
                    <a:pt x="292335" y="7196"/>
                    <a:pt x="285139" y="0"/>
                    <a:pt x="276262" y="0"/>
                  </a:cubicBezTo>
                  <a:close/>
                  <a:moveTo>
                    <a:pt x="40184" y="36165"/>
                  </a:moveTo>
                  <a:lnTo>
                    <a:pt x="228042" y="36165"/>
                  </a:lnTo>
                  <a:lnTo>
                    <a:pt x="228042" y="44202"/>
                  </a:lnTo>
                  <a:lnTo>
                    <a:pt x="40184" y="44202"/>
                  </a:lnTo>
                  <a:close/>
                  <a:moveTo>
                    <a:pt x="187858" y="84385"/>
                  </a:moveTo>
                  <a:lnTo>
                    <a:pt x="40184" y="84385"/>
                  </a:lnTo>
                  <a:lnTo>
                    <a:pt x="40184" y="76349"/>
                  </a:lnTo>
                  <a:lnTo>
                    <a:pt x="187858" y="76349"/>
                  </a:lnTo>
                  <a:close/>
                  <a:moveTo>
                    <a:pt x="252152" y="64294"/>
                  </a:moveTo>
                  <a:lnTo>
                    <a:pt x="40184" y="64294"/>
                  </a:lnTo>
                  <a:lnTo>
                    <a:pt x="40184" y="56257"/>
                  </a:lnTo>
                  <a:lnTo>
                    <a:pt x="252152" y="56257"/>
                  </a:lnTo>
                  <a:close/>
                </a:path>
              </a:pathLst>
            </a:custGeom>
            <a:solidFill>
              <a:srgbClr val="000000"/>
            </a:solidFill>
            <a:ln w="3969" cap="flat">
              <a:noFill/>
              <a:prstDash val="solid"/>
              <a:miter/>
            </a:ln>
          </p:spPr>
          <p:txBody>
            <a:bodyPr rtlCol="0" anchor="ctr"/>
            <a:lstStyle/>
            <a:p>
              <a:pPr defTabSz="931774">
                <a:defRPr/>
              </a:pPr>
              <a:endParaRPr lang="en-US">
                <a:solidFill>
                  <a:prstClr val="black"/>
                </a:solidFill>
                <a:latin typeface="Calibri" panose="020F0502020204030204"/>
              </a:endParaRPr>
            </a:p>
          </p:txBody>
        </p:sp>
      </p:grpSp>
      <p:grpSp>
        <p:nvGrpSpPr>
          <p:cNvPr id="93" name="Graphic 3" descr="Man and woman">
            <a:extLst>
              <a:ext uri="{FF2B5EF4-FFF2-40B4-BE49-F238E27FC236}">
                <a16:creationId xmlns:a16="http://schemas.microsoft.com/office/drawing/2014/main" id="{9A2F8084-B434-49D2-B150-0A1145152D8C}"/>
              </a:ext>
            </a:extLst>
          </p:cNvPr>
          <p:cNvGrpSpPr/>
          <p:nvPr/>
        </p:nvGrpSpPr>
        <p:grpSpPr>
          <a:xfrm>
            <a:off x="3343360" y="6757849"/>
            <a:ext cx="235761" cy="272535"/>
            <a:chOff x="475411" y="6254629"/>
            <a:chExt cx="249659" cy="285750"/>
          </a:xfrm>
          <a:solidFill>
            <a:srgbClr val="000000"/>
          </a:solidFill>
        </p:grpSpPr>
        <p:sp>
          <p:nvSpPr>
            <p:cNvPr id="94" name="Freeform: Shape 93">
              <a:extLst>
                <a:ext uri="{FF2B5EF4-FFF2-40B4-BE49-F238E27FC236}">
                  <a16:creationId xmlns:a16="http://schemas.microsoft.com/office/drawing/2014/main" id="{10018B9A-F1F0-426A-BCDD-994EBD2BBACF}"/>
                </a:ext>
              </a:extLst>
            </p:cNvPr>
            <p:cNvSpPr/>
            <p:nvPr/>
          </p:nvSpPr>
          <p:spPr>
            <a:xfrm>
              <a:off x="517921" y="6254629"/>
              <a:ext cx="50006" cy="50006"/>
            </a:xfrm>
            <a:custGeom>
              <a:avLst/>
              <a:gdLst>
                <a:gd name="connsiteX0" fmla="*/ 50006 w 50006"/>
                <a:gd name="connsiteY0" fmla="*/ 25003 h 50006"/>
                <a:gd name="connsiteX1" fmla="*/ 25003 w 50006"/>
                <a:gd name="connsiteY1" fmla="*/ 50006 h 50006"/>
                <a:gd name="connsiteX2" fmla="*/ 0 w 50006"/>
                <a:gd name="connsiteY2" fmla="*/ 25003 h 50006"/>
                <a:gd name="connsiteX3" fmla="*/ 25003 w 50006"/>
                <a:gd name="connsiteY3" fmla="*/ 0 h 50006"/>
                <a:gd name="connsiteX4" fmla="*/ 50006 w 50006"/>
                <a:gd name="connsiteY4" fmla="*/ 25003 h 5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50006">
                  <a:moveTo>
                    <a:pt x="50006" y="25003"/>
                  </a:moveTo>
                  <a:cubicBezTo>
                    <a:pt x="50006" y="38812"/>
                    <a:pt x="38812" y="50006"/>
                    <a:pt x="25003" y="50006"/>
                  </a:cubicBezTo>
                  <a:cubicBezTo>
                    <a:pt x="11194" y="50006"/>
                    <a:pt x="0" y="38812"/>
                    <a:pt x="0" y="25003"/>
                  </a:cubicBezTo>
                  <a:cubicBezTo>
                    <a:pt x="0" y="11194"/>
                    <a:pt x="11194" y="0"/>
                    <a:pt x="25003" y="0"/>
                  </a:cubicBezTo>
                  <a:cubicBezTo>
                    <a:pt x="38812" y="0"/>
                    <a:pt x="50006" y="11194"/>
                    <a:pt x="50006" y="25003"/>
                  </a:cubicBezTo>
                  <a:close/>
                </a:path>
              </a:pathLst>
            </a:custGeom>
            <a:solidFill>
              <a:srgbClr val="000000"/>
            </a:solidFill>
            <a:ln w="3572"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95" name="Freeform: Shape 94">
              <a:extLst>
                <a:ext uri="{FF2B5EF4-FFF2-40B4-BE49-F238E27FC236}">
                  <a16:creationId xmlns:a16="http://schemas.microsoft.com/office/drawing/2014/main" id="{3E5A9D5E-1823-4F17-A666-5889A6871963}"/>
                </a:ext>
              </a:extLst>
            </p:cNvPr>
            <p:cNvSpPr/>
            <p:nvPr/>
          </p:nvSpPr>
          <p:spPr>
            <a:xfrm>
              <a:off x="632221" y="6254629"/>
              <a:ext cx="50006" cy="50006"/>
            </a:xfrm>
            <a:custGeom>
              <a:avLst/>
              <a:gdLst>
                <a:gd name="connsiteX0" fmla="*/ 50006 w 50006"/>
                <a:gd name="connsiteY0" fmla="*/ 25003 h 50006"/>
                <a:gd name="connsiteX1" fmla="*/ 25003 w 50006"/>
                <a:gd name="connsiteY1" fmla="*/ 50006 h 50006"/>
                <a:gd name="connsiteX2" fmla="*/ 0 w 50006"/>
                <a:gd name="connsiteY2" fmla="*/ 25003 h 50006"/>
                <a:gd name="connsiteX3" fmla="*/ 25003 w 50006"/>
                <a:gd name="connsiteY3" fmla="*/ 0 h 50006"/>
                <a:gd name="connsiteX4" fmla="*/ 50006 w 50006"/>
                <a:gd name="connsiteY4" fmla="*/ 25003 h 5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50006">
                  <a:moveTo>
                    <a:pt x="50006" y="25003"/>
                  </a:moveTo>
                  <a:cubicBezTo>
                    <a:pt x="50006" y="38812"/>
                    <a:pt x="38812" y="50006"/>
                    <a:pt x="25003" y="50006"/>
                  </a:cubicBezTo>
                  <a:cubicBezTo>
                    <a:pt x="11194" y="50006"/>
                    <a:pt x="0" y="38812"/>
                    <a:pt x="0" y="25003"/>
                  </a:cubicBezTo>
                  <a:cubicBezTo>
                    <a:pt x="0" y="11194"/>
                    <a:pt x="11194" y="0"/>
                    <a:pt x="25003" y="0"/>
                  </a:cubicBezTo>
                  <a:cubicBezTo>
                    <a:pt x="38812" y="0"/>
                    <a:pt x="50006" y="11194"/>
                    <a:pt x="50006" y="25003"/>
                  </a:cubicBezTo>
                  <a:close/>
                </a:path>
              </a:pathLst>
            </a:custGeom>
            <a:solidFill>
              <a:srgbClr val="000000"/>
            </a:solidFill>
            <a:ln w="3572"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96" name="Freeform: Shape 95">
              <a:extLst>
                <a:ext uri="{FF2B5EF4-FFF2-40B4-BE49-F238E27FC236}">
                  <a16:creationId xmlns:a16="http://schemas.microsoft.com/office/drawing/2014/main" id="{235AB658-C152-4670-9C6A-B1BDD8BED519}"/>
                </a:ext>
              </a:extLst>
            </p:cNvPr>
            <p:cNvSpPr/>
            <p:nvPr/>
          </p:nvSpPr>
          <p:spPr>
            <a:xfrm>
              <a:off x="475411" y="6311779"/>
              <a:ext cx="249659" cy="228600"/>
            </a:xfrm>
            <a:custGeom>
              <a:avLst/>
              <a:gdLst>
                <a:gd name="connsiteX0" fmla="*/ 249322 w 249659"/>
                <a:gd name="connsiteY0" fmla="*/ 100370 h 228600"/>
                <a:gd name="connsiteX1" fmla="*/ 228962 w 249659"/>
                <a:gd name="connsiteY1" fmla="*/ 25003 h 228600"/>
                <a:gd name="connsiteX2" fmla="*/ 225748 w 249659"/>
                <a:gd name="connsiteY2" fmla="*/ 19288 h 228600"/>
                <a:gd name="connsiteX3" fmla="*/ 201102 w 249659"/>
                <a:gd name="connsiteY3" fmla="*/ 3572 h 228600"/>
                <a:gd name="connsiteX4" fmla="*/ 181814 w 249659"/>
                <a:gd name="connsiteY4" fmla="*/ 0 h 228600"/>
                <a:gd name="connsiteX5" fmla="*/ 162525 w 249659"/>
                <a:gd name="connsiteY5" fmla="*/ 3215 h 228600"/>
                <a:gd name="connsiteX6" fmla="*/ 137880 w 249659"/>
                <a:gd name="connsiteY6" fmla="*/ 18931 h 228600"/>
                <a:gd name="connsiteX7" fmla="*/ 134665 w 249659"/>
                <a:gd name="connsiteY7" fmla="*/ 24646 h 228600"/>
                <a:gd name="connsiteX8" fmla="*/ 124664 w 249659"/>
                <a:gd name="connsiteY8" fmla="*/ 62151 h 228600"/>
                <a:gd name="connsiteX9" fmla="*/ 114662 w 249659"/>
                <a:gd name="connsiteY9" fmla="*/ 25003 h 228600"/>
                <a:gd name="connsiteX10" fmla="*/ 111448 w 249659"/>
                <a:gd name="connsiteY10" fmla="*/ 19288 h 228600"/>
                <a:gd name="connsiteX11" fmla="*/ 86802 w 249659"/>
                <a:gd name="connsiteY11" fmla="*/ 3572 h 228600"/>
                <a:gd name="connsiteX12" fmla="*/ 67514 w 249659"/>
                <a:gd name="connsiteY12" fmla="*/ 0 h 228600"/>
                <a:gd name="connsiteX13" fmla="*/ 48225 w 249659"/>
                <a:gd name="connsiteY13" fmla="*/ 3215 h 228600"/>
                <a:gd name="connsiteX14" fmla="*/ 23580 w 249659"/>
                <a:gd name="connsiteY14" fmla="*/ 18931 h 228600"/>
                <a:gd name="connsiteX15" fmla="*/ 20365 w 249659"/>
                <a:gd name="connsiteY15" fmla="*/ 24646 h 228600"/>
                <a:gd name="connsiteX16" fmla="*/ 362 w 249659"/>
                <a:gd name="connsiteY16" fmla="*/ 100013 h 228600"/>
                <a:gd name="connsiteX17" fmla="*/ 7863 w 249659"/>
                <a:gd name="connsiteY17" fmla="*/ 113586 h 228600"/>
                <a:gd name="connsiteX18" fmla="*/ 10364 w 249659"/>
                <a:gd name="connsiteY18" fmla="*/ 114300 h 228600"/>
                <a:gd name="connsiteX19" fmla="*/ 20722 w 249659"/>
                <a:gd name="connsiteY19" fmla="*/ 106442 h 228600"/>
                <a:gd name="connsiteX20" fmla="*/ 38939 w 249659"/>
                <a:gd name="connsiteY20" fmla="*/ 37862 h 228600"/>
                <a:gd name="connsiteX21" fmla="*/ 38939 w 249659"/>
                <a:gd name="connsiteY21" fmla="*/ 117872 h 228600"/>
                <a:gd name="connsiteX22" fmla="*/ 38939 w 249659"/>
                <a:gd name="connsiteY22" fmla="*/ 228600 h 228600"/>
                <a:gd name="connsiteX23" fmla="*/ 60370 w 249659"/>
                <a:gd name="connsiteY23" fmla="*/ 228600 h 228600"/>
                <a:gd name="connsiteX24" fmla="*/ 60370 w 249659"/>
                <a:gd name="connsiteY24" fmla="*/ 117872 h 228600"/>
                <a:gd name="connsiteX25" fmla="*/ 74657 w 249659"/>
                <a:gd name="connsiteY25" fmla="*/ 117872 h 228600"/>
                <a:gd name="connsiteX26" fmla="*/ 74657 w 249659"/>
                <a:gd name="connsiteY26" fmla="*/ 228600 h 228600"/>
                <a:gd name="connsiteX27" fmla="*/ 96089 w 249659"/>
                <a:gd name="connsiteY27" fmla="*/ 228600 h 228600"/>
                <a:gd name="connsiteX28" fmla="*/ 96089 w 249659"/>
                <a:gd name="connsiteY28" fmla="*/ 117872 h 228600"/>
                <a:gd name="connsiteX29" fmla="*/ 96089 w 249659"/>
                <a:gd name="connsiteY29" fmla="*/ 37862 h 228600"/>
                <a:gd name="connsiteX30" fmla="*/ 114305 w 249659"/>
                <a:gd name="connsiteY30" fmla="*/ 106085 h 228600"/>
                <a:gd name="connsiteX31" fmla="*/ 124664 w 249659"/>
                <a:gd name="connsiteY31" fmla="*/ 113943 h 228600"/>
                <a:gd name="connsiteX32" fmla="*/ 127521 w 249659"/>
                <a:gd name="connsiteY32" fmla="*/ 113586 h 228600"/>
                <a:gd name="connsiteX33" fmla="*/ 134308 w 249659"/>
                <a:gd name="connsiteY33" fmla="*/ 107156 h 228600"/>
                <a:gd name="connsiteX34" fmla="*/ 153239 w 249659"/>
                <a:gd name="connsiteY34" fmla="*/ 37862 h 228600"/>
                <a:gd name="connsiteX35" fmla="*/ 153239 w 249659"/>
                <a:gd name="connsiteY35" fmla="*/ 66794 h 228600"/>
                <a:gd name="connsiteX36" fmla="*/ 132879 w 249659"/>
                <a:gd name="connsiteY36" fmla="*/ 142875 h 228600"/>
                <a:gd name="connsiteX37" fmla="*/ 153239 w 249659"/>
                <a:gd name="connsiteY37" fmla="*/ 142875 h 228600"/>
                <a:gd name="connsiteX38" fmla="*/ 153239 w 249659"/>
                <a:gd name="connsiteY38" fmla="*/ 228600 h 228600"/>
                <a:gd name="connsiteX39" fmla="*/ 174670 w 249659"/>
                <a:gd name="connsiteY39" fmla="*/ 228600 h 228600"/>
                <a:gd name="connsiteX40" fmla="*/ 174670 w 249659"/>
                <a:gd name="connsiteY40" fmla="*/ 142875 h 228600"/>
                <a:gd name="connsiteX41" fmla="*/ 188957 w 249659"/>
                <a:gd name="connsiteY41" fmla="*/ 142875 h 228600"/>
                <a:gd name="connsiteX42" fmla="*/ 188957 w 249659"/>
                <a:gd name="connsiteY42" fmla="*/ 228600 h 228600"/>
                <a:gd name="connsiteX43" fmla="*/ 210389 w 249659"/>
                <a:gd name="connsiteY43" fmla="*/ 228600 h 228600"/>
                <a:gd name="connsiteX44" fmla="*/ 210389 w 249659"/>
                <a:gd name="connsiteY44" fmla="*/ 142875 h 228600"/>
                <a:gd name="connsiteX45" fmla="*/ 230748 w 249659"/>
                <a:gd name="connsiteY45" fmla="*/ 142875 h 228600"/>
                <a:gd name="connsiteX46" fmla="*/ 210389 w 249659"/>
                <a:gd name="connsiteY46" fmla="*/ 66794 h 228600"/>
                <a:gd name="connsiteX47" fmla="*/ 210389 w 249659"/>
                <a:gd name="connsiteY47" fmla="*/ 37862 h 228600"/>
                <a:gd name="connsiteX48" fmla="*/ 228605 w 249659"/>
                <a:gd name="connsiteY48" fmla="*/ 106085 h 228600"/>
                <a:gd name="connsiteX49" fmla="*/ 238964 w 249659"/>
                <a:gd name="connsiteY49" fmla="*/ 113943 h 228600"/>
                <a:gd name="connsiteX50" fmla="*/ 241821 w 249659"/>
                <a:gd name="connsiteY50" fmla="*/ 113586 h 228600"/>
                <a:gd name="connsiteX51" fmla="*/ 249322 w 249659"/>
                <a:gd name="connsiteY51" fmla="*/ 10037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49659" h="228600">
                  <a:moveTo>
                    <a:pt x="249322" y="100370"/>
                  </a:moveTo>
                  <a:lnTo>
                    <a:pt x="228962" y="25003"/>
                  </a:lnTo>
                  <a:cubicBezTo>
                    <a:pt x="228248" y="22860"/>
                    <a:pt x="227176" y="20717"/>
                    <a:pt x="225748" y="19288"/>
                  </a:cubicBezTo>
                  <a:cubicBezTo>
                    <a:pt x="218961" y="12144"/>
                    <a:pt x="210389" y="6787"/>
                    <a:pt x="201102" y="3572"/>
                  </a:cubicBezTo>
                  <a:cubicBezTo>
                    <a:pt x="195029" y="1072"/>
                    <a:pt x="188600" y="0"/>
                    <a:pt x="181814" y="0"/>
                  </a:cubicBezTo>
                  <a:cubicBezTo>
                    <a:pt x="175027" y="0"/>
                    <a:pt x="168598" y="1072"/>
                    <a:pt x="162525" y="3215"/>
                  </a:cubicBezTo>
                  <a:cubicBezTo>
                    <a:pt x="152881" y="6429"/>
                    <a:pt x="144666" y="11787"/>
                    <a:pt x="137880" y="18931"/>
                  </a:cubicBezTo>
                  <a:cubicBezTo>
                    <a:pt x="136451" y="20717"/>
                    <a:pt x="135379" y="22503"/>
                    <a:pt x="134665" y="24646"/>
                  </a:cubicBezTo>
                  <a:lnTo>
                    <a:pt x="124664" y="62151"/>
                  </a:lnTo>
                  <a:lnTo>
                    <a:pt x="114662" y="25003"/>
                  </a:lnTo>
                  <a:cubicBezTo>
                    <a:pt x="113948" y="22860"/>
                    <a:pt x="112876" y="20717"/>
                    <a:pt x="111448" y="19288"/>
                  </a:cubicBezTo>
                  <a:cubicBezTo>
                    <a:pt x="104661" y="12144"/>
                    <a:pt x="96089" y="6787"/>
                    <a:pt x="86802" y="3572"/>
                  </a:cubicBezTo>
                  <a:cubicBezTo>
                    <a:pt x="80730" y="1072"/>
                    <a:pt x="74300" y="0"/>
                    <a:pt x="67514" y="0"/>
                  </a:cubicBezTo>
                  <a:cubicBezTo>
                    <a:pt x="60727" y="0"/>
                    <a:pt x="54298" y="1072"/>
                    <a:pt x="48225" y="3215"/>
                  </a:cubicBezTo>
                  <a:cubicBezTo>
                    <a:pt x="38581" y="6429"/>
                    <a:pt x="30366" y="11787"/>
                    <a:pt x="23580" y="18931"/>
                  </a:cubicBezTo>
                  <a:cubicBezTo>
                    <a:pt x="22151" y="20717"/>
                    <a:pt x="21079" y="22503"/>
                    <a:pt x="20365" y="24646"/>
                  </a:cubicBezTo>
                  <a:lnTo>
                    <a:pt x="362" y="100013"/>
                  </a:lnTo>
                  <a:cubicBezTo>
                    <a:pt x="-1066" y="105727"/>
                    <a:pt x="1791" y="112157"/>
                    <a:pt x="7863" y="113586"/>
                  </a:cubicBezTo>
                  <a:cubicBezTo>
                    <a:pt x="8578" y="114300"/>
                    <a:pt x="9292" y="114300"/>
                    <a:pt x="10364" y="114300"/>
                  </a:cubicBezTo>
                  <a:cubicBezTo>
                    <a:pt x="15007" y="114300"/>
                    <a:pt x="19293" y="111085"/>
                    <a:pt x="20722" y="106442"/>
                  </a:cubicBezTo>
                  <a:lnTo>
                    <a:pt x="38939" y="37862"/>
                  </a:lnTo>
                  <a:lnTo>
                    <a:pt x="38939" y="117872"/>
                  </a:lnTo>
                  <a:lnTo>
                    <a:pt x="38939" y="228600"/>
                  </a:lnTo>
                  <a:lnTo>
                    <a:pt x="60370" y="228600"/>
                  </a:lnTo>
                  <a:lnTo>
                    <a:pt x="60370" y="117872"/>
                  </a:lnTo>
                  <a:lnTo>
                    <a:pt x="74657" y="117872"/>
                  </a:lnTo>
                  <a:lnTo>
                    <a:pt x="74657" y="228600"/>
                  </a:lnTo>
                  <a:lnTo>
                    <a:pt x="96089" y="228600"/>
                  </a:lnTo>
                  <a:lnTo>
                    <a:pt x="96089" y="117872"/>
                  </a:lnTo>
                  <a:lnTo>
                    <a:pt x="96089" y="37862"/>
                  </a:lnTo>
                  <a:lnTo>
                    <a:pt x="114305" y="106085"/>
                  </a:lnTo>
                  <a:cubicBezTo>
                    <a:pt x="115734" y="110728"/>
                    <a:pt x="120020" y="113943"/>
                    <a:pt x="124664" y="113943"/>
                  </a:cubicBezTo>
                  <a:cubicBezTo>
                    <a:pt x="125735" y="113943"/>
                    <a:pt x="126450" y="113943"/>
                    <a:pt x="127521" y="113586"/>
                  </a:cubicBezTo>
                  <a:cubicBezTo>
                    <a:pt x="130736" y="112514"/>
                    <a:pt x="133236" y="110014"/>
                    <a:pt x="134308" y="107156"/>
                  </a:cubicBezTo>
                  <a:cubicBezTo>
                    <a:pt x="134665" y="107156"/>
                    <a:pt x="153239" y="37862"/>
                    <a:pt x="153239" y="37862"/>
                  </a:cubicBezTo>
                  <a:lnTo>
                    <a:pt x="153239" y="66794"/>
                  </a:lnTo>
                  <a:lnTo>
                    <a:pt x="132879" y="142875"/>
                  </a:lnTo>
                  <a:lnTo>
                    <a:pt x="153239" y="142875"/>
                  </a:lnTo>
                  <a:lnTo>
                    <a:pt x="153239" y="228600"/>
                  </a:lnTo>
                  <a:lnTo>
                    <a:pt x="174670" y="228600"/>
                  </a:lnTo>
                  <a:lnTo>
                    <a:pt x="174670" y="142875"/>
                  </a:lnTo>
                  <a:lnTo>
                    <a:pt x="188957" y="142875"/>
                  </a:lnTo>
                  <a:lnTo>
                    <a:pt x="188957" y="228600"/>
                  </a:lnTo>
                  <a:lnTo>
                    <a:pt x="210389" y="228600"/>
                  </a:lnTo>
                  <a:lnTo>
                    <a:pt x="210389" y="142875"/>
                  </a:lnTo>
                  <a:lnTo>
                    <a:pt x="230748" y="142875"/>
                  </a:lnTo>
                  <a:lnTo>
                    <a:pt x="210389" y="66794"/>
                  </a:lnTo>
                  <a:lnTo>
                    <a:pt x="210389" y="37862"/>
                  </a:lnTo>
                  <a:lnTo>
                    <a:pt x="228605" y="106085"/>
                  </a:lnTo>
                  <a:cubicBezTo>
                    <a:pt x="230034" y="110728"/>
                    <a:pt x="234320" y="113943"/>
                    <a:pt x="238964" y="113943"/>
                  </a:cubicBezTo>
                  <a:cubicBezTo>
                    <a:pt x="240035" y="113943"/>
                    <a:pt x="240750" y="113943"/>
                    <a:pt x="241821" y="113586"/>
                  </a:cubicBezTo>
                  <a:cubicBezTo>
                    <a:pt x="247536" y="112157"/>
                    <a:pt x="250751" y="106085"/>
                    <a:pt x="249322" y="100370"/>
                  </a:cubicBezTo>
                  <a:close/>
                </a:path>
              </a:pathLst>
            </a:custGeom>
            <a:solidFill>
              <a:srgbClr val="000000"/>
            </a:solidFill>
            <a:ln w="3572" cap="flat">
              <a:noFill/>
              <a:prstDash val="solid"/>
              <a:miter/>
            </a:ln>
          </p:spPr>
          <p:txBody>
            <a:bodyPr rtlCol="0" anchor="ctr"/>
            <a:lstStyle/>
            <a:p>
              <a:pPr defTabSz="931774">
                <a:defRPr/>
              </a:pPr>
              <a:r>
                <a:rPr lang="en-US" dirty="0">
                  <a:solidFill>
                    <a:prstClr val="black"/>
                  </a:solidFill>
                  <a:latin typeface="Calibri" panose="020F0502020204030204"/>
                </a:rPr>
                <a:t>		</a:t>
              </a:r>
            </a:p>
          </p:txBody>
        </p:sp>
      </p:grpSp>
      <p:grpSp>
        <p:nvGrpSpPr>
          <p:cNvPr id="97" name="Graphic 8" descr="User">
            <a:extLst>
              <a:ext uri="{FF2B5EF4-FFF2-40B4-BE49-F238E27FC236}">
                <a16:creationId xmlns:a16="http://schemas.microsoft.com/office/drawing/2014/main" id="{3DE67138-4791-4C34-82AD-73BD548D08E5}"/>
              </a:ext>
            </a:extLst>
          </p:cNvPr>
          <p:cNvGrpSpPr/>
          <p:nvPr/>
        </p:nvGrpSpPr>
        <p:grpSpPr>
          <a:xfrm>
            <a:off x="4365300" y="6766803"/>
            <a:ext cx="218872" cy="234870"/>
            <a:chOff x="480573" y="6630987"/>
            <a:chExt cx="231774" cy="246260"/>
          </a:xfrm>
          <a:solidFill>
            <a:srgbClr val="000000"/>
          </a:solidFill>
        </p:grpSpPr>
        <p:sp>
          <p:nvSpPr>
            <p:cNvPr id="98" name="Freeform: Shape 97">
              <a:extLst>
                <a:ext uri="{FF2B5EF4-FFF2-40B4-BE49-F238E27FC236}">
                  <a16:creationId xmlns:a16="http://schemas.microsoft.com/office/drawing/2014/main" id="{D741010E-63D0-4BF5-96D0-FEA6FED828A9}"/>
                </a:ext>
              </a:extLst>
            </p:cNvPr>
            <p:cNvSpPr/>
            <p:nvPr/>
          </p:nvSpPr>
          <p:spPr>
            <a:xfrm>
              <a:off x="538517" y="6630987"/>
              <a:ext cx="115887" cy="115887"/>
            </a:xfrm>
            <a:custGeom>
              <a:avLst/>
              <a:gdLst>
                <a:gd name="connsiteX0" fmla="*/ 115887 w 115887"/>
                <a:gd name="connsiteY0" fmla="*/ 57944 h 115887"/>
                <a:gd name="connsiteX1" fmla="*/ 57944 w 115887"/>
                <a:gd name="connsiteY1" fmla="*/ 115887 h 115887"/>
                <a:gd name="connsiteX2" fmla="*/ 0 w 115887"/>
                <a:gd name="connsiteY2" fmla="*/ 57944 h 115887"/>
                <a:gd name="connsiteX3" fmla="*/ 57944 w 115887"/>
                <a:gd name="connsiteY3" fmla="*/ 0 h 115887"/>
                <a:gd name="connsiteX4" fmla="*/ 115887 w 115887"/>
                <a:gd name="connsiteY4" fmla="*/ 57944 h 11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7" h="115887">
                  <a:moveTo>
                    <a:pt x="115887" y="57944"/>
                  </a:moveTo>
                  <a:cubicBezTo>
                    <a:pt x="115887" y="89945"/>
                    <a:pt x="89945" y="115887"/>
                    <a:pt x="57944" y="115887"/>
                  </a:cubicBezTo>
                  <a:cubicBezTo>
                    <a:pt x="25942" y="115887"/>
                    <a:pt x="0" y="89945"/>
                    <a:pt x="0" y="57944"/>
                  </a:cubicBezTo>
                  <a:cubicBezTo>
                    <a:pt x="0" y="25942"/>
                    <a:pt x="25942" y="0"/>
                    <a:pt x="57944" y="0"/>
                  </a:cubicBezTo>
                  <a:cubicBezTo>
                    <a:pt x="89945" y="0"/>
                    <a:pt x="115887" y="25942"/>
                    <a:pt x="115887" y="57944"/>
                  </a:cubicBezTo>
                  <a:close/>
                </a:path>
              </a:pathLst>
            </a:custGeom>
            <a:solidFill>
              <a:srgbClr val="000000"/>
            </a:solidFill>
            <a:ln w="3572"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99" name="Freeform: Shape 98">
              <a:extLst>
                <a:ext uri="{FF2B5EF4-FFF2-40B4-BE49-F238E27FC236}">
                  <a16:creationId xmlns:a16="http://schemas.microsoft.com/office/drawing/2014/main" id="{F7ADFDCB-0E50-437E-911D-4B86B8D18535}"/>
                </a:ext>
              </a:extLst>
            </p:cNvPr>
            <p:cNvSpPr/>
            <p:nvPr/>
          </p:nvSpPr>
          <p:spPr>
            <a:xfrm>
              <a:off x="480573" y="6761360"/>
              <a:ext cx="231774" cy="115887"/>
            </a:xfrm>
            <a:custGeom>
              <a:avLst/>
              <a:gdLst>
                <a:gd name="connsiteX0" fmla="*/ 231775 w 231774"/>
                <a:gd name="connsiteY0" fmla="*/ 115887 h 115887"/>
                <a:gd name="connsiteX1" fmla="*/ 231775 w 231774"/>
                <a:gd name="connsiteY1" fmla="*/ 57944 h 115887"/>
                <a:gd name="connsiteX2" fmla="*/ 220186 w 231774"/>
                <a:gd name="connsiteY2" fmla="*/ 34766 h 115887"/>
                <a:gd name="connsiteX3" fmla="*/ 163691 w 231774"/>
                <a:gd name="connsiteY3" fmla="*/ 7243 h 115887"/>
                <a:gd name="connsiteX4" fmla="*/ 115887 w 231774"/>
                <a:gd name="connsiteY4" fmla="*/ 0 h 115887"/>
                <a:gd name="connsiteX5" fmla="*/ 68084 w 231774"/>
                <a:gd name="connsiteY5" fmla="*/ 7243 h 115887"/>
                <a:gd name="connsiteX6" fmla="*/ 11589 w 231774"/>
                <a:gd name="connsiteY6" fmla="*/ 34766 h 115887"/>
                <a:gd name="connsiteX7" fmla="*/ 0 w 231774"/>
                <a:gd name="connsiteY7" fmla="*/ 57944 h 115887"/>
                <a:gd name="connsiteX8" fmla="*/ 0 w 231774"/>
                <a:gd name="connsiteY8" fmla="*/ 115887 h 115887"/>
                <a:gd name="connsiteX9" fmla="*/ 231775 w 231774"/>
                <a:gd name="connsiteY9" fmla="*/ 115887 h 11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774" h="115887">
                  <a:moveTo>
                    <a:pt x="231775" y="115887"/>
                  </a:moveTo>
                  <a:lnTo>
                    <a:pt x="231775" y="57944"/>
                  </a:lnTo>
                  <a:cubicBezTo>
                    <a:pt x="231775" y="49252"/>
                    <a:pt x="227429" y="40561"/>
                    <a:pt x="220186" y="34766"/>
                  </a:cubicBezTo>
                  <a:cubicBezTo>
                    <a:pt x="204251" y="21729"/>
                    <a:pt x="183971" y="13037"/>
                    <a:pt x="163691" y="7243"/>
                  </a:cubicBezTo>
                  <a:cubicBezTo>
                    <a:pt x="149205" y="2897"/>
                    <a:pt x="133270" y="0"/>
                    <a:pt x="115887" y="0"/>
                  </a:cubicBezTo>
                  <a:cubicBezTo>
                    <a:pt x="99953" y="0"/>
                    <a:pt x="84018" y="2897"/>
                    <a:pt x="68084" y="7243"/>
                  </a:cubicBezTo>
                  <a:cubicBezTo>
                    <a:pt x="47804" y="13037"/>
                    <a:pt x="27523" y="23177"/>
                    <a:pt x="11589" y="34766"/>
                  </a:cubicBezTo>
                  <a:cubicBezTo>
                    <a:pt x="4346" y="40561"/>
                    <a:pt x="0" y="49252"/>
                    <a:pt x="0" y="57944"/>
                  </a:cubicBezTo>
                  <a:lnTo>
                    <a:pt x="0" y="115887"/>
                  </a:lnTo>
                  <a:lnTo>
                    <a:pt x="231775" y="115887"/>
                  </a:lnTo>
                  <a:close/>
                </a:path>
              </a:pathLst>
            </a:custGeom>
            <a:solidFill>
              <a:srgbClr val="000000"/>
            </a:solidFill>
            <a:ln w="3572" cap="flat">
              <a:noFill/>
              <a:prstDash val="solid"/>
              <a:miter/>
            </a:ln>
          </p:spPr>
          <p:txBody>
            <a:bodyPr rtlCol="0" anchor="ctr"/>
            <a:lstStyle/>
            <a:p>
              <a:pPr defTabSz="931774">
                <a:defRPr/>
              </a:pPr>
              <a:endParaRPr lang="en-US">
                <a:solidFill>
                  <a:prstClr val="black"/>
                </a:solidFill>
                <a:latin typeface="Calibri" panose="020F0502020204030204"/>
              </a:endParaRPr>
            </a:p>
          </p:txBody>
        </p:sp>
      </p:grpSp>
      <p:sp>
        <p:nvSpPr>
          <p:cNvPr id="100" name="Graphic 56" descr="Help">
            <a:extLst>
              <a:ext uri="{FF2B5EF4-FFF2-40B4-BE49-F238E27FC236}">
                <a16:creationId xmlns:a16="http://schemas.microsoft.com/office/drawing/2014/main" id="{A8EC8A80-7F5B-4E8D-B3AC-F288D842FB2B}"/>
              </a:ext>
            </a:extLst>
          </p:cNvPr>
          <p:cNvSpPr/>
          <p:nvPr/>
        </p:nvSpPr>
        <p:spPr>
          <a:xfrm>
            <a:off x="463459" y="7532677"/>
            <a:ext cx="242109" cy="244524"/>
          </a:xfrm>
          <a:custGeom>
            <a:avLst/>
            <a:gdLst>
              <a:gd name="connsiteX0" fmla="*/ 128191 w 256381"/>
              <a:gd name="connsiteY0" fmla="*/ 0 h 256381"/>
              <a:gd name="connsiteX1" fmla="*/ 0 w 256381"/>
              <a:gd name="connsiteY1" fmla="*/ 128191 h 256381"/>
              <a:gd name="connsiteX2" fmla="*/ 128191 w 256381"/>
              <a:gd name="connsiteY2" fmla="*/ 256381 h 256381"/>
              <a:gd name="connsiteX3" fmla="*/ 256381 w 256381"/>
              <a:gd name="connsiteY3" fmla="*/ 128191 h 256381"/>
              <a:gd name="connsiteX4" fmla="*/ 128191 w 256381"/>
              <a:gd name="connsiteY4" fmla="*/ 0 h 256381"/>
              <a:gd name="connsiteX5" fmla="*/ 128191 w 256381"/>
              <a:gd name="connsiteY5" fmla="*/ 222647 h 256381"/>
              <a:gd name="connsiteX6" fmla="*/ 111323 w 256381"/>
              <a:gd name="connsiteY6" fmla="*/ 205780 h 256381"/>
              <a:gd name="connsiteX7" fmla="*/ 128191 w 256381"/>
              <a:gd name="connsiteY7" fmla="*/ 188913 h 256381"/>
              <a:gd name="connsiteX8" fmla="*/ 145058 w 256381"/>
              <a:gd name="connsiteY8" fmla="*/ 205780 h 256381"/>
              <a:gd name="connsiteX9" fmla="*/ 128191 w 256381"/>
              <a:gd name="connsiteY9" fmla="*/ 222647 h 256381"/>
              <a:gd name="connsiteX10" fmla="*/ 138311 w 256381"/>
              <a:gd name="connsiteY10" fmla="*/ 144383 h 256381"/>
              <a:gd name="connsiteX11" fmla="*/ 138311 w 256381"/>
              <a:gd name="connsiteY11" fmla="*/ 175419 h 256381"/>
              <a:gd name="connsiteX12" fmla="*/ 118070 w 256381"/>
              <a:gd name="connsiteY12" fmla="*/ 175419 h 256381"/>
              <a:gd name="connsiteX13" fmla="*/ 118070 w 256381"/>
              <a:gd name="connsiteY13" fmla="*/ 124817 h 256381"/>
              <a:gd name="connsiteX14" fmla="*/ 128191 w 256381"/>
              <a:gd name="connsiteY14" fmla="*/ 124817 h 256381"/>
              <a:gd name="connsiteX15" fmla="*/ 165298 w 256381"/>
              <a:gd name="connsiteY15" fmla="*/ 91083 h 256381"/>
              <a:gd name="connsiteX16" fmla="*/ 128191 w 256381"/>
              <a:gd name="connsiteY16" fmla="*/ 53975 h 256381"/>
              <a:gd name="connsiteX17" fmla="*/ 91083 w 256381"/>
              <a:gd name="connsiteY17" fmla="*/ 91083 h 256381"/>
              <a:gd name="connsiteX18" fmla="*/ 70842 w 256381"/>
              <a:gd name="connsiteY18" fmla="*/ 91083 h 256381"/>
              <a:gd name="connsiteX19" fmla="*/ 128191 w 256381"/>
              <a:gd name="connsiteY19" fmla="*/ 33734 h 256381"/>
              <a:gd name="connsiteX20" fmla="*/ 185539 w 256381"/>
              <a:gd name="connsiteY20" fmla="*/ 91083 h 256381"/>
              <a:gd name="connsiteX21" fmla="*/ 138311 w 256381"/>
              <a:gd name="connsiteY21" fmla="*/ 144383 h 25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381" h="256381">
                <a:moveTo>
                  <a:pt x="128191" y="0"/>
                </a:moveTo>
                <a:cubicBezTo>
                  <a:pt x="57348" y="0"/>
                  <a:pt x="0" y="57348"/>
                  <a:pt x="0" y="128191"/>
                </a:cubicBezTo>
                <a:cubicBezTo>
                  <a:pt x="0" y="199033"/>
                  <a:pt x="57348" y="256381"/>
                  <a:pt x="128191" y="256381"/>
                </a:cubicBezTo>
                <a:cubicBezTo>
                  <a:pt x="199033" y="256381"/>
                  <a:pt x="256381" y="199033"/>
                  <a:pt x="256381" y="128191"/>
                </a:cubicBezTo>
                <a:cubicBezTo>
                  <a:pt x="256381" y="57348"/>
                  <a:pt x="199033" y="0"/>
                  <a:pt x="128191" y="0"/>
                </a:cubicBezTo>
                <a:close/>
                <a:moveTo>
                  <a:pt x="128191" y="222647"/>
                </a:moveTo>
                <a:cubicBezTo>
                  <a:pt x="118745" y="222647"/>
                  <a:pt x="111323" y="215225"/>
                  <a:pt x="111323" y="205780"/>
                </a:cubicBezTo>
                <a:cubicBezTo>
                  <a:pt x="111323" y="196334"/>
                  <a:pt x="118745" y="188913"/>
                  <a:pt x="128191" y="188913"/>
                </a:cubicBezTo>
                <a:cubicBezTo>
                  <a:pt x="137636" y="188913"/>
                  <a:pt x="145058" y="196334"/>
                  <a:pt x="145058" y="205780"/>
                </a:cubicBezTo>
                <a:cubicBezTo>
                  <a:pt x="145058" y="215225"/>
                  <a:pt x="137636" y="222647"/>
                  <a:pt x="128191" y="222647"/>
                </a:cubicBezTo>
                <a:close/>
                <a:moveTo>
                  <a:pt x="138311" y="144383"/>
                </a:moveTo>
                <a:cubicBezTo>
                  <a:pt x="138311" y="153154"/>
                  <a:pt x="138311" y="175419"/>
                  <a:pt x="138311" y="175419"/>
                </a:cubicBezTo>
                <a:lnTo>
                  <a:pt x="118070" y="175419"/>
                </a:lnTo>
                <a:lnTo>
                  <a:pt x="118070" y="124817"/>
                </a:lnTo>
                <a:lnTo>
                  <a:pt x="128191" y="124817"/>
                </a:lnTo>
                <a:cubicBezTo>
                  <a:pt x="150793" y="124817"/>
                  <a:pt x="165298" y="111661"/>
                  <a:pt x="165298" y="91083"/>
                </a:cubicBezTo>
                <a:cubicBezTo>
                  <a:pt x="165298" y="69830"/>
                  <a:pt x="149443" y="53975"/>
                  <a:pt x="128191" y="53975"/>
                </a:cubicBezTo>
                <a:cubicBezTo>
                  <a:pt x="104914" y="53975"/>
                  <a:pt x="91083" y="67806"/>
                  <a:pt x="91083" y="91083"/>
                </a:cubicBezTo>
                <a:lnTo>
                  <a:pt x="70842" y="91083"/>
                </a:lnTo>
                <a:cubicBezTo>
                  <a:pt x="70842" y="56674"/>
                  <a:pt x="93782" y="33734"/>
                  <a:pt x="128191" y="33734"/>
                </a:cubicBezTo>
                <a:cubicBezTo>
                  <a:pt x="160238" y="33734"/>
                  <a:pt x="185539" y="59035"/>
                  <a:pt x="185539" y="91083"/>
                </a:cubicBezTo>
                <a:cubicBezTo>
                  <a:pt x="185539" y="119757"/>
                  <a:pt x="166648" y="140335"/>
                  <a:pt x="138311" y="144383"/>
                </a:cubicBezTo>
                <a:close/>
              </a:path>
            </a:pathLst>
          </a:custGeom>
          <a:solidFill>
            <a:srgbClr val="000000"/>
          </a:solidFill>
          <a:ln w="3373" cap="flat">
            <a:noFill/>
            <a:prstDash val="solid"/>
            <a:miter/>
          </a:ln>
        </p:spPr>
        <p:txBody>
          <a:bodyPr lIns="94947" tIns="47474" rIns="94947" bIns="47474" rtlCol="0" anchor="ctr"/>
          <a:lstStyle/>
          <a:p>
            <a:pPr defTabSz="931774">
              <a:defRPr/>
            </a:pPr>
            <a:endParaRPr lang="en-US">
              <a:solidFill>
                <a:prstClr val="black"/>
              </a:solidFill>
              <a:latin typeface="Calibri" panose="020F0502020204030204"/>
            </a:endParaRPr>
          </a:p>
        </p:txBody>
      </p:sp>
      <p:grpSp>
        <p:nvGrpSpPr>
          <p:cNvPr id="101" name="Graphic 48" descr="Pencil">
            <a:extLst>
              <a:ext uri="{FF2B5EF4-FFF2-40B4-BE49-F238E27FC236}">
                <a16:creationId xmlns:a16="http://schemas.microsoft.com/office/drawing/2014/main" id="{A234B43D-13FF-49CF-8E33-B5FB2614B385}"/>
              </a:ext>
            </a:extLst>
          </p:cNvPr>
          <p:cNvGrpSpPr/>
          <p:nvPr/>
        </p:nvGrpSpPr>
        <p:grpSpPr>
          <a:xfrm>
            <a:off x="1429620" y="7509722"/>
            <a:ext cx="271219" cy="285216"/>
            <a:chOff x="438695" y="7276947"/>
            <a:chExt cx="297483" cy="385762"/>
          </a:xfrm>
        </p:grpSpPr>
        <p:sp>
          <p:nvSpPr>
            <p:cNvPr id="102" name="Freeform: Shape 101">
              <a:extLst>
                <a:ext uri="{FF2B5EF4-FFF2-40B4-BE49-F238E27FC236}">
                  <a16:creationId xmlns:a16="http://schemas.microsoft.com/office/drawing/2014/main" id="{708AA14F-C17A-4953-B712-B3D398B0BFC0}"/>
                </a:ext>
              </a:extLst>
            </p:cNvPr>
            <p:cNvSpPr/>
            <p:nvPr/>
          </p:nvSpPr>
          <p:spPr>
            <a:xfrm>
              <a:off x="463485" y="7352893"/>
              <a:ext cx="214125" cy="277668"/>
            </a:xfrm>
            <a:custGeom>
              <a:avLst/>
              <a:gdLst>
                <a:gd name="connsiteX0" fmla="*/ 52679 w 214125"/>
                <a:gd name="connsiteY0" fmla="*/ 209758 h 277668"/>
                <a:gd name="connsiteX1" fmla="*/ 52679 w 214125"/>
                <a:gd name="connsiteY1" fmla="*/ 238288 h 277668"/>
                <a:gd name="connsiteX2" fmla="*/ 26340 w 214125"/>
                <a:gd name="connsiteY2" fmla="*/ 249540 h 277668"/>
                <a:gd name="connsiteX3" fmla="*/ 21691 w 214125"/>
                <a:gd name="connsiteY3" fmla="*/ 243512 h 277668"/>
                <a:gd name="connsiteX4" fmla="*/ 30368 w 214125"/>
                <a:gd name="connsiteY4" fmla="*/ 209356 h 277668"/>
                <a:gd name="connsiteX5" fmla="*/ 52679 w 214125"/>
                <a:gd name="connsiteY5" fmla="*/ 209758 h 277668"/>
                <a:gd name="connsiteX6" fmla="*/ 174461 w 214125"/>
                <a:gd name="connsiteY6" fmla="*/ 0 h 277668"/>
                <a:gd name="connsiteX7" fmla="*/ 19522 w 214125"/>
                <a:gd name="connsiteY7" fmla="*/ 201320 h 277668"/>
                <a:gd name="connsiteX8" fmla="*/ 0 w 214125"/>
                <a:gd name="connsiteY8" fmla="*/ 277668 h 277668"/>
                <a:gd name="connsiteX9" fmla="*/ 59187 w 214125"/>
                <a:gd name="connsiteY9" fmla="*/ 252353 h 277668"/>
                <a:gd name="connsiteX10" fmla="*/ 214126 w 214125"/>
                <a:gd name="connsiteY10" fmla="*/ 51435 h 2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125" h="277668">
                  <a:moveTo>
                    <a:pt x="52679" y="209758"/>
                  </a:moveTo>
                  <a:cubicBezTo>
                    <a:pt x="58877" y="217795"/>
                    <a:pt x="58877" y="230252"/>
                    <a:pt x="52679" y="238288"/>
                  </a:cubicBezTo>
                  <a:lnTo>
                    <a:pt x="26340" y="249540"/>
                  </a:lnTo>
                  <a:lnTo>
                    <a:pt x="21691" y="243512"/>
                  </a:lnTo>
                  <a:lnTo>
                    <a:pt x="30368" y="209356"/>
                  </a:lnTo>
                  <a:cubicBezTo>
                    <a:pt x="36875" y="201721"/>
                    <a:pt x="46482" y="201721"/>
                    <a:pt x="52679" y="209758"/>
                  </a:cubicBezTo>
                  <a:close/>
                  <a:moveTo>
                    <a:pt x="174461" y="0"/>
                  </a:moveTo>
                  <a:lnTo>
                    <a:pt x="19522" y="201320"/>
                  </a:lnTo>
                  <a:lnTo>
                    <a:pt x="0" y="277668"/>
                  </a:lnTo>
                  <a:lnTo>
                    <a:pt x="59187" y="252353"/>
                  </a:lnTo>
                  <a:lnTo>
                    <a:pt x="214126" y="51435"/>
                  </a:lnTo>
                </a:path>
              </a:pathLst>
            </a:custGeom>
            <a:solidFill>
              <a:srgbClr val="000000"/>
            </a:solidFill>
            <a:ln w="3076"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03" name="Freeform: Shape 102">
              <a:extLst>
                <a:ext uri="{FF2B5EF4-FFF2-40B4-BE49-F238E27FC236}">
                  <a16:creationId xmlns:a16="http://schemas.microsoft.com/office/drawing/2014/main" id="{A1C3CBF2-8B70-4632-8D9A-8DE0FB431D5F}"/>
                </a:ext>
              </a:extLst>
            </p:cNvPr>
            <p:cNvSpPr/>
            <p:nvPr/>
          </p:nvSpPr>
          <p:spPr>
            <a:xfrm>
              <a:off x="646623" y="7308691"/>
              <a:ext cx="65036" cy="83983"/>
            </a:xfrm>
            <a:custGeom>
              <a:avLst/>
              <a:gdLst>
                <a:gd name="connsiteX0" fmla="*/ 61356 w 65036"/>
                <a:gd name="connsiteY0" fmla="*/ 33352 h 83983"/>
                <a:gd name="connsiteX1" fmla="*/ 39355 w 65036"/>
                <a:gd name="connsiteY1" fmla="*/ 4822 h 83983"/>
                <a:gd name="connsiteX2" fmla="*/ 21691 w 65036"/>
                <a:gd name="connsiteY2" fmla="*/ 4822 h 83983"/>
                <a:gd name="connsiteX3" fmla="*/ 0 w 65036"/>
                <a:gd name="connsiteY3" fmla="*/ 32951 h 83983"/>
                <a:gd name="connsiteX4" fmla="*/ 39355 w 65036"/>
                <a:gd name="connsiteY4" fmla="*/ 83984 h 83983"/>
                <a:gd name="connsiteX5" fmla="*/ 61046 w 65036"/>
                <a:gd name="connsiteY5" fmla="*/ 55855 h 83983"/>
                <a:gd name="connsiteX6" fmla="*/ 61356 w 65036"/>
                <a:gd name="connsiteY6" fmla="*/ 33352 h 8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36" h="83983">
                  <a:moveTo>
                    <a:pt x="61356" y="33352"/>
                  </a:moveTo>
                  <a:lnTo>
                    <a:pt x="39355" y="4822"/>
                  </a:lnTo>
                  <a:cubicBezTo>
                    <a:pt x="34396" y="-1607"/>
                    <a:pt x="26650" y="-1607"/>
                    <a:pt x="21691" y="4822"/>
                  </a:cubicBezTo>
                  <a:lnTo>
                    <a:pt x="0" y="32951"/>
                  </a:lnTo>
                  <a:lnTo>
                    <a:pt x="39355" y="83984"/>
                  </a:lnTo>
                  <a:lnTo>
                    <a:pt x="61046" y="55855"/>
                  </a:lnTo>
                  <a:cubicBezTo>
                    <a:pt x="66314" y="49828"/>
                    <a:pt x="66314" y="39782"/>
                    <a:pt x="61356" y="33352"/>
                  </a:cubicBezTo>
                  <a:close/>
                </a:path>
              </a:pathLst>
            </a:custGeom>
            <a:solidFill>
              <a:srgbClr val="000000"/>
            </a:solidFill>
            <a:ln w="3076" cap="flat">
              <a:noFill/>
              <a:prstDash val="solid"/>
              <a:miter/>
            </a:ln>
          </p:spPr>
          <p:txBody>
            <a:bodyPr rtlCol="0" anchor="ctr"/>
            <a:lstStyle/>
            <a:p>
              <a:pPr defTabSz="931774">
                <a:defRPr/>
              </a:pPr>
              <a:endParaRPr lang="en-US">
                <a:solidFill>
                  <a:prstClr val="black"/>
                </a:solidFill>
                <a:latin typeface="Calibri" panose="020F0502020204030204"/>
              </a:endParaRPr>
            </a:p>
          </p:txBody>
        </p:sp>
      </p:grpSp>
      <p:grpSp>
        <p:nvGrpSpPr>
          <p:cNvPr id="104" name="Graphic 9" descr="Universal Access">
            <a:extLst>
              <a:ext uri="{FF2B5EF4-FFF2-40B4-BE49-F238E27FC236}">
                <a16:creationId xmlns:a16="http://schemas.microsoft.com/office/drawing/2014/main" id="{9C2911AC-6B29-4FCC-8716-997925E7C506}"/>
              </a:ext>
            </a:extLst>
          </p:cNvPr>
          <p:cNvGrpSpPr/>
          <p:nvPr/>
        </p:nvGrpSpPr>
        <p:grpSpPr>
          <a:xfrm>
            <a:off x="2378835" y="7435974"/>
            <a:ext cx="345399" cy="348844"/>
            <a:chOff x="413581" y="7691845"/>
            <a:chExt cx="365760" cy="365760"/>
          </a:xfrm>
        </p:grpSpPr>
        <p:sp>
          <p:nvSpPr>
            <p:cNvPr id="105" name="Freeform: Shape 104">
              <a:extLst>
                <a:ext uri="{FF2B5EF4-FFF2-40B4-BE49-F238E27FC236}">
                  <a16:creationId xmlns:a16="http://schemas.microsoft.com/office/drawing/2014/main" id="{9D61A120-C5A2-4527-B971-E91BB0B3C1D6}"/>
                </a:ext>
              </a:extLst>
            </p:cNvPr>
            <p:cNvSpPr/>
            <p:nvPr/>
          </p:nvSpPr>
          <p:spPr>
            <a:xfrm>
              <a:off x="447871" y="776804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06" name="Freeform: Shape 105">
              <a:extLst>
                <a:ext uri="{FF2B5EF4-FFF2-40B4-BE49-F238E27FC236}">
                  <a16:creationId xmlns:a16="http://schemas.microsoft.com/office/drawing/2014/main" id="{7F5C8B9E-C92D-44C1-A938-A94CF5AAE41E}"/>
                </a:ext>
              </a:extLst>
            </p:cNvPr>
            <p:cNvSpPr/>
            <p:nvPr/>
          </p:nvSpPr>
          <p:spPr>
            <a:xfrm>
              <a:off x="421181" y="7809955"/>
              <a:ext cx="91350" cy="171449"/>
            </a:xfrm>
            <a:custGeom>
              <a:avLst/>
              <a:gdLst>
                <a:gd name="connsiteX0" fmla="*/ 91193 w 91350"/>
                <a:gd name="connsiteY0" fmla="*/ 74027 h 171449"/>
                <a:gd name="connsiteX1" fmla="*/ 91193 w 91350"/>
                <a:gd name="connsiteY1" fmla="*/ 70636 h 171449"/>
                <a:gd name="connsiteX2" fmla="*/ 85745 w 91350"/>
                <a:gd name="connsiteY2" fmla="*/ 46824 h 171449"/>
                <a:gd name="connsiteX3" fmla="*/ 83840 w 91350"/>
                <a:gd name="connsiteY3" fmla="*/ 37032 h 171449"/>
                <a:gd name="connsiteX4" fmla="*/ 83840 w 91350"/>
                <a:gd name="connsiteY4" fmla="*/ 37032 h 171449"/>
                <a:gd name="connsiteX5" fmla="*/ 78963 w 91350"/>
                <a:gd name="connsiteY5" fmla="*/ 14934 h 171449"/>
                <a:gd name="connsiteX6" fmla="*/ 76220 w 91350"/>
                <a:gd name="connsiteY6" fmla="*/ 10667 h 171449"/>
                <a:gd name="connsiteX7" fmla="*/ 60980 w 91350"/>
                <a:gd name="connsiteY7" fmla="*/ 2552 h 171449"/>
                <a:gd name="connsiteX8" fmla="*/ 30271 w 91350"/>
                <a:gd name="connsiteY8" fmla="*/ 2552 h 171449"/>
                <a:gd name="connsiteX9" fmla="*/ 15260 w 91350"/>
                <a:gd name="connsiteY9" fmla="*/ 10667 h 171449"/>
                <a:gd name="connsiteX10" fmla="*/ 12669 w 91350"/>
                <a:gd name="connsiteY10" fmla="*/ 14934 h 171449"/>
                <a:gd name="connsiteX11" fmla="*/ 248 w 91350"/>
                <a:gd name="connsiteY11" fmla="*/ 70255 h 171449"/>
                <a:gd name="connsiteX12" fmla="*/ 5999 w 91350"/>
                <a:gd name="connsiteY12" fmla="*/ 79937 h 171449"/>
                <a:gd name="connsiteX13" fmla="*/ 6306 w 91350"/>
                <a:gd name="connsiteY13" fmla="*/ 80009 h 171449"/>
                <a:gd name="connsiteX14" fmla="*/ 7640 w 91350"/>
                <a:gd name="connsiteY14" fmla="*/ 80009 h 171449"/>
                <a:gd name="connsiteX15" fmla="*/ 15260 w 91350"/>
                <a:gd name="connsiteY15" fmla="*/ 74027 h 171449"/>
                <a:gd name="connsiteX16" fmla="*/ 26690 w 91350"/>
                <a:gd name="connsiteY16" fmla="*/ 22859 h 171449"/>
                <a:gd name="connsiteX17" fmla="*/ 26690 w 91350"/>
                <a:gd name="connsiteY17" fmla="*/ 49910 h 171449"/>
                <a:gd name="connsiteX18" fmla="*/ 15260 w 91350"/>
                <a:gd name="connsiteY18" fmla="*/ 106679 h 171449"/>
                <a:gd name="connsiteX19" fmla="*/ 26690 w 91350"/>
                <a:gd name="connsiteY19" fmla="*/ 106679 h 171449"/>
                <a:gd name="connsiteX20" fmla="*/ 26690 w 91350"/>
                <a:gd name="connsiteY20" fmla="*/ 171449 h 171449"/>
                <a:gd name="connsiteX21" fmla="*/ 41930 w 91350"/>
                <a:gd name="connsiteY21" fmla="*/ 171449 h 171449"/>
                <a:gd name="connsiteX22" fmla="*/ 41930 w 91350"/>
                <a:gd name="connsiteY22" fmla="*/ 106679 h 171449"/>
                <a:gd name="connsiteX23" fmla="*/ 49550 w 91350"/>
                <a:gd name="connsiteY23" fmla="*/ 106679 h 171449"/>
                <a:gd name="connsiteX24" fmla="*/ 49550 w 91350"/>
                <a:gd name="connsiteY24" fmla="*/ 171449 h 171449"/>
                <a:gd name="connsiteX25" fmla="*/ 64790 w 91350"/>
                <a:gd name="connsiteY25" fmla="*/ 171449 h 171449"/>
                <a:gd name="connsiteX26" fmla="*/ 64790 w 91350"/>
                <a:gd name="connsiteY26" fmla="*/ 106679 h 171449"/>
                <a:gd name="connsiteX27" fmla="*/ 76220 w 91350"/>
                <a:gd name="connsiteY27" fmla="*/ 106679 h 171449"/>
                <a:gd name="connsiteX28" fmla="*/ 64790 w 91350"/>
                <a:gd name="connsiteY28" fmla="*/ 49948 h 171449"/>
                <a:gd name="connsiteX29" fmla="*/ 64790 w 91350"/>
                <a:gd name="connsiteY29" fmla="*/ 22859 h 171449"/>
                <a:gd name="connsiteX30" fmla="*/ 76220 w 91350"/>
                <a:gd name="connsiteY30" fmla="*/ 74027 h 171449"/>
                <a:gd name="connsiteX31" fmla="*/ 83840 w 91350"/>
                <a:gd name="connsiteY31" fmla="*/ 80009 h 171449"/>
                <a:gd name="connsiteX32" fmla="*/ 91193 w 91350"/>
                <a:gd name="connsiteY32" fmla="*/ 74027 h 1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50" h="171449">
                  <a:moveTo>
                    <a:pt x="91193" y="74027"/>
                  </a:moveTo>
                  <a:cubicBezTo>
                    <a:pt x="91403" y="72907"/>
                    <a:pt x="91403" y="71757"/>
                    <a:pt x="91193" y="70636"/>
                  </a:cubicBezTo>
                  <a:lnTo>
                    <a:pt x="85745" y="46824"/>
                  </a:lnTo>
                  <a:lnTo>
                    <a:pt x="83840" y="37032"/>
                  </a:lnTo>
                  <a:lnTo>
                    <a:pt x="83840" y="37032"/>
                  </a:lnTo>
                  <a:lnTo>
                    <a:pt x="78963" y="14934"/>
                  </a:lnTo>
                  <a:cubicBezTo>
                    <a:pt x="78563" y="13240"/>
                    <a:pt x="77595" y="11734"/>
                    <a:pt x="76220" y="10667"/>
                  </a:cubicBezTo>
                  <a:cubicBezTo>
                    <a:pt x="71649" y="7098"/>
                    <a:pt x="66492" y="4352"/>
                    <a:pt x="60980" y="2552"/>
                  </a:cubicBezTo>
                  <a:cubicBezTo>
                    <a:pt x="51026" y="-851"/>
                    <a:pt x="40225" y="-851"/>
                    <a:pt x="30271" y="2552"/>
                  </a:cubicBezTo>
                  <a:cubicBezTo>
                    <a:pt x="24835" y="4368"/>
                    <a:pt x="19756" y="7114"/>
                    <a:pt x="15260" y="10667"/>
                  </a:cubicBezTo>
                  <a:cubicBezTo>
                    <a:pt x="13941" y="11758"/>
                    <a:pt x="13029" y="13261"/>
                    <a:pt x="12669" y="14934"/>
                  </a:cubicBezTo>
                  <a:lnTo>
                    <a:pt x="248" y="70255"/>
                  </a:lnTo>
                  <a:cubicBezTo>
                    <a:pt x="-837" y="74517"/>
                    <a:pt x="1738" y="78852"/>
                    <a:pt x="5999" y="79937"/>
                  </a:cubicBezTo>
                  <a:cubicBezTo>
                    <a:pt x="6101" y="79963"/>
                    <a:pt x="6203" y="79987"/>
                    <a:pt x="6306" y="80009"/>
                  </a:cubicBezTo>
                  <a:cubicBezTo>
                    <a:pt x="6750" y="80048"/>
                    <a:pt x="7196" y="80048"/>
                    <a:pt x="7640" y="80009"/>
                  </a:cubicBezTo>
                  <a:cubicBezTo>
                    <a:pt x="11283" y="80094"/>
                    <a:pt x="14477" y="77587"/>
                    <a:pt x="15260" y="74027"/>
                  </a:cubicBezTo>
                  <a:lnTo>
                    <a:pt x="26690" y="22859"/>
                  </a:lnTo>
                  <a:lnTo>
                    <a:pt x="26690" y="49910"/>
                  </a:lnTo>
                  <a:lnTo>
                    <a:pt x="15260" y="106679"/>
                  </a:lnTo>
                  <a:lnTo>
                    <a:pt x="26690" y="106679"/>
                  </a:lnTo>
                  <a:lnTo>
                    <a:pt x="26690" y="171449"/>
                  </a:lnTo>
                  <a:lnTo>
                    <a:pt x="41930" y="171449"/>
                  </a:lnTo>
                  <a:lnTo>
                    <a:pt x="41930" y="106679"/>
                  </a:lnTo>
                  <a:lnTo>
                    <a:pt x="49550" y="106679"/>
                  </a:lnTo>
                  <a:lnTo>
                    <a:pt x="49550" y="171449"/>
                  </a:lnTo>
                  <a:lnTo>
                    <a:pt x="64790" y="171449"/>
                  </a:lnTo>
                  <a:lnTo>
                    <a:pt x="64790" y="106679"/>
                  </a:lnTo>
                  <a:lnTo>
                    <a:pt x="76220" y="106679"/>
                  </a:lnTo>
                  <a:lnTo>
                    <a:pt x="64790" y="49948"/>
                  </a:lnTo>
                  <a:lnTo>
                    <a:pt x="64790" y="22859"/>
                  </a:lnTo>
                  <a:lnTo>
                    <a:pt x="76220" y="74027"/>
                  </a:lnTo>
                  <a:cubicBezTo>
                    <a:pt x="77002" y="77587"/>
                    <a:pt x="80196" y="80094"/>
                    <a:pt x="83840" y="80009"/>
                  </a:cubicBezTo>
                  <a:cubicBezTo>
                    <a:pt x="87354" y="79888"/>
                    <a:pt x="90359" y="77443"/>
                    <a:pt x="91193" y="74027"/>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07" name="Freeform: Shape 106">
              <a:extLst>
                <a:ext uri="{FF2B5EF4-FFF2-40B4-BE49-F238E27FC236}">
                  <a16:creationId xmlns:a16="http://schemas.microsoft.com/office/drawing/2014/main" id="{C6242405-22F8-4B99-8694-28100BD7D32F}"/>
                </a:ext>
              </a:extLst>
            </p:cNvPr>
            <p:cNvSpPr/>
            <p:nvPr/>
          </p:nvSpPr>
          <p:spPr>
            <a:xfrm>
              <a:off x="546931" y="776804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08" name="Freeform: Shape 107">
              <a:extLst>
                <a:ext uri="{FF2B5EF4-FFF2-40B4-BE49-F238E27FC236}">
                  <a16:creationId xmlns:a16="http://schemas.microsoft.com/office/drawing/2014/main" id="{FB958113-728A-456E-804A-F3BFD3AB7140}"/>
                </a:ext>
              </a:extLst>
            </p:cNvPr>
            <p:cNvSpPr/>
            <p:nvPr/>
          </p:nvSpPr>
          <p:spPr>
            <a:xfrm>
              <a:off x="520368" y="7810133"/>
              <a:ext cx="91332" cy="171271"/>
            </a:xfrm>
            <a:custGeom>
              <a:avLst/>
              <a:gdLst>
                <a:gd name="connsiteX0" fmla="*/ 83713 w 91332"/>
                <a:gd name="connsiteY0" fmla="*/ 36854 h 171271"/>
                <a:gd name="connsiteX1" fmla="*/ 83713 w 91332"/>
                <a:gd name="connsiteY1" fmla="*/ 37083 h 171271"/>
                <a:gd name="connsiteX2" fmla="*/ 78760 w 91332"/>
                <a:gd name="connsiteY2" fmla="*/ 14756 h 171271"/>
                <a:gd name="connsiteX3" fmla="*/ 76169 w 91332"/>
                <a:gd name="connsiteY3" fmla="*/ 10489 h 171271"/>
                <a:gd name="connsiteX4" fmla="*/ 15209 w 91332"/>
                <a:gd name="connsiteY4" fmla="*/ 10489 h 171271"/>
                <a:gd name="connsiteX5" fmla="*/ 12618 w 91332"/>
                <a:gd name="connsiteY5" fmla="*/ 14756 h 171271"/>
                <a:gd name="connsiteX6" fmla="*/ 159 w 91332"/>
                <a:gd name="connsiteY6" fmla="*/ 70458 h 171271"/>
                <a:gd name="connsiteX7" fmla="*/ 6250 w 91332"/>
                <a:gd name="connsiteY7" fmla="*/ 79673 h 171271"/>
                <a:gd name="connsiteX8" fmla="*/ 7779 w 91332"/>
                <a:gd name="connsiteY8" fmla="*/ 79831 h 171271"/>
                <a:gd name="connsiteX9" fmla="*/ 15133 w 91332"/>
                <a:gd name="connsiteY9" fmla="*/ 73849 h 171271"/>
                <a:gd name="connsiteX10" fmla="*/ 26563 w 91332"/>
                <a:gd name="connsiteY10" fmla="*/ 22681 h 171271"/>
                <a:gd name="connsiteX11" fmla="*/ 26563 w 91332"/>
                <a:gd name="connsiteY11" fmla="*/ 171271 h 171271"/>
                <a:gd name="connsiteX12" fmla="*/ 41803 w 91332"/>
                <a:gd name="connsiteY12" fmla="*/ 171271 h 171271"/>
                <a:gd name="connsiteX13" fmla="*/ 41803 w 91332"/>
                <a:gd name="connsiteY13" fmla="*/ 83641 h 171271"/>
                <a:gd name="connsiteX14" fmla="*/ 49423 w 91332"/>
                <a:gd name="connsiteY14" fmla="*/ 83641 h 171271"/>
                <a:gd name="connsiteX15" fmla="*/ 49423 w 91332"/>
                <a:gd name="connsiteY15" fmla="*/ 171271 h 171271"/>
                <a:gd name="connsiteX16" fmla="*/ 64663 w 91332"/>
                <a:gd name="connsiteY16" fmla="*/ 171271 h 171271"/>
                <a:gd name="connsiteX17" fmla="*/ 64663 w 91332"/>
                <a:gd name="connsiteY17" fmla="*/ 22681 h 171271"/>
                <a:gd name="connsiteX18" fmla="*/ 76436 w 91332"/>
                <a:gd name="connsiteY18" fmla="*/ 73849 h 171271"/>
                <a:gd name="connsiteX19" fmla="*/ 83713 w 91332"/>
                <a:gd name="connsiteY19" fmla="*/ 79831 h 171271"/>
                <a:gd name="connsiteX20" fmla="*/ 83713 w 91332"/>
                <a:gd name="connsiteY20" fmla="*/ 79831 h 171271"/>
                <a:gd name="connsiteX21" fmla="*/ 91333 w 91332"/>
                <a:gd name="connsiteY21" fmla="*/ 73849 h 1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332" h="171271">
                  <a:moveTo>
                    <a:pt x="83713" y="36854"/>
                  </a:moveTo>
                  <a:lnTo>
                    <a:pt x="83713" y="37083"/>
                  </a:lnTo>
                  <a:lnTo>
                    <a:pt x="78760" y="14756"/>
                  </a:lnTo>
                  <a:cubicBezTo>
                    <a:pt x="78400" y="13083"/>
                    <a:pt x="77487" y="11580"/>
                    <a:pt x="76169" y="10489"/>
                  </a:cubicBezTo>
                  <a:cubicBezTo>
                    <a:pt x="58255" y="-3496"/>
                    <a:pt x="33122" y="-3496"/>
                    <a:pt x="15209" y="10489"/>
                  </a:cubicBezTo>
                  <a:cubicBezTo>
                    <a:pt x="13874" y="11566"/>
                    <a:pt x="12957" y="13075"/>
                    <a:pt x="12618" y="14756"/>
                  </a:cubicBezTo>
                  <a:lnTo>
                    <a:pt x="159" y="70458"/>
                  </a:lnTo>
                  <a:cubicBezTo>
                    <a:pt x="-703" y="74685"/>
                    <a:pt x="2024" y="78811"/>
                    <a:pt x="6250" y="79673"/>
                  </a:cubicBezTo>
                  <a:cubicBezTo>
                    <a:pt x="6753" y="79776"/>
                    <a:pt x="7266" y="79829"/>
                    <a:pt x="7779" y="79831"/>
                  </a:cubicBezTo>
                  <a:cubicBezTo>
                    <a:pt x="11323" y="79790"/>
                    <a:pt x="14371" y="77311"/>
                    <a:pt x="15133" y="73849"/>
                  </a:cubicBezTo>
                  <a:lnTo>
                    <a:pt x="26563" y="22681"/>
                  </a:lnTo>
                  <a:lnTo>
                    <a:pt x="26563" y="171271"/>
                  </a:lnTo>
                  <a:lnTo>
                    <a:pt x="41803" y="171271"/>
                  </a:lnTo>
                  <a:lnTo>
                    <a:pt x="41803" y="83641"/>
                  </a:lnTo>
                  <a:lnTo>
                    <a:pt x="49423" y="83641"/>
                  </a:lnTo>
                  <a:lnTo>
                    <a:pt x="49423" y="171271"/>
                  </a:lnTo>
                  <a:lnTo>
                    <a:pt x="64663" y="171271"/>
                  </a:lnTo>
                  <a:lnTo>
                    <a:pt x="64663" y="22681"/>
                  </a:lnTo>
                  <a:lnTo>
                    <a:pt x="76436" y="73849"/>
                  </a:lnTo>
                  <a:cubicBezTo>
                    <a:pt x="77191" y="77283"/>
                    <a:pt x="80197" y="79755"/>
                    <a:pt x="83713" y="79831"/>
                  </a:cubicBezTo>
                  <a:lnTo>
                    <a:pt x="83713" y="79831"/>
                  </a:lnTo>
                  <a:cubicBezTo>
                    <a:pt x="87356" y="79916"/>
                    <a:pt x="90550" y="77409"/>
                    <a:pt x="91333" y="73849"/>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09" name="Freeform: Shape 108">
              <a:extLst>
                <a:ext uri="{FF2B5EF4-FFF2-40B4-BE49-F238E27FC236}">
                  <a16:creationId xmlns:a16="http://schemas.microsoft.com/office/drawing/2014/main" id="{02F613A4-CB15-465A-8D3E-8C5470A78EDE}"/>
                </a:ext>
              </a:extLst>
            </p:cNvPr>
            <p:cNvSpPr/>
            <p:nvPr/>
          </p:nvSpPr>
          <p:spPr>
            <a:xfrm>
              <a:off x="616464" y="7895832"/>
              <a:ext cx="123747" cy="87895"/>
            </a:xfrm>
            <a:custGeom>
              <a:avLst/>
              <a:gdLst>
                <a:gd name="connsiteX0" fmla="*/ 117537 w 123747"/>
                <a:gd name="connsiteY0" fmla="*/ 36538 h 87895"/>
                <a:gd name="connsiteX1" fmla="*/ 49960 w 123747"/>
                <a:gd name="connsiteY1" fmla="*/ 73888 h 87895"/>
                <a:gd name="connsiteX2" fmla="*/ 10476 w 123747"/>
                <a:gd name="connsiteY2" fmla="*/ 21298 h 87895"/>
                <a:gd name="connsiteX3" fmla="*/ 10476 w 123747"/>
                <a:gd name="connsiteY3" fmla="*/ 19774 h 87895"/>
                <a:gd name="connsiteX4" fmla="*/ 4571 w 123747"/>
                <a:gd name="connsiteY4" fmla="*/ 0 h 87895"/>
                <a:gd name="connsiteX5" fmla="*/ 40423 w 123747"/>
                <a:gd name="connsiteY5" fmla="*/ 83325 h 87895"/>
                <a:gd name="connsiteX6" fmla="*/ 123747 w 123747"/>
                <a:gd name="connsiteY6" fmla="*/ 47473 h 8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747" h="87895">
                  <a:moveTo>
                    <a:pt x="117537" y="36538"/>
                  </a:moveTo>
                  <a:cubicBezTo>
                    <a:pt x="109190" y="65513"/>
                    <a:pt x="78935" y="82235"/>
                    <a:pt x="49960" y="73888"/>
                  </a:cubicBezTo>
                  <a:cubicBezTo>
                    <a:pt x="26533" y="67140"/>
                    <a:pt x="10419" y="45677"/>
                    <a:pt x="10476" y="21298"/>
                  </a:cubicBezTo>
                  <a:cubicBezTo>
                    <a:pt x="10476" y="20803"/>
                    <a:pt x="10476" y="20307"/>
                    <a:pt x="10476" y="19774"/>
                  </a:cubicBezTo>
                  <a:lnTo>
                    <a:pt x="4571" y="0"/>
                  </a:lnTo>
                  <a:cubicBezTo>
                    <a:pt x="-8539" y="32910"/>
                    <a:pt x="7513" y="70216"/>
                    <a:pt x="40423" y="83325"/>
                  </a:cubicBezTo>
                  <a:cubicBezTo>
                    <a:pt x="73332" y="96434"/>
                    <a:pt x="110638" y="80382"/>
                    <a:pt x="123747" y="47473"/>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10" name="Freeform: Shape 109">
              <a:extLst>
                <a:ext uri="{FF2B5EF4-FFF2-40B4-BE49-F238E27FC236}">
                  <a16:creationId xmlns:a16="http://schemas.microsoft.com/office/drawing/2014/main" id="{49211CC6-EF28-443A-A96E-D9FE5D4F6661}"/>
                </a:ext>
              </a:extLst>
            </p:cNvPr>
            <p:cNvSpPr/>
            <p:nvPr/>
          </p:nvSpPr>
          <p:spPr>
            <a:xfrm>
              <a:off x="620215" y="7825039"/>
              <a:ext cx="151714" cy="128285"/>
            </a:xfrm>
            <a:custGeom>
              <a:avLst/>
              <a:gdLst>
                <a:gd name="connsiteX0" fmla="*/ 150438 w 151714"/>
                <a:gd name="connsiteY0" fmla="*/ 113732 h 128285"/>
                <a:gd name="connsiteX1" fmla="*/ 121940 w 151714"/>
                <a:gd name="connsiteY1" fmla="*/ 64011 h 128285"/>
                <a:gd name="connsiteX2" fmla="*/ 113710 w 151714"/>
                <a:gd name="connsiteY2" fmla="*/ 59249 h 128285"/>
                <a:gd name="connsiteX3" fmla="*/ 75610 w 151714"/>
                <a:gd name="connsiteY3" fmla="*/ 59249 h 128285"/>
                <a:gd name="connsiteX4" fmla="*/ 75610 w 151714"/>
                <a:gd name="connsiteY4" fmla="*/ 57991 h 128285"/>
                <a:gd name="connsiteX5" fmla="*/ 70086 w 151714"/>
                <a:gd name="connsiteY5" fmla="*/ 15395 h 128285"/>
                <a:gd name="connsiteX6" fmla="*/ 50159 w 151714"/>
                <a:gd name="connsiteY6" fmla="*/ 155 h 128285"/>
                <a:gd name="connsiteX7" fmla="*/ 45130 w 151714"/>
                <a:gd name="connsiteY7" fmla="*/ 1641 h 128285"/>
                <a:gd name="connsiteX8" fmla="*/ 42806 w 151714"/>
                <a:gd name="connsiteY8" fmla="*/ 2556 h 128285"/>
                <a:gd name="connsiteX9" fmla="*/ 4706 w 151714"/>
                <a:gd name="connsiteY9" fmla="*/ 24844 h 128285"/>
                <a:gd name="connsiteX10" fmla="*/ 401 w 151714"/>
                <a:gd name="connsiteY10" fmla="*/ 35817 h 128285"/>
                <a:gd name="connsiteX11" fmla="*/ 11831 w 151714"/>
                <a:gd name="connsiteY11" fmla="*/ 74108 h 128285"/>
                <a:gd name="connsiteX12" fmla="*/ 20937 w 151714"/>
                <a:gd name="connsiteY12" fmla="*/ 80889 h 128285"/>
                <a:gd name="connsiteX13" fmla="*/ 23680 w 151714"/>
                <a:gd name="connsiteY13" fmla="*/ 80508 h 128285"/>
                <a:gd name="connsiteX14" fmla="*/ 30081 w 151714"/>
                <a:gd name="connsiteY14" fmla="*/ 68621 h 128285"/>
                <a:gd name="connsiteX15" fmla="*/ 20708 w 151714"/>
                <a:gd name="connsiteY15" fmla="*/ 37532 h 128285"/>
                <a:gd name="connsiteX16" fmla="*/ 34157 w 151714"/>
                <a:gd name="connsiteY16" fmla="*/ 29683 h 128285"/>
                <a:gd name="connsiteX17" fmla="*/ 40368 w 151714"/>
                <a:gd name="connsiteY17" fmla="*/ 63973 h 128285"/>
                <a:gd name="connsiteX18" fmla="*/ 57894 w 151714"/>
                <a:gd name="connsiteY18" fmla="*/ 78603 h 128285"/>
                <a:gd name="connsiteX19" fmla="*/ 61094 w 151714"/>
                <a:gd name="connsiteY19" fmla="*/ 78299 h 128285"/>
                <a:gd name="connsiteX20" fmla="*/ 61437 w 151714"/>
                <a:gd name="connsiteY20" fmla="*/ 78299 h 128285"/>
                <a:gd name="connsiteX21" fmla="*/ 108109 w 151714"/>
                <a:gd name="connsiteY21" fmla="*/ 78527 h 128285"/>
                <a:gd name="connsiteX22" fmla="*/ 133903 w 151714"/>
                <a:gd name="connsiteY22" fmla="*/ 123485 h 128285"/>
                <a:gd name="connsiteX23" fmla="*/ 142171 w 151714"/>
                <a:gd name="connsiteY23" fmla="*/ 128286 h 128285"/>
                <a:gd name="connsiteX24" fmla="*/ 151714 w 151714"/>
                <a:gd name="connsiteY24" fmla="*/ 118779 h 128285"/>
                <a:gd name="connsiteX25" fmla="*/ 150438 w 151714"/>
                <a:gd name="connsiteY25" fmla="*/ 113998 h 12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1714" h="128285">
                  <a:moveTo>
                    <a:pt x="150438" y="113732"/>
                  </a:moveTo>
                  <a:lnTo>
                    <a:pt x="121940" y="64011"/>
                  </a:lnTo>
                  <a:cubicBezTo>
                    <a:pt x="120236" y="61076"/>
                    <a:pt x="117104" y="59263"/>
                    <a:pt x="113710" y="59249"/>
                  </a:cubicBezTo>
                  <a:lnTo>
                    <a:pt x="75610" y="59249"/>
                  </a:lnTo>
                  <a:cubicBezTo>
                    <a:pt x="75648" y="58830"/>
                    <a:pt x="75648" y="58410"/>
                    <a:pt x="75610" y="57991"/>
                  </a:cubicBezTo>
                  <a:lnTo>
                    <a:pt x="70086" y="15395"/>
                  </a:lnTo>
                  <a:cubicBezTo>
                    <a:pt x="68783" y="5689"/>
                    <a:pt x="59868" y="-1129"/>
                    <a:pt x="50159" y="155"/>
                  </a:cubicBezTo>
                  <a:cubicBezTo>
                    <a:pt x="48420" y="407"/>
                    <a:pt x="46726" y="908"/>
                    <a:pt x="45130" y="1641"/>
                  </a:cubicBezTo>
                  <a:cubicBezTo>
                    <a:pt x="44323" y="1856"/>
                    <a:pt x="43543" y="2163"/>
                    <a:pt x="42806" y="2556"/>
                  </a:cubicBezTo>
                  <a:lnTo>
                    <a:pt x="4706" y="24844"/>
                  </a:lnTo>
                  <a:cubicBezTo>
                    <a:pt x="919" y="27078"/>
                    <a:pt x="-857" y="31605"/>
                    <a:pt x="401" y="35817"/>
                  </a:cubicBezTo>
                  <a:lnTo>
                    <a:pt x="11831" y="74108"/>
                  </a:lnTo>
                  <a:cubicBezTo>
                    <a:pt x="13029" y="78136"/>
                    <a:pt x="16734" y="80895"/>
                    <a:pt x="20937" y="80889"/>
                  </a:cubicBezTo>
                  <a:cubicBezTo>
                    <a:pt x="21864" y="80894"/>
                    <a:pt x="22788" y="80766"/>
                    <a:pt x="23680" y="80508"/>
                  </a:cubicBezTo>
                  <a:cubicBezTo>
                    <a:pt x="28709" y="78968"/>
                    <a:pt x="31563" y="73668"/>
                    <a:pt x="30081" y="68621"/>
                  </a:cubicBezTo>
                  <a:lnTo>
                    <a:pt x="20708" y="37532"/>
                  </a:lnTo>
                  <a:lnTo>
                    <a:pt x="34157" y="29683"/>
                  </a:lnTo>
                  <a:lnTo>
                    <a:pt x="40368" y="63973"/>
                  </a:lnTo>
                  <a:cubicBezTo>
                    <a:pt x="41912" y="72441"/>
                    <a:pt x="49286" y="78596"/>
                    <a:pt x="57894" y="78603"/>
                  </a:cubicBezTo>
                  <a:cubicBezTo>
                    <a:pt x="58967" y="78596"/>
                    <a:pt x="60038" y="78494"/>
                    <a:pt x="61094" y="78299"/>
                  </a:cubicBezTo>
                  <a:lnTo>
                    <a:pt x="61437" y="78299"/>
                  </a:lnTo>
                  <a:lnTo>
                    <a:pt x="108109" y="78527"/>
                  </a:lnTo>
                  <a:lnTo>
                    <a:pt x="133903" y="123485"/>
                  </a:lnTo>
                  <a:cubicBezTo>
                    <a:pt x="135592" y="126458"/>
                    <a:pt x="138751" y="128293"/>
                    <a:pt x="142171" y="128286"/>
                  </a:cubicBezTo>
                  <a:cubicBezTo>
                    <a:pt x="147431" y="128296"/>
                    <a:pt x="151704" y="124040"/>
                    <a:pt x="151714" y="118779"/>
                  </a:cubicBezTo>
                  <a:cubicBezTo>
                    <a:pt x="151718" y="117101"/>
                    <a:pt x="151278" y="115452"/>
                    <a:pt x="150438" y="113998"/>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11" name="Freeform: Shape 110">
              <a:extLst>
                <a:ext uri="{FF2B5EF4-FFF2-40B4-BE49-F238E27FC236}">
                  <a16:creationId xmlns:a16="http://schemas.microsoft.com/office/drawing/2014/main" id="{46107742-069A-475C-86A9-021FFDED0C66}"/>
                </a:ext>
              </a:extLst>
            </p:cNvPr>
            <p:cNvSpPr/>
            <p:nvPr/>
          </p:nvSpPr>
          <p:spPr>
            <a:xfrm>
              <a:off x="651858" y="7781913"/>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grpSp>
      <p:grpSp>
        <p:nvGrpSpPr>
          <p:cNvPr id="112" name="Graphic 6" descr="Video camera">
            <a:extLst>
              <a:ext uri="{FF2B5EF4-FFF2-40B4-BE49-F238E27FC236}">
                <a16:creationId xmlns:a16="http://schemas.microsoft.com/office/drawing/2014/main" id="{DA662B88-1F19-46F3-AB41-53D731774655}"/>
              </a:ext>
            </a:extLst>
          </p:cNvPr>
          <p:cNvGrpSpPr/>
          <p:nvPr/>
        </p:nvGrpSpPr>
        <p:grpSpPr>
          <a:xfrm>
            <a:off x="3293432" y="7460395"/>
            <a:ext cx="345399" cy="296308"/>
            <a:chOff x="430723" y="8078813"/>
            <a:chExt cx="365760" cy="310676"/>
          </a:xfrm>
        </p:grpSpPr>
        <p:sp>
          <p:nvSpPr>
            <p:cNvPr id="113" name="Freeform: Shape 112">
              <a:extLst>
                <a:ext uri="{FF2B5EF4-FFF2-40B4-BE49-F238E27FC236}">
                  <a16:creationId xmlns:a16="http://schemas.microsoft.com/office/drawing/2014/main" id="{7A9EC8F7-1196-4187-BDFB-64701C61B131}"/>
                </a:ext>
              </a:extLst>
            </p:cNvPr>
            <p:cNvSpPr/>
            <p:nvPr/>
          </p:nvSpPr>
          <p:spPr>
            <a:xfrm>
              <a:off x="518353" y="8175899"/>
              <a:ext cx="15240" cy="12944"/>
            </a:xfrm>
            <a:custGeom>
              <a:avLst/>
              <a:gdLst>
                <a:gd name="connsiteX0" fmla="*/ 15240 w 15240"/>
                <a:gd name="connsiteY0" fmla="*/ 6472 h 12944"/>
                <a:gd name="connsiteX1" fmla="*/ 7620 w 15240"/>
                <a:gd name="connsiteY1" fmla="*/ 12945 h 12944"/>
                <a:gd name="connsiteX2" fmla="*/ 0 w 15240"/>
                <a:gd name="connsiteY2" fmla="*/ 6472 h 12944"/>
                <a:gd name="connsiteX3" fmla="*/ 7620 w 15240"/>
                <a:gd name="connsiteY3" fmla="*/ 0 h 12944"/>
                <a:gd name="connsiteX4" fmla="*/ 15240 w 15240"/>
                <a:gd name="connsiteY4" fmla="*/ 6472 h 1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2944">
                  <a:moveTo>
                    <a:pt x="15240" y="6472"/>
                  </a:moveTo>
                  <a:cubicBezTo>
                    <a:pt x="15240" y="10047"/>
                    <a:pt x="11828" y="12945"/>
                    <a:pt x="7620" y="12945"/>
                  </a:cubicBezTo>
                  <a:cubicBezTo>
                    <a:pt x="3412" y="12945"/>
                    <a:pt x="0" y="10047"/>
                    <a:pt x="0" y="6472"/>
                  </a:cubicBezTo>
                  <a:cubicBezTo>
                    <a:pt x="0" y="2898"/>
                    <a:pt x="3412" y="0"/>
                    <a:pt x="7620" y="0"/>
                  </a:cubicBezTo>
                  <a:cubicBezTo>
                    <a:pt x="11828" y="0"/>
                    <a:pt x="15240" y="2898"/>
                    <a:pt x="15240" y="6472"/>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14" name="Freeform: Shape 113">
              <a:extLst>
                <a:ext uri="{FF2B5EF4-FFF2-40B4-BE49-F238E27FC236}">
                  <a16:creationId xmlns:a16="http://schemas.microsoft.com/office/drawing/2014/main" id="{20B9D5F8-AD7C-4389-BE8F-1A9EE89221FE}"/>
                </a:ext>
              </a:extLst>
            </p:cNvPr>
            <p:cNvSpPr/>
            <p:nvPr/>
          </p:nvSpPr>
          <p:spPr>
            <a:xfrm>
              <a:off x="518353" y="8201788"/>
              <a:ext cx="15240" cy="12944"/>
            </a:xfrm>
            <a:custGeom>
              <a:avLst/>
              <a:gdLst>
                <a:gd name="connsiteX0" fmla="*/ 15240 w 15240"/>
                <a:gd name="connsiteY0" fmla="*/ 6472 h 12944"/>
                <a:gd name="connsiteX1" fmla="*/ 7620 w 15240"/>
                <a:gd name="connsiteY1" fmla="*/ 12945 h 12944"/>
                <a:gd name="connsiteX2" fmla="*/ 0 w 15240"/>
                <a:gd name="connsiteY2" fmla="*/ 6472 h 12944"/>
                <a:gd name="connsiteX3" fmla="*/ 7620 w 15240"/>
                <a:gd name="connsiteY3" fmla="*/ 0 h 12944"/>
                <a:gd name="connsiteX4" fmla="*/ 15240 w 15240"/>
                <a:gd name="connsiteY4" fmla="*/ 6472 h 1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2944">
                  <a:moveTo>
                    <a:pt x="15240" y="6472"/>
                  </a:moveTo>
                  <a:cubicBezTo>
                    <a:pt x="15240" y="10047"/>
                    <a:pt x="11828" y="12945"/>
                    <a:pt x="7620" y="12945"/>
                  </a:cubicBezTo>
                  <a:cubicBezTo>
                    <a:pt x="3412" y="12945"/>
                    <a:pt x="0" y="10047"/>
                    <a:pt x="0" y="6472"/>
                  </a:cubicBezTo>
                  <a:cubicBezTo>
                    <a:pt x="0" y="2898"/>
                    <a:pt x="3412" y="0"/>
                    <a:pt x="7620" y="0"/>
                  </a:cubicBezTo>
                  <a:cubicBezTo>
                    <a:pt x="11828" y="0"/>
                    <a:pt x="15240" y="2898"/>
                    <a:pt x="15240" y="6472"/>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15" name="Freeform: Shape 114">
              <a:extLst>
                <a:ext uri="{FF2B5EF4-FFF2-40B4-BE49-F238E27FC236}">
                  <a16:creationId xmlns:a16="http://schemas.microsoft.com/office/drawing/2014/main" id="{51C3F512-9A0E-43DC-AED4-6F0808B7B533}"/>
                </a:ext>
              </a:extLst>
            </p:cNvPr>
            <p:cNvSpPr/>
            <p:nvPr/>
          </p:nvSpPr>
          <p:spPr>
            <a:xfrm>
              <a:off x="503113" y="8188844"/>
              <a:ext cx="15240" cy="12944"/>
            </a:xfrm>
            <a:custGeom>
              <a:avLst/>
              <a:gdLst>
                <a:gd name="connsiteX0" fmla="*/ 15240 w 15240"/>
                <a:gd name="connsiteY0" fmla="*/ 6472 h 12944"/>
                <a:gd name="connsiteX1" fmla="*/ 7620 w 15240"/>
                <a:gd name="connsiteY1" fmla="*/ 12945 h 12944"/>
                <a:gd name="connsiteX2" fmla="*/ 0 w 15240"/>
                <a:gd name="connsiteY2" fmla="*/ 6472 h 12944"/>
                <a:gd name="connsiteX3" fmla="*/ 7620 w 15240"/>
                <a:gd name="connsiteY3" fmla="*/ 0 h 12944"/>
                <a:gd name="connsiteX4" fmla="*/ 15240 w 15240"/>
                <a:gd name="connsiteY4" fmla="*/ 6472 h 1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2944">
                  <a:moveTo>
                    <a:pt x="15240" y="6472"/>
                  </a:moveTo>
                  <a:cubicBezTo>
                    <a:pt x="15240" y="10047"/>
                    <a:pt x="11828" y="12945"/>
                    <a:pt x="7620" y="12945"/>
                  </a:cubicBezTo>
                  <a:cubicBezTo>
                    <a:pt x="3412" y="12945"/>
                    <a:pt x="0" y="10047"/>
                    <a:pt x="0" y="6472"/>
                  </a:cubicBezTo>
                  <a:cubicBezTo>
                    <a:pt x="0" y="2898"/>
                    <a:pt x="3412" y="0"/>
                    <a:pt x="7620" y="0"/>
                  </a:cubicBezTo>
                  <a:cubicBezTo>
                    <a:pt x="11828" y="0"/>
                    <a:pt x="15240" y="2898"/>
                    <a:pt x="15240" y="6472"/>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16" name="Freeform: Shape 115">
              <a:extLst>
                <a:ext uri="{FF2B5EF4-FFF2-40B4-BE49-F238E27FC236}">
                  <a16:creationId xmlns:a16="http://schemas.microsoft.com/office/drawing/2014/main" id="{5A66B904-392C-43F6-B161-ECA3829634A0}"/>
                </a:ext>
              </a:extLst>
            </p:cNvPr>
            <p:cNvSpPr/>
            <p:nvPr/>
          </p:nvSpPr>
          <p:spPr>
            <a:xfrm>
              <a:off x="533593" y="8188844"/>
              <a:ext cx="15240" cy="12944"/>
            </a:xfrm>
            <a:custGeom>
              <a:avLst/>
              <a:gdLst>
                <a:gd name="connsiteX0" fmla="*/ 15240 w 15240"/>
                <a:gd name="connsiteY0" fmla="*/ 6472 h 12944"/>
                <a:gd name="connsiteX1" fmla="*/ 7620 w 15240"/>
                <a:gd name="connsiteY1" fmla="*/ 12945 h 12944"/>
                <a:gd name="connsiteX2" fmla="*/ 0 w 15240"/>
                <a:gd name="connsiteY2" fmla="*/ 6472 h 12944"/>
                <a:gd name="connsiteX3" fmla="*/ 7620 w 15240"/>
                <a:gd name="connsiteY3" fmla="*/ 0 h 12944"/>
                <a:gd name="connsiteX4" fmla="*/ 15240 w 15240"/>
                <a:gd name="connsiteY4" fmla="*/ 6472 h 1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2944">
                  <a:moveTo>
                    <a:pt x="15240" y="6472"/>
                  </a:moveTo>
                  <a:cubicBezTo>
                    <a:pt x="15240" y="10047"/>
                    <a:pt x="11828" y="12945"/>
                    <a:pt x="7620" y="12945"/>
                  </a:cubicBezTo>
                  <a:cubicBezTo>
                    <a:pt x="3412" y="12945"/>
                    <a:pt x="0" y="10047"/>
                    <a:pt x="0" y="6472"/>
                  </a:cubicBezTo>
                  <a:cubicBezTo>
                    <a:pt x="0" y="2898"/>
                    <a:pt x="3412" y="0"/>
                    <a:pt x="7620" y="0"/>
                  </a:cubicBezTo>
                  <a:cubicBezTo>
                    <a:pt x="11828" y="0"/>
                    <a:pt x="15240" y="2898"/>
                    <a:pt x="15240" y="6472"/>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17" name="Freeform: Shape 116">
              <a:extLst>
                <a:ext uri="{FF2B5EF4-FFF2-40B4-BE49-F238E27FC236}">
                  <a16:creationId xmlns:a16="http://schemas.microsoft.com/office/drawing/2014/main" id="{3888C589-5C5B-4317-B5E8-4D1228DCADAC}"/>
                </a:ext>
              </a:extLst>
            </p:cNvPr>
            <p:cNvSpPr/>
            <p:nvPr/>
          </p:nvSpPr>
          <p:spPr>
            <a:xfrm>
              <a:off x="625033" y="8162954"/>
              <a:ext cx="15240" cy="12944"/>
            </a:xfrm>
            <a:custGeom>
              <a:avLst/>
              <a:gdLst>
                <a:gd name="connsiteX0" fmla="*/ 15240 w 15240"/>
                <a:gd name="connsiteY0" fmla="*/ 6472 h 12944"/>
                <a:gd name="connsiteX1" fmla="*/ 7620 w 15240"/>
                <a:gd name="connsiteY1" fmla="*/ 12945 h 12944"/>
                <a:gd name="connsiteX2" fmla="*/ 0 w 15240"/>
                <a:gd name="connsiteY2" fmla="*/ 6472 h 12944"/>
                <a:gd name="connsiteX3" fmla="*/ 7620 w 15240"/>
                <a:gd name="connsiteY3" fmla="*/ 0 h 12944"/>
                <a:gd name="connsiteX4" fmla="*/ 15240 w 15240"/>
                <a:gd name="connsiteY4" fmla="*/ 6472 h 1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2944">
                  <a:moveTo>
                    <a:pt x="15240" y="6472"/>
                  </a:moveTo>
                  <a:cubicBezTo>
                    <a:pt x="15240" y="10047"/>
                    <a:pt x="11828" y="12945"/>
                    <a:pt x="7620" y="12945"/>
                  </a:cubicBezTo>
                  <a:cubicBezTo>
                    <a:pt x="3412" y="12945"/>
                    <a:pt x="0" y="10047"/>
                    <a:pt x="0" y="6472"/>
                  </a:cubicBezTo>
                  <a:cubicBezTo>
                    <a:pt x="0" y="2898"/>
                    <a:pt x="3412" y="0"/>
                    <a:pt x="7620" y="0"/>
                  </a:cubicBezTo>
                  <a:cubicBezTo>
                    <a:pt x="11828" y="0"/>
                    <a:pt x="15240" y="2898"/>
                    <a:pt x="15240" y="6472"/>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18" name="Freeform: Shape 117">
              <a:extLst>
                <a:ext uri="{FF2B5EF4-FFF2-40B4-BE49-F238E27FC236}">
                  <a16:creationId xmlns:a16="http://schemas.microsoft.com/office/drawing/2014/main" id="{93E462B5-1E60-49E2-A35B-F8A971C0AC49}"/>
                </a:ext>
              </a:extLst>
            </p:cNvPr>
            <p:cNvSpPr/>
            <p:nvPr/>
          </p:nvSpPr>
          <p:spPr>
            <a:xfrm>
              <a:off x="625033" y="8188844"/>
              <a:ext cx="15240" cy="12944"/>
            </a:xfrm>
            <a:custGeom>
              <a:avLst/>
              <a:gdLst>
                <a:gd name="connsiteX0" fmla="*/ 15240 w 15240"/>
                <a:gd name="connsiteY0" fmla="*/ 6472 h 12944"/>
                <a:gd name="connsiteX1" fmla="*/ 7620 w 15240"/>
                <a:gd name="connsiteY1" fmla="*/ 12945 h 12944"/>
                <a:gd name="connsiteX2" fmla="*/ 0 w 15240"/>
                <a:gd name="connsiteY2" fmla="*/ 6472 h 12944"/>
                <a:gd name="connsiteX3" fmla="*/ 7620 w 15240"/>
                <a:gd name="connsiteY3" fmla="*/ 0 h 12944"/>
                <a:gd name="connsiteX4" fmla="*/ 15240 w 15240"/>
                <a:gd name="connsiteY4" fmla="*/ 6472 h 1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2944">
                  <a:moveTo>
                    <a:pt x="15240" y="6472"/>
                  </a:moveTo>
                  <a:cubicBezTo>
                    <a:pt x="15240" y="10047"/>
                    <a:pt x="11828" y="12945"/>
                    <a:pt x="7620" y="12945"/>
                  </a:cubicBezTo>
                  <a:cubicBezTo>
                    <a:pt x="3412" y="12945"/>
                    <a:pt x="0" y="10047"/>
                    <a:pt x="0" y="6472"/>
                  </a:cubicBezTo>
                  <a:cubicBezTo>
                    <a:pt x="0" y="2898"/>
                    <a:pt x="3412" y="0"/>
                    <a:pt x="7620" y="0"/>
                  </a:cubicBezTo>
                  <a:cubicBezTo>
                    <a:pt x="11828" y="0"/>
                    <a:pt x="15240" y="2898"/>
                    <a:pt x="15240" y="6472"/>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19" name="Freeform: Shape 118">
              <a:extLst>
                <a:ext uri="{FF2B5EF4-FFF2-40B4-BE49-F238E27FC236}">
                  <a16:creationId xmlns:a16="http://schemas.microsoft.com/office/drawing/2014/main" id="{FF4942CE-91EE-4B80-9669-50778FDF26E6}"/>
                </a:ext>
              </a:extLst>
            </p:cNvPr>
            <p:cNvSpPr/>
            <p:nvPr/>
          </p:nvSpPr>
          <p:spPr>
            <a:xfrm>
              <a:off x="609793" y="8175899"/>
              <a:ext cx="15240" cy="12944"/>
            </a:xfrm>
            <a:custGeom>
              <a:avLst/>
              <a:gdLst>
                <a:gd name="connsiteX0" fmla="*/ 15240 w 15240"/>
                <a:gd name="connsiteY0" fmla="*/ 6472 h 12944"/>
                <a:gd name="connsiteX1" fmla="*/ 7620 w 15240"/>
                <a:gd name="connsiteY1" fmla="*/ 12945 h 12944"/>
                <a:gd name="connsiteX2" fmla="*/ 0 w 15240"/>
                <a:gd name="connsiteY2" fmla="*/ 6472 h 12944"/>
                <a:gd name="connsiteX3" fmla="*/ 7620 w 15240"/>
                <a:gd name="connsiteY3" fmla="*/ 0 h 12944"/>
                <a:gd name="connsiteX4" fmla="*/ 15240 w 15240"/>
                <a:gd name="connsiteY4" fmla="*/ 6472 h 1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2944">
                  <a:moveTo>
                    <a:pt x="15240" y="6472"/>
                  </a:moveTo>
                  <a:cubicBezTo>
                    <a:pt x="15240" y="10047"/>
                    <a:pt x="11828" y="12945"/>
                    <a:pt x="7620" y="12945"/>
                  </a:cubicBezTo>
                  <a:cubicBezTo>
                    <a:pt x="3412" y="12945"/>
                    <a:pt x="0" y="10047"/>
                    <a:pt x="0" y="6472"/>
                  </a:cubicBezTo>
                  <a:cubicBezTo>
                    <a:pt x="0" y="2898"/>
                    <a:pt x="3412" y="0"/>
                    <a:pt x="7620" y="0"/>
                  </a:cubicBezTo>
                  <a:cubicBezTo>
                    <a:pt x="11828" y="0"/>
                    <a:pt x="15240" y="2898"/>
                    <a:pt x="15240" y="6472"/>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20" name="Freeform: Shape 119">
              <a:extLst>
                <a:ext uri="{FF2B5EF4-FFF2-40B4-BE49-F238E27FC236}">
                  <a16:creationId xmlns:a16="http://schemas.microsoft.com/office/drawing/2014/main" id="{470A408F-8DE5-4A91-8128-B370F3B94AF8}"/>
                </a:ext>
              </a:extLst>
            </p:cNvPr>
            <p:cNvSpPr/>
            <p:nvPr/>
          </p:nvSpPr>
          <p:spPr>
            <a:xfrm>
              <a:off x="640273" y="8175899"/>
              <a:ext cx="15240" cy="12944"/>
            </a:xfrm>
            <a:custGeom>
              <a:avLst/>
              <a:gdLst>
                <a:gd name="connsiteX0" fmla="*/ 15240 w 15240"/>
                <a:gd name="connsiteY0" fmla="*/ 6472 h 12944"/>
                <a:gd name="connsiteX1" fmla="*/ 7620 w 15240"/>
                <a:gd name="connsiteY1" fmla="*/ 12945 h 12944"/>
                <a:gd name="connsiteX2" fmla="*/ 0 w 15240"/>
                <a:gd name="connsiteY2" fmla="*/ 6472 h 12944"/>
                <a:gd name="connsiteX3" fmla="*/ 7620 w 15240"/>
                <a:gd name="connsiteY3" fmla="*/ 0 h 12944"/>
                <a:gd name="connsiteX4" fmla="*/ 15240 w 15240"/>
                <a:gd name="connsiteY4" fmla="*/ 6472 h 1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2944">
                  <a:moveTo>
                    <a:pt x="15240" y="6472"/>
                  </a:moveTo>
                  <a:cubicBezTo>
                    <a:pt x="15240" y="10047"/>
                    <a:pt x="11828" y="12945"/>
                    <a:pt x="7620" y="12945"/>
                  </a:cubicBezTo>
                  <a:cubicBezTo>
                    <a:pt x="3412" y="12945"/>
                    <a:pt x="0" y="10047"/>
                    <a:pt x="0" y="6472"/>
                  </a:cubicBezTo>
                  <a:cubicBezTo>
                    <a:pt x="0" y="2898"/>
                    <a:pt x="3412" y="0"/>
                    <a:pt x="7620" y="0"/>
                  </a:cubicBezTo>
                  <a:cubicBezTo>
                    <a:pt x="11828" y="0"/>
                    <a:pt x="15240" y="2898"/>
                    <a:pt x="15240" y="6472"/>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21" name="Freeform: Shape 120">
              <a:extLst>
                <a:ext uri="{FF2B5EF4-FFF2-40B4-BE49-F238E27FC236}">
                  <a16:creationId xmlns:a16="http://schemas.microsoft.com/office/drawing/2014/main" id="{56F208A3-42EB-4CCF-B755-220FB68EBC63}"/>
                </a:ext>
              </a:extLst>
            </p:cNvPr>
            <p:cNvSpPr/>
            <p:nvPr/>
          </p:nvSpPr>
          <p:spPr>
            <a:xfrm>
              <a:off x="689803" y="8224442"/>
              <a:ext cx="76200" cy="110031"/>
            </a:xfrm>
            <a:custGeom>
              <a:avLst/>
              <a:gdLst>
                <a:gd name="connsiteX0" fmla="*/ 53340 w 76200"/>
                <a:gd name="connsiteY0" fmla="*/ 0 h 110031"/>
                <a:gd name="connsiteX1" fmla="*/ 30480 w 76200"/>
                <a:gd name="connsiteY1" fmla="*/ 19417 h 110031"/>
                <a:gd name="connsiteX2" fmla="*/ 0 w 76200"/>
                <a:gd name="connsiteY2" fmla="*/ 19417 h 110031"/>
                <a:gd name="connsiteX3" fmla="*/ 0 w 76200"/>
                <a:gd name="connsiteY3" fmla="*/ 90614 h 110031"/>
                <a:gd name="connsiteX4" fmla="*/ 30480 w 76200"/>
                <a:gd name="connsiteY4" fmla="*/ 90614 h 110031"/>
                <a:gd name="connsiteX5" fmla="*/ 53340 w 76200"/>
                <a:gd name="connsiteY5" fmla="*/ 110031 h 110031"/>
                <a:gd name="connsiteX6" fmla="*/ 76200 w 76200"/>
                <a:gd name="connsiteY6" fmla="*/ 110031 h 110031"/>
                <a:gd name="connsiteX7" fmla="*/ 76200 w 76200"/>
                <a:gd name="connsiteY7" fmla="*/ 0 h 11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 h="110031">
                  <a:moveTo>
                    <a:pt x="53340" y="0"/>
                  </a:moveTo>
                  <a:lnTo>
                    <a:pt x="30480" y="19417"/>
                  </a:lnTo>
                  <a:lnTo>
                    <a:pt x="0" y="19417"/>
                  </a:lnTo>
                  <a:lnTo>
                    <a:pt x="0" y="90614"/>
                  </a:lnTo>
                  <a:lnTo>
                    <a:pt x="30480" y="90614"/>
                  </a:lnTo>
                  <a:lnTo>
                    <a:pt x="53340" y="110031"/>
                  </a:lnTo>
                  <a:lnTo>
                    <a:pt x="76200" y="110031"/>
                  </a:lnTo>
                  <a:lnTo>
                    <a:pt x="76200" y="0"/>
                  </a:ln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22" name="Freeform: Shape 121">
              <a:extLst>
                <a:ext uri="{FF2B5EF4-FFF2-40B4-BE49-F238E27FC236}">
                  <a16:creationId xmlns:a16="http://schemas.microsoft.com/office/drawing/2014/main" id="{C9DBE155-8264-424B-A7F3-9460ED2F8773}"/>
                </a:ext>
              </a:extLst>
            </p:cNvPr>
            <p:cNvSpPr/>
            <p:nvPr/>
          </p:nvSpPr>
          <p:spPr>
            <a:xfrm>
              <a:off x="461203" y="8133828"/>
              <a:ext cx="228600" cy="200644"/>
            </a:xfrm>
            <a:custGeom>
              <a:avLst/>
              <a:gdLst>
                <a:gd name="connsiteX0" fmla="*/ 171450 w 228600"/>
                <a:gd name="connsiteY0" fmla="*/ 77669 h 200644"/>
                <a:gd name="connsiteX1" fmla="*/ 137160 w 228600"/>
                <a:gd name="connsiteY1" fmla="*/ 48543 h 200644"/>
                <a:gd name="connsiteX2" fmla="*/ 171450 w 228600"/>
                <a:gd name="connsiteY2" fmla="*/ 19417 h 200644"/>
                <a:gd name="connsiteX3" fmla="*/ 205740 w 228600"/>
                <a:gd name="connsiteY3" fmla="*/ 48543 h 200644"/>
                <a:gd name="connsiteX4" fmla="*/ 171450 w 228600"/>
                <a:gd name="connsiteY4" fmla="*/ 77669 h 200644"/>
                <a:gd name="connsiteX5" fmla="*/ 182880 w 228600"/>
                <a:gd name="connsiteY5" fmla="*/ 181228 h 200644"/>
                <a:gd name="connsiteX6" fmla="*/ 175260 w 228600"/>
                <a:gd name="connsiteY6" fmla="*/ 174755 h 200644"/>
                <a:gd name="connsiteX7" fmla="*/ 182880 w 228600"/>
                <a:gd name="connsiteY7" fmla="*/ 168283 h 200644"/>
                <a:gd name="connsiteX8" fmla="*/ 190500 w 228600"/>
                <a:gd name="connsiteY8" fmla="*/ 174755 h 200644"/>
                <a:gd name="connsiteX9" fmla="*/ 182880 w 228600"/>
                <a:gd name="connsiteY9" fmla="*/ 181228 h 200644"/>
                <a:gd name="connsiteX10" fmla="*/ 110490 w 228600"/>
                <a:gd name="connsiteY10" fmla="*/ 90614 h 200644"/>
                <a:gd name="connsiteX11" fmla="*/ 120777 w 228600"/>
                <a:gd name="connsiteY11" fmla="*/ 70873 h 200644"/>
                <a:gd name="connsiteX12" fmla="*/ 142875 w 228600"/>
                <a:gd name="connsiteY12" fmla="*/ 90614 h 200644"/>
                <a:gd name="connsiteX13" fmla="*/ 110490 w 228600"/>
                <a:gd name="connsiteY13" fmla="*/ 90614 h 200644"/>
                <a:gd name="connsiteX14" fmla="*/ 64770 w 228600"/>
                <a:gd name="connsiteY14" fmla="*/ 90614 h 200644"/>
                <a:gd name="connsiteX15" fmla="*/ 30480 w 228600"/>
                <a:gd name="connsiteY15" fmla="*/ 61488 h 200644"/>
                <a:gd name="connsiteX16" fmla="*/ 64770 w 228600"/>
                <a:gd name="connsiteY16" fmla="*/ 32362 h 200644"/>
                <a:gd name="connsiteX17" fmla="*/ 99060 w 228600"/>
                <a:gd name="connsiteY17" fmla="*/ 61488 h 200644"/>
                <a:gd name="connsiteX18" fmla="*/ 64770 w 228600"/>
                <a:gd name="connsiteY18" fmla="*/ 90614 h 200644"/>
                <a:gd name="connsiteX19" fmla="*/ 199644 w 228600"/>
                <a:gd name="connsiteY19" fmla="*/ 90614 h 200644"/>
                <a:gd name="connsiteX20" fmla="*/ 228600 w 228600"/>
                <a:gd name="connsiteY20" fmla="*/ 48543 h 200644"/>
                <a:gd name="connsiteX21" fmla="*/ 171450 w 228600"/>
                <a:gd name="connsiteY21" fmla="*/ 0 h 200644"/>
                <a:gd name="connsiteX22" fmla="*/ 115443 w 228600"/>
                <a:gd name="connsiteY22" fmla="*/ 39158 h 200644"/>
                <a:gd name="connsiteX23" fmla="*/ 64770 w 228600"/>
                <a:gd name="connsiteY23" fmla="*/ 12945 h 200644"/>
                <a:gd name="connsiteX24" fmla="*/ 7620 w 228600"/>
                <a:gd name="connsiteY24" fmla="*/ 61488 h 200644"/>
                <a:gd name="connsiteX25" fmla="*/ 30480 w 228600"/>
                <a:gd name="connsiteY25" fmla="*/ 100322 h 200644"/>
                <a:gd name="connsiteX26" fmla="*/ 30480 w 228600"/>
                <a:gd name="connsiteY26" fmla="*/ 110031 h 200644"/>
                <a:gd name="connsiteX27" fmla="*/ 22860 w 228600"/>
                <a:gd name="connsiteY27" fmla="*/ 110031 h 200644"/>
                <a:gd name="connsiteX28" fmla="*/ 15240 w 228600"/>
                <a:gd name="connsiteY28" fmla="*/ 103559 h 200644"/>
                <a:gd name="connsiteX29" fmla="*/ 0 w 228600"/>
                <a:gd name="connsiteY29" fmla="*/ 103559 h 200644"/>
                <a:gd name="connsiteX30" fmla="*/ 0 w 228600"/>
                <a:gd name="connsiteY30" fmla="*/ 135921 h 200644"/>
                <a:gd name="connsiteX31" fmla="*/ 15240 w 228600"/>
                <a:gd name="connsiteY31" fmla="*/ 135921 h 200644"/>
                <a:gd name="connsiteX32" fmla="*/ 22860 w 228600"/>
                <a:gd name="connsiteY32" fmla="*/ 129448 h 200644"/>
                <a:gd name="connsiteX33" fmla="*/ 30480 w 228600"/>
                <a:gd name="connsiteY33" fmla="*/ 129448 h 200644"/>
                <a:gd name="connsiteX34" fmla="*/ 30480 w 228600"/>
                <a:gd name="connsiteY34" fmla="*/ 187700 h 200644"/>
                <a:gd name="connsiteX35" fmla="*/ 45720 w 228600"/>
                <a:gd name="connsiteY35" fmla="*/ 200645 h 200644"/>
                <a:gd name="connsiteX36" fmla="*/ 198120 w 228600"/>
                <a:gd name="connsiteY36" fmla="*/ 200645 h 200644"/>
                <a:gd name="connsiteX37" fmla="*/ 213360 w 228600"/>
                <a:gd name="connsiteY37" fmla="*/ 187700 h 200644"/>
                <a:gd name="connsiteX38" fmla="*/ 213360 w 228600"/>
                <a:gd name="connsiteY38" fmla="*/ 103559 h 200644"/>
                <a:gd name="connsiteX39" fmla="*/ 199644 w 228600"/>
                <a:gd name="connsiteY39" fmla="*/ 90614 h 20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8600" h="200644">
                  <a:moveTo>
                    <a:pt x="171450" y="77669"/>
                  </a:moveTo>
                  <a:cubicBezTo>
                    <a:pt x="152400" y="77669"/>
                    <a:pt x="137160" y="64724"/>
                    <a:pt x="137160" y="48543"/>
                  </a:cubicBezTo>
                  <a:cubicBezTo>
                    <a:pt x="137160" y="32362"/>
                    <a:pt x="152400" y="19417"/>
                    <a:pt x="171450" y="19417"/>
                  </a:cubicBezTo>
                  <a:cubicBezTo>
                    <a:pt x="190500" y="19417"/>
                    <a:pt x="205740" y="32362"/>
                    <a:pt x="205740" y="48543"/>
                  </a:cubicBezTo>
                  <a:cubicBezTo>
                    <a:pt x="205740" y="64724"/>
                    <a:pt x="190500" y="77669"/>
                    <a:pt x="171450" y="77669"/>
                  </a:cubicBezTo>
                  <a:close/>
                  <a:moveTo>
                    <a:pt x="182880" y="181228"/>
                  </a:moveTo>
                  <a:cubicBezTo>
                    <a:pt x="178689" y="181228"/>
                    <a:pt x="175260" y="178315"/>
                    <a:pt x="175260" y="174755"/>
                  </a:cubicBezTo>
                  <a:cubicBezTo>
                    <a:pt x="175260" y="171195"/>
                    <a:pt x="178689" y="168283"/>
                    <a:pt x="182880" y="168283"/>
                  </a:cubicBezTo>
                  <a:cubicBezTo>
                    <a:pt x="187071" y="168283"/>
                    <a:pt x="190500" y="171195"/>
                    <a:pt x="190500" y="174755"/>
                  </a:cubicBezTo>
                  <a:cubicBezTo>
                    <a:pt x="190500" y="178315"/>
                    <a:pt x="187071" y="181228"/>
                    <a:pt x="182880" y="181228"/>
                  </a:cubicBezTo>
                  <a:close/>
                  <a:moveTo>
                    <a:pt x="110490" y="90614"/>
                  </a:moveTo>
                  <a:cubicBezTo>
                    <a:pt x="115443" y="84789"/>
                    <a:pt x="119253" y="78316"/>
                    <a:pt x="120777" y="70873"/>
                  </a:cubicBezTo>
                  <a:cubicBezTo>
                    <a:pt x="125730" y="78963"/>
                    <a:pt x="133731" y="85760"/>
                    <a:pt x="142875" y="90614"/>
                  </a:cubicBezTo>
                  <a:lnTo>
                    <a:pt x="110490" y="90614"/>
                  </a:lnTo>
                  <a:close/>
                  <a:moveTo>
                    <a:pt x="64770" y="90614"/>
                  </a:moveTo>
                  <a:cubicBezTo>
                    <a:pt x="45720" y="90614"/>
                    <a:pt x="30480" y="77669"/>
                    <a:pt x="30480" y="61488"/>
                  </a:cubicBezTo>
                  <a:cubicBezTo>
                    <a:pt x="30480" y="45307"/>
                    <a:pt x="45720" y="32362"/>
                    <a:pt x="64770" y="32362"/>
                  </a:cubicBezTo>
                  <a:cubicBezTo>
                    <a:pt x="83820" y="32362"/>
                    <a:pt x="99060" y="45307"/>
                    <a:pt x="99060" y="61488"/>
                  </a:cubicBezTo>
                  <a:cubicBezTo>
                    <a:pt x="99060" y="77669"/>
                    <a:pt x="83820" y="90614"/>
                    <a:pt x="64770" y="90614"/>
                  </a:cubicBezTo>
                  <a:close/>
                  <a:moveTo>
                    <a:pt x="199644" y="90614"/>
                  </a:moveTo>
                  <a:cubicBezTo>
                    <a:pt x="216789" y="82200"/>
                    <a:pt x="228600" y="66666"/>
                    <a:pt x="228600" y="48543"/>
                  </a:cubicBezTo>
                  <a:cubicBezTo>
                    <a:pt x="228600" y="21683"/>
                    <a:pt x="203073" y="0"/>
                    <a:pt x="171450" y="0"/>
                  </a:cubicBezTo>
                  <a:cubicBezTo>
                    <a:pt x="143637" y="0"/>
                    <a:pt x="120777" y="16828"/>
                    <a:pt x="115443" y="39158"/>
                  </a:cubicBezTo>
                  <a:cubicBezTo>
                    <a:pt x="105918" y="23624"/>
                    <a:pt x="86868" y="12945"/>
                    <a:pt x="64770" y="12945"/>
                  </a:cubicBezTo>
                  <a:cubicBezTo>
                    <a:pt x="33147" y="12945"/>
                    <a:pt x="7620" y="34627"/>
                    <a:pt x="7620" y="61488"/>
                  </a:cubicBezTo>
                  <a:cubicBezTo>
                    <a:pt x="7620" y="77345"/>
                    <a:pt x="16764" y="91261"/>
                    <a:pt x="30480" y="100322"/>
                  </a:cubicBezTo>
                  <a:lnTo>
                    <a:pt x="30480" y="110031"/>
                  </a:lnTo>
                  <a:lnTo>
                    <a:pt x="22860" y="110031"/>
                  </a:lnTo>
                  <a:lnTo>
                    <a:pt x="15240" y="103559"/>
                  </a:lnTo>
                  <a:lnTo>
                    <a:pt x="0" y="103559"/>
                  </a:lnTo>
                  <a:lnTo>
                    <a:pt x="0" y="135921"/>
                  </a:lnTo>
                  <a:lnTo>
                    <a:pt x="15240" y="135921"/>
                  </a:lnTo>
                  <a:lnTo>
                    <a:pt x="22860" y="129448"/>
                  </a:lnTo>
                  <a:lnTo>
                    <a:pt x="30480" y="129448"/>
                  </a:lnTo>
                  <a:lnTo>
                    <a:pt x="30480" y="187700"/>
                  </a:lnTo>
                  <a:cubicBezTo>
                    <a:pt x="30480" y="194820"/>
                    <a:pt x="37338" y="200645"/>
                    <a:pt x="45720" y="200645"/>
                  </a:cubicBezTo>
                  <a:lnTo>
                    <a:pt x="198120" y="200645"/>
                  </a:lnTo>
                  <a:cubicBezTo>
                    <a:pt x="206502" y="200645"/>
                    <a:pt x="213360" y="194820"/>
                    <a:pt x="213360" y="187700"/>
                  </a:cubicBezTo>
                  <a:lnTo>
                    <a:pt x="213360" y="103559"/>
                  </a:lnTo>
                  <a:cubicBezTo>
                    <a:pt x="213360" y="96763"/>
                    <a:pt x="207264" y="91261"/>
                    <a:pt x="199644" y="90614"/>
                  </a:cubicBezTo>
                  <a:close/>
                </a:path>
              </a:pathLst>
            </a:custGeom>
            <a:solidFill>
              <a:srgbClr val="000000"/>
            </a:solidFill>
            <a:ln w="3770" cap="flat">
              <a:noFill/>
              <a:prstDash val="solid"/>
              <a:miter/>
            </a:ln>
          </p:spPr>
          <p:txBody>
            <a:bodyPr rtlCol="0" anchor="ctr"/>
            <a:lstStyle/>
            <a:p>
              <a:pPr defTabSz="931774">
                <a:defRPr/>
              </a:pPr>
              <a:endParaRPr lang="en-US">
                <a:solidFill>
                  <a:prstClr val="black"/>
                </a:solidFill>
                <a:latin typeface="Calibri" panose="020F0502020204030204"/>
              </a:endParaRPr>
            </a:p>
          </p:txBody>
        </p:sp>
      </p:grpSp>
      <p:grpSp>
        <p:nvGrpSpPr>
          <p:cNvPr id="123" name="Graphic 61" descr="Head with gears">
            <a:extLst>
              <a:ext uri="{FF2B5EF4-FFF2-40B4-BE49-F238E27FC236}">
                <a16:creationId xmlns:a16="http://schemas.microsoft.com/office/drawing/2014/main" id="{38A72638-8DB2-4DFD-B43E-59B9BD00C0AB}"/>
              </a:ext>
            </a:extLst>
          </p:cNvPr>
          <p:cNvGrpSpPr/>
          <p:nvPr/>
        </p:nvGrpSpPr>
        <p:grpSpPr>
          <a:xfrm>
            <a:off x="4315043" y="7521875"/>
            <a:ext cx="307920" cy="290704"/>
            <a:chOff x="433425" y="8439533"/>
            <a:chExt cx="326072" cy="304800"/>
          </a:xfrm>
        </p:grpSpPr>
        <p:sp>
          <p:nvSpPr>
            <p:cNvPr id="124" name="Freeform: Shape 123">
              <a:extLst>
                <a:ext uri="{FF2B5EF4-FFF2-40B4-BE49-F238E27FC236}">
                  <a16:creationId xmlns:a16="http://schemas.microsoft.com/office/drawing/2014/main" id="{7F4E59DF-5EB6-4B07-8A5B-F1B66A649BB9}"/>
                </a:ext>
              </a:extLst>
            </p:cNvPr>
            <p:cNvSpPr/>
            <p:nvPr/>
          </p:nvSpPr>
          <p:spPr>
            <a:xfrm>
              <a:off x="579138" y="8502080"/>
              <a:ext cx="28531" cy="26669"/>
            </a:xfrm>
            <a:custGeom>
              <a:avLst/>
              <a:gdLst>
                <a:gd name="connsiteX0" fmla="*/ 14266 w 28531"/>
                <a:gd name="connsiteY0" fmla="*/ 0 h 26669"/>
                <a:gd name="connsiteX1" fmla="*/ 0 w 28531"/>
                <a:gd name="connsiteY1" fmla="*/ 13335 h 26669"/>
                <a:gd name="connsiteX2" fmla="*/ 14266 w 28531"/>
                <a:gd name="connsiteY2" fmla="*/ 26670 h 26669"/>
                <a:gd name="connsiteX3" fmla="*/ 28531 w 28531"/>
                <a:gd name="connsiteY3" fmla="*/ 13335 h 26669"/>
                <a:gd name="connsiteX4" fmla="*/ 14266 w 28531"/>
                <a:gd name="connsiteY4" fmla="*/ 0 h 26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1" h="26669">
                  <a:moveTo>
                    <a:pt x="14266" y="0"/>
                  </a:moveTo>
                  <a:cubicBezTo>
                    <a:pt x="6454" y="0"/>
                    <a:pt x="0" y="6032"/>
                    <a:pt x="0" y="13335"/>
                  </a:cubicBezTo>
                  <a:cubicBezTo>
                    <a:pt x="0" y="20638"/>
                    <a:pt x="6454" y="26670"/>
                    <a:pt x="14266" y="26670"/>
                  </a:cubicBezTo>
                  <a:cubicBezTo>
                    <a:pt x="22078" y="26670"/>
                    <a:pt x="28531" y="20638"/>
                    <a:pt x="28531" y="13335"/>
                  </a:cubicBezTo>
                  <a:cubicBezTo>
                    <a:pt x="28531" y="6032"/>
                    <a:pt x="22078" y="0"/>
                    <a:pt x="14266" y="0"/>
                  </a:cubicBezTo>
                  <a:close/>
                </a:path>
              </a:pathLst>
            </a:custGeom>
            <a:solidFill>
              <a:srgbClr val="000000"/>
            </a:solidFill>
            <a:ln w="3373"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25" name="Freeform: Shape 124">
              <a:extLst>
                <a:ext uri="{FF2B5EF4-FFF2-40B4-BE49-F238E27FC236}">
                  <a16:creationId xmlns:a16="http://schemas.microsoft.com/office/drawing/2014/main" id="{00378EBD-2F0D-49B8-89DC-15B67BEED2E6}"/>
                </a:ext>
              </a:extLst>
            </p:cNvPr>
            <p:cNvSpPr/>
            <p:nvPr/>
          </p:nvSpPr>
          <p:spPr>
            <a:xfrm>
              <a:off x="536341" y="8566533"/>
              <a:ext cx="28531" cy="26670"/>
            </a:xfrm>
            <a:custGeom>
              <a:avLst/>
              <a:gdLst>
                <a:gd name="connsiteX0" fmla="*/ 28531 w 28531"/>
                <a:gd name="connsiteY0" fmla="*/ 13335 h 26670"/>
                <a:gd name="connsiteX1" fmla="*/ 14266 w 28531"/>
                <a:gd name="connsiteY1" fmla="*/ 26670 h 26670"/>
                <a:gd name="connsiteX2" fmla="*/ 0 w 28531"/>
                <a:gd name="connsiteY2" fmla="*/ 13335 h 26670"/>
                <a:gd name="connsiteX3" fmla="*/ 14266 w 28531"/>
                <a:gd name="connsiteY3" fmla="*/ 0 h 26670"/>
                <a:gd name="connsiteX4" fmla="*/ 28531 w 28531"/>
                <a:gd name="connsiteY4" fmla="*/ 13335 h 26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1" h="26670">
                  <a:moveTo>
                    <a:pt x="28531" y="13335"/>
                  </a:moveTo>
                  <a:cubicBezTo>
                    <a:pt x="28531" y="20700"/>
                    <a:pt x="22144" y="26670"/>
                    <a:pt x="14266" y="26670"/>
                  </a:cubicBezTo>
                  <a:cubicBezTo>
                    <a:pt x="6387" y="26670"/>
                    <a:pt x="0" y="20700"/>
                    <a:pt x="0" y="13335"/>
                  </a:cubicBezTo>
                  <a:cubicBezTo>
                    <a:pt x="0" y="5970"/>
                    <a:pt x="6387" y="0"/>
                    <a:pt x="14266" y="0"/>
                  </a:cubicBezTo>
                  <a:cubicBezTo>
                    <a:pt x="22144" y="0"/>
                    <a:pt x="28531" y="5970"/>
                    <a:pt x="28531" y="13335"/>
                  </a:cubicBezTo>
                  <a:close/>
                </a:path>
              </a:pathLst>
            </a:custGeom>
            <a:solidFill>
              <a:srgbClr val="000000"/>
            </a:solidFill>
            <a:ln w="3373"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26" name="Freeform: Shape 125">
              <a:extLst>
                <a:ext uri="{FF2B5EF4-FFF2-40B4-BE49-F238E27FC236}">
                  <a16:creationId xmlns:a16="http://schemas.microsoft.com/office/drawing/2014/main" id="{6C80C556-3021-4CF7-B685-4615F5B71B4A}"/>
                </a:ext>
              </a:extLst>
            </p:cNvPr>
            <p:cNvSpPr/>
            <p:nvPr/>
          </p:nvSpPr>
          <p:spPr>
            <a:xfrm>
              <a:off x="480908" y="8457312"/>
              <a:ext cx="231069" cy="256222"/>
            </a:xfrm>
            <a:custGeom>
              <a:avLst/>
              <a:gdLst>
                <a:gd name="connsiteX0" fmla="*/ 152914 w 231069"/>
                <a:gd name="connsiteY0" fmla="*/ 62547 h 256222"/>
                <a:gd name="connsiteX1" fmla="*/ 144423 w 231069"/>
                <a:gd name="connsiteY1" fmla="*/ 66358 h 256222"/>
                <a:gd name="connsiteX2" fmla="*/ 141026 w 231069"/>
                <a:gd name="connsiteY2" fmla="*/ 73343 h 256222"/>
                <a:gd name="connsiteX3" fmla="*/ 144083 w 231069"/>
                <a:gd name="connsiteY3" fmla="*/ 81598 h 256222"/>
                <a:gd name="connsiteX4" fmla="*/ 137290 w 231069"/>
                <a:gd name="connsiteY4" fmla="*/ 87948 h 256222"/>
                <a:gd name="connsiteX5" fmla="*/ 128459 w 231069"/>
                <a:gd name="connsiteY5" fmla="*/ 85090 h 256222"/>
                <a:gd name="connsiteX6" fmla="*/ 120987 w 231069"/>
                <a:gd name="connsiteY6" fmla="*/ 87948 h 256222"/>
                <a:gd name="connsiteX7" fmla="*/ 116911 w 231069"/>
                <a:gd name="connsiteY7" fmla="*/ 95568 h 256222"/>
                <a:gd name="connsiteX8" fmla="*/ 107400 w 231069"/>
                <a:gd name="connsiteY8" fmla="*/ 95568 h 256222"/>
                <a:gd name="connsiteX9" fmla="*/ 103324 w 231069"/>
                <a:gd name="connsiteY9" fmla="*/ 87630 h 256222"/>
                <a:gd name="connsiteX10" fmla="*/ 95852 w 231069"/>
                <a:gd name="connsiteY10" fmla="*/ 84773 h 256222"/>
                <a:gd name="connsiteX11" fmla="*/ 87021 w 231069"/>
                <a:gd name="connsiteY11" fmla="*/ 87630 h 256222"/>
                <a:gd name="connsiteX12" fmla="*/ 80228 w 231069"/>
                <a:gd name="connsiteY12" fmla="*/ 81280 h 256222"/>
                <a:gd name="connsiteX13" fmla="*/ 83284 w 231069"/>
                <a:gd name="connsiteY13" fmla="*/ 73025 h 256222"/>
                <a:gd name="connsiteX14" fmla="*/ 80228 w 231069"/>
                <a:gd name="connsiteY14" fmla="*/ 66040 h 256222"/>
                <a:gd name="connsiteX15" fmla="*/ 71736 w 231069"/>
                <a:gd name="connsiteY15" fmla="*/ 62230 h 256222"/>
                <a:gd name="connsiteX16" fmla="*/ 71736 w 231069"/>
                <a:gd name="connsiteY16" fmla="*/ 53340 h 256222"/>
                <a:gd name="connsiteX17" fmla="*/ 80228 w 231069"/>
                <a:gd name="connsiteY17" fmla="*/ 49530 h 256222"/>
                <a:gd name="connsiteX18" fmla="*/ 83284 w 231069"/>
                <a:gd name="connsiteY18" fmla="*/ 42545 h 256222"/>
                <a:gd name="connsiteX19" fmla="*/ 80567 w 231069"/>
                <a:gd name="connsiteY19" fmla="*/ 34290 h 256222"/>
                <a:gd name="connsiteX20" fmla="*/ 87360 w 231069"/>
                <a:gd name="connsiteY20" fmla="*/ 27940 h 256222"/>
                <a:gd name="connsiteX21" fmla="*/ 96192 w 231069"/>
                <a:gd name="connsiteY21" fmla="*/ 30798 h 256222"/>
                <a:gd name="connsiteX22" fmla="*/ 103664 w 231069"/>
                <a:gd name="connsiteY22" fmla="*/ 27940 h 256222"/>
                <a:gd name="connsiteX23" fmla="*/ 107740 w 231069"/>
                <a:gd name="connsiteY23" fmla="*/ 20003 h 256222"/>
                <a:gd name="connsiteX24" fmla="*/ 117250 w 231069"/>
                <a:gd name="connsiteY24" fmla="*/ 20003 h 256222"/>
                <a:gd name="connsiteX25" fmla="*/ 121326 w 231069"/>
                <a:gd name="connsiteY25" fmla="*/ 27623 h 256222"/>
                <a:gd name="connsiteX26" fmla="*/ 128799 w 231069"/>
                <a:gd name="connsiteY26" fmla="*/ 30480 h 256222"/>
                <a:gd name="connsiteX27" fmla="*/ 137630 w 231069"/>
                <a:gd name="connsiteY27" fmla="*/ 27623 h 256222"/>
                <a:gd name="connsiteX28" fmla="*/ 144423 w 231069"/>
                <a:gd name="connsiteY28" fmla="*/ 33972 h 256222"/>
                <a:gd name="connsiteX29" fmla="*/ 141366 w 231069"/>
                <a:gd name="connsiteY29" fmla="*/ 42228 h 256222"/>
                <a:gd name="connsiteX30" fmla="*/ 144423 w 231069"/>
                <a:gd name="connsiteY30" fmla="*/ 49213 h 256222"/>
                <a:gd name="connsiteX31" fmla="*/ 152914 w 231069"/>
                <a:gd name="connsiteY31" fmla="*/ 53022 h 256222"/>
                <a:gd name="connsiteX32" fmla="*/ 152914 w 231069"/>
                <a:gd name="connsiteY32" fmla="*/ 62547 h 256222"/>
                <a:gd name="connsiteX33" fmla="*/ 110118 w 231069"/>
                <a:gd name="connsiteY33" fmla="*/ 127000 h 256222"/>
                <a:gd name="connsiteX34" fmla="*/ 101626 w 231069"/>
                <a:gd name="connsiteY34" fmla="*/ 130810 h 256222"/>
                <a:gd name="connsiteX35" fmla="*/ 98569 w 231069"/>
                <a:gd name="connsiteY35" fmla="*/ 137795 h 256222"/>
                <a:gd name="connsiteX36" fmla="*/ 101286 w 231069"/>
                <a:gd name="connsiteY36" fmla="*/ 146050 h 256222"/>
                <a:gd name="connsiteX37" fmla="*/ 94493 w 231069"/>
                <a:gd name="connsiteY37" fmla="*/ 152400 h 256222"/>
                <a:gd name="connsiteX38" fmla="*/ 85662 w 231069"/>
                <a:gd name="connsiteY38" fmla="*/ 149543 h 256222"/>
                <a:gd name="connsiteX39" fmla="*/ 78190 w 231069"/>
                <a:gd name="connsiteY39" fmla="*/ 152400 h 256222"/>
                <a:gd name="connsiteX40" fmla="*/ 74453 w 231069"/>
                <a:gd name="connsiteY40" fmla="*/ 160020 h 256222"/>
                <a:gd name="connsiteX41" fmla="*/ 64943 w 231069"/>
                <a:gd name="connsiteY41" fmla="*/ 160020 h 256222"/>
                <a:gd name="connsiteX42" fmla="*/ 60867 w 231069"/>
                <a:gd name="connsiteY42" fmla="*/ 152083 h 256222"/>
                <a:gd name="connsiteX43" fmla="*/ 53395 w 231069"/>
                <a:gd name="connsiteY43" fmla="*/ 149225 h 256222"/>
                <a:gd name="connsiteX44" fmla="*/ 44563 w 231069"/>
                <a:gd name="connsiteY44" fmla="*/ 151765 h 256222"/>
                <a:gd name="connsiteX45" fmla="*/ 37770 w 231069"/>
                <a:gd name="connsiteY45" fmla="*/ 145415 h 256222"/>
                <a:gd name="connsiteX46" fmla="*/ 40827 w 231069"/>
                <a:gd name="connsiteY46" fmla="*/ 137160 h 256222"/>
                <a:gd name="connsiteX47" fmla="*/ 37770 w 231069"/>
                <a:gd name="connsiteY47" fmla="*/ 130175 h 256222"/>
                <a:gd name="connsiteX48" fmla="*/ 29279 w 231069"/>
                <a:gd name="connsiteY48" fmla="*/ 126365 h 256222"/>
                <a:gd name="connsiteX49" fmla="*/ 29279 w 231069"/>
                <a:gd name="connsiteY49" fmla="*/ 117475 h 256222"/>
                <a:gd name="connsiteX50" fmla="*/ 37770 w 231069"/>
                <a:gd name="connsiteY50" fmla="*/ 113665 h 256222"/>
                <a:gd name="connsiteX51" fmla="*/ 40827 w 231069"/>
                <a:gd name="connsiteY51" fmla="*/ 106680 h 256222"/>
                <a:gd name="connsiteX52" fmla="*/ 37770 w 231069"/>
                <a:gd name="connsiteY52" fmla="*/ 98425 h 256222"/>
                <a:gd name="connsiteX53" fmla="*/ 44563 w 231069"/>
                <a:gd name="connsiteY53" fmla="*/ 92075 h 256222"/>
                <a:gd name="connsiteX54" fmla="*/ 53395 w 231069"/>
                <a:gd name="connsiteY54" fmla="*/ 94933 h 256222"/>
                <a:gd name="connsiteX55" fmla="*/ 60867 w 231069"/>
                <a:gd name="connsiteY55" fmla="*/ 92075 h 256222"/>
                <a:gd name="connsiteX56" fmla="*/ 64943 w 231069"/>
                <a:gd name="connsiteY56" fmla="*/ 84137 h 256222"/>
                <a:gd name="connsiteX57" fmla="*/ 74793 w 231069"/>
                <a:gd name="connsiteY57" fmla="*/ 84137 h 256222"/>
                <a:gd name="connsiteX58" fmla="*/ 78869 w 231069"/>
                <a:gd name="connsiteY58" fmla="*/ 92075 h 256222"/>
                <a:gd name="connsiteX59" fmla="*/ 86341 w 231069"/>
                <a:gd name="connsiteY59" fmla="*/ 94933 h 256222"/>
                <a:gd name="connsiteX60" fmla="*/ 95173 w 231069"/>
                <a:gd name="connsiteY60" fmla="*/ 92075 h 256222"/>
                <a:gd name="connsiteX61" fmla="*/ 101966 w 231069"/>
                <a:gd name="connsiteY61" fmla="*/ 98425 h 256222"/>
                <a:gd name="connsiteX62" fmla="*/ 98909 w 231069"/>
                <a:gd name="connsiteY62" fmla="*/ 106680 h 256222"/>
                <a:gd name="connsiteX63" fmla="*/ 101966 w 231069"/>
                <a:gd name="connsiteY63" fmla="*/ 113665 h 256222"/>
                <a:gd name="connsiteX64" fmla="*/ 110457 w 231069"/>
                <a:gd name="connsiteY64" fmla="*/ 117475 h 256222"/>
                <a:gd name="connsiteX65" fmla="*/ 110118 w 231069"/>
                <a:gd name="connsiteY65" fmla="*/ 127000 h 256222"/>
                <a:gd name="connsiteX66" fmla="*/ 110118 w 231069"/>
                <a:gd name="connsiteY66" fmla="*/ 127000 h 256222"/>
                <a:gd name="connsiteX67" fmla="*/ 227639 w 231069"/>
                <a:gd name="connsiteY67" fmla="*/ 138748 h 256222"/>
                <a:gd name="connsiteX68" fmla="*/ 204203 w 231069"/>
                <a:gd name="connsiteY68" fmla="*/ 100648 h 256222"/>
                <a:gd name="connsiteX69" fmla="*/ 204203 w 231069"/>
                <a:gd name="connsiteY69" fmla="*/ 99060 h 256222"/>
                <a:gd name="connsiteX70" fmla="*/ 154273 w 231069"/>
                <a:gd name="connsiteY70" fmla="*/ 13335 h 256222"/>
                <a:gd name="connsiteX71" fmla="*/ 49998 w 231069"/>
                <a:gd name="connsiteY71" fmla="*/ 13335 h 256222"/>
                <a:gd name="connsiteX72" fmla="*/ 68 w 231069"/>
                <a:gd name="connsiteY72" fmla="*/ 99060 h 256222"/>
                <a:gd name="connsiteX73" fmla="*/ 40148 w 231069"/>
                <a:gd name="connsiteY73" fmla="*/ 175895 h 256222"/>
                <a:gd name="connsiteX74" fmla="*/ 40148 w 231069"/>
                <a:gd name="connsiteY74" fmla="*/ 256223 h 256222"/>
                <a:gd name="connsiteX75" fmla="*/ 147480 w 231069"/>
                <a:gd name="connsiteY75" fmla="*/ 256223 h 256222"/>
                <a:gd name="connsiteX76" fmla="*/ 147480 w 231069"/>
                <a:gd name="connsiteY76" fmla="*/ 218123 h 256222"/>
                <a:gd name="connsiteX77" fmla="*/ 164123 w 231069"/>
                <a:gd name="connsiteY77" fmla="*/ 218123 h 256222"/>
                <a:gd name="connsiteX78" fmla="*/ 192654 w 231069"/>
                <a:gd name="connsiteY78" fmla="*/ 207010 h 256222"/>
                <a:gd name="connsiteX79" fmla="*/ 204203 w 231069"/>
                <a:gd name="connsiteY79" fmla="*/ 180023 h 256222"/>
                <a:gd name="connsiteX80" fmla="*/ 204203 w 231069"/>
                <a:gd name="connsiteY80" fmla="*/ 160973 h 256222"/>
                <a:gd name="connsiteX81" fmla="*/ 219148 w 231069"/>
                <a:gd name="connsiteY81" fmla="*/ 160973 h 256222"/>
                <a:gd name="connsiteX82" fmla="*/ 227639 w 231069"/>
                <a:gd name="connsiteY82" fmla="*/ 138748 h 25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31069" h="256222">
                  <a:moveTo>
                    <a:pt x="152914" y="62547"/>
                  </a:moveTo>
                  <a:lnTo>
                    <a:pt x="144423" y="66358"/>
                  </a:lnTo>
                  <a:cubicBezTo>
                    <a:pt x="143744" y="68898"/>
                    <a:pt x="142385" y="71120"/>
                    <a:pt x="141026" y="73343"/>
                  </a:cubicBezTo>
                  <a:lnTo>
                    <a:pt x="144083" y="81598"/>
                  </a:lnTo>
                  <a:lnTo>
                    <a:pt x="137290" y="87948"/>
                  </a:lnTo>
                  <a:lnTo>
                    <a:pt x="128459" y="85090"/>
                  </a:lnTo>
                  <a:cubicBezTo>
                    <a:pt x="126081" y="86360"/>
                    <a:pt x="123704" y="87312"/>
                    <a:pt x="120987" y="87948"/>
                  </a:cubicBezTo>
                  <a:lnTo>
                    <a:pt x="116911" y="95568"/>
                  </a:lnTo>
                  <a:lnTo>
                    <a:pt x="107400" y="95568"/>
                  </a:lnTo>
                  <a:lnTo>
                    <a:pt x="103324" y="87630"/>
                  </a:lnTo>
                  <a:cubicBezTo>
                    <a:pt x="100607" y="86995"/>
                    <a:pt x="98229" y="86043"/>
                    <a:pt x="95852" y="84773"/>
                  </a:cubicBezTo>
                  <a:lnTo>
                    <a:pt x="87021" y="87630"/>
                  </a:lnTo>
                  <a:lnTo>
                    <a:pt x="80228" y="81280"/>
                  </a:lnTo>
                  <a:lnTo>
                    <a:pt x="83284" y="73025"/>
                  </a:lnTo>
                  <a:cubicBezTo>
                    <a:pt x="81926" y="70803"/>
                    <a:pt x="80907" y="68580"/>
                    <a:pt x="80228" y="66040"/>
                  </a:cubicBezTo>
                  <a:lnTo>
                    <a:pt x="71736" y="62230"/>
                  </a:lnTo>
                  <a:lnTo>
                    <a:pt x="71736" y="53340"/>
                  </a:lnTo>
                  <a:lnTo>
                    <a:pt x="80228" y="49530"/>
                  </a:lnTo>
                  <a:cubicBezTo>
                    <a:pt x="80907" y="46990"/>
                    <a:pt x="81926" y="44768"/>
                    <a:pt x="83284" y="42545"/>
                  </a:cubicBezTo>
                  <a:lnTo>
                    <a:pt x="80567" y="34290"/>
                  </a:lnTo>
                  <a:lnTo>
                    <a:pt x="87360" y="27940"/>
                  </a:lnTo>
                  <a:lnTo>
                    <a:pt x="96192" y="30798"/>
                  </a:lnTo>
                  <a:cubicBezTo>
                    <a:pt x="98569" y="29528"/>
                    <a:pt x="100947" y="28575"/>
                    <a:pt x="103664" y="27940"/>
                  </a:cubicBezTo>
                  <a:lnTo>
                    <a:pt x="107740" y="20003"/>
                  </a:lnTo>
                  <a:lnTo>
                    <a:pt x="117250" y="20003"/>
                  </a:lnTo>
                  <a:lnTo>
                    <a:pt x="121326" y="27623"/>
                  </a:lnTo>
                  <a:cubicBezTo>
                    <a:pt x="124043" y="28258"/>
                    <a:pt x="126421" y="29210"/>
                    <a:pt x="128799" y="30480"/>
                  </a:cubicBezTo>
                  <a:lnTo>
                    <a:pt x="137630" y="27623"/>
                  </a:lnTo>
                  <a:lnTo>
                    <a:pt x="144423" y="33972"/>
                  </a:lnTo>
                  <a:lnTo>
                    <a:pt x="141366" y="42228"/>
                  </a:lnTo>
                  <a:cubicBezTo>
                    <a:pt x="142725" y="44450"/>
                    <a:pt x="143744" y="46672"/>
                    <a:pt x="144423" y="49213"/>
                  </a:cubicBezTo>
                  <a:lnTo>
                    <a:pt x="152914" y="53022"/>
                  </a:lnTo>
                  <a:lnTo>
                    <a:pt x="152914" y="62547"/>
                  </a:lnTo>
                  <a:close/>
                  <a:moveTo>
                    <a:pt x="110118" y="127000"/>
                  </a:moveTo>
                  <a:lnTo>
                    <a:pt x="101626" y="130810"/>
                  </a:lnTo>
                  <a:cubicBezTo>
                    <a:pt x="100947" y="133350"/>
                    <a:pt x="99928" y="135573"/>
                    <a:pt x="98569" y="137795"/>
                  </a:cubicBezTo>
                  <a:lnTo>
                    <a:pt x="101286" y="146050"/>
                  </a:lnTo>
                  <a:lnTo>
                    <a:pt x="94493" y="152400"/>
                  </a:lnTo>
                  <a:lnTo>
                    <a:pt x="85662" y="149543"/>
                  </a:lnTo>
                  <a:cubicBezTo>
                    <a:pt x="83284" y="150813"/>
                    <a:pt x="80907" y="151765"/>
                    <a:pt x="78190" y="152400"/>
                  </a:cubicBezTo>
                  <a:lnTo>
                    <a:pt x="74453" y="160020"/>
                  </a:lnTo>
                  <a:lnTo>
                    <a:pt x="64943" y="160020"/>
                  </a:lnTo>
                  <a:lnTo>
                    <a:pt x="60867" y="152083"/>
                  </a:lnTo>
                  <a:cubicBezTo>
                    <a:pt x="58150" y="151448"/>
                    <a:pt x="55772" y="150495"/>
                    <a:pt x="53395" y="149225"/>
                  </a:cubicBezTo>
                  <a:lnTo>
                    <a:pt x="44563" y="151765"/>
                  </a:lnTo>
                  <a:lnTo>
                    <a:pt x="37770" y="145415"/>
                  </a:lnTo>
                  <a:lnTo>
                    <a:pt x="40827" y="137160"/>
                  </a:lnTo>
                  <a:cubicBezTo>
                    <a:pt x="39469" y="134938"/>
                    <a:pt x="38450" y="132715"/>
                    <a:pt x="37770" y="130175"/>
                  </a:cubicBezTo>
                  <a:lnTo>
                    <a:pt x="29279" y="126365"/>
                  </a:lnTo>
                  <a:lnTo>
                    <a:pt x="29279" y="117475"/>
                  </a:lnTo>
                  <a:lnTo>
                    <a:pt x="37770" y="113665"/>
                  </a:lnTo>
                  <a:cubicBezTo>
                    <a:pt x="38450" y="111125"/>
                    <a:pt x="39469" y="108903"/>
                    <a:pt x="40827" y="106680"/>
                  </a:cubicBezTo>
                  <a:lnTo>
                    <a:pt x="37770" y="98425"/>
                  </a:lnTo>
                  <a:lnTo>
                    <a:pt x="44563" y="92075"/>
                  </a:lnTo>
                  <a:lnTo>
                    <a:pt x="53395" y="94933"/>
                  </a:lnTo>
                  <a:cubicBezTo>
                    <a:pt x="55772" y="93662"/>
                    <a:pt x="58150" y="92710"/>
                    <a:pt x="60867" y="92075"/>
                  </a:cubicBezTo>
                  <a:lnTo>
                    <a:pt x="64943" y="84137"/>
                  </a:lnTo>
                  <a:lnTo>
                    <a:pt x="74793" y="84137"/>
                  </a:lnTo>
                  <a:lnTo>
                    <a:pt x="78869" y="92075"/>
                  </a:lnTo>
                  <a:cubicBezTo>
                    <a:pt x="81586" y="92710"/>
                    <a:pt x="83964" y="93662"/>
                    <a:pt x="86341" y="94933"/>
                  </a:cubicBezTo>
                  <a:lnTo>
                    <a:pt x="95173" y="92075"/>
                  </a:lnTo>
                  <a:lnTo>
                    <a:pt x="101966" y="98425"/>
                  </a:lnTo>
                  <a:lnTo>
                    <a:pt x="98909" y="106680"/>
                  </a:lnTo>
                  <a:cubicBezTo>
                    <a:pt x="100267" y="108903"/>
                    <a:pt x="101286" y="111125"/>
                    <a:pt x="101966" y="113665"/>
                  </a:cubicBezTo>
                  <a:lnTo>
                    <a:pt x="110457" y="117475"/>
                  </a:lnTo>
                  <a:lnTo>
                    <a:pt x="110118" y="127000"/>
                  </a:lnTo>
                  <a:lnTo>
                    <a:pt x="110118" y="127000"/>
                  </a:lnTo>
                  <a:close/>
                  <a:moveTo>
                    <a:pt x="227639" y="138748"/>
                  </a:moveTo>
                  <a:lnTo>
                    <a:pt x="204203" y="100648"/>
                  </a:lnTo>
                  <a:lnTo>
                    <a:pt x="204203" y="99060"/>
                  </a:lnTo>
                  <a:cubicBezTo>
                    <a:pt x="205561" y="64135"/>
                    <a:pt x="186541" y="31433"/>
                    <a:pt x="154273" y="13335"/>
                  </a:cubicBezTo>
                  <a:cubicBezTo>
                    <a:pt x="122006" y="-4445"/>
                    <a:pt x="82266" y="-4445"/>
                    <a:pt x="49998" y="13335"/>
                  </a:cubicBezTo>
                  <a:cubicBezTo>
                    <a:pt x="17730" y="31115"/>
                    <a:pt x="-1290" y="64135"/>
                    <a:pt x="68" y="99060"/>
                  </a:cubicBezTo>
                  <a:cubicBezTo>
                    <a:pt x="68" y="129223"/>
                    <a:pt x="14674" y="157480"/>
                    <a:pt x="40148" y="175895"/>
                  </a:cubicBezTo>
                  <a:lnTo>
                    <a:pt x="40148" y="256223"/>
                  </a:lnTo>
                  <a:lnTo>
                    <a:pt x="147480" y="256223"/>
                  </a:lnTo>
                  <a:lnTo>
                    <a:pt x="147480" y="218123"/>
                  </a:lnTo>
                  <a:lnTo>
                    <a:pt x="164123" y="218123"/>
                  </a:lnTo>
                  <a:cubicBezTo>
                    <a:pt x="174992" y="218123"/>
                    <a:pt x="185182" y="213995"/>
                    <a:pt x="192654" y="207010"/>
                  </a:cubicBezTo>
                  <a:cubicBezTo>
                    <a:pt x="200127" y="199708"/>
                    <a:pt x="204203" y="190183"/>
                    <a:pt x="204203" y="180023"/>
                  </a:cubicBezTo>
                  <a:lnTo>
                    <a:pt x="204203" y="160973"/>
                  </a:lnTo>
                  <a:lnTo>
                    <a:pt x="219148" y="160973"/>
                  </a:lnTo>
                  <a:cubicBezTo>
                    <a:pt x="227979" y="160020"/>
                    <a:pt x="235791" y="150495"/>
                    <a:pt x="227639" y="138748"/>
                  </a:cubicBezTo>
                  <a:close/>
                </a:path>
              </a:pathLst>
            </a:custGeom>
            <a:solidFill>
              <a:srgbClr val="000000"/>
            </a:solidFill>
            <a:ln w="3373" cap="flat">
              <a:noFill/>
              <a:prstDash val="solid"/>
              <a:miter/>
            </a:ln>
          </p:spPr>
          <p:txBody>
            <a:bodyPr rtlCol="0" anchor="ctr"/>
            <a:lstStyle/>
            <a:p>
              <a:pPr defTabSz="931774">
                <a:defRPr/>
              </a:pPr>
              <a:endParaRPr lang="en-US">
                <a:solidFill>
                  <a:prstClr val="black"/>
                </a:solidFill>
                <a:latin typeface="Calibri" panose="020F0502020204030204"/>
              </a:endParaRPr>
            </a:p>
          </p:txBody>
        </p:sp>
      </p:grpSp>
      <p:grpSp>
        <p:nvGrpSpPr>
          <p:cNvPr id="127" name="Graphic 12" descr="Stopwatch">
            <a:extLst>
              <a:ext uri="{FF2B5EF4-FFF2-40B4-BE49-F238E27FC236}">
                <a16:creationId xmlns:a16="http://schemas.microsoft.com/office/drawing/2014/main" id="{6563563E-1E09-4DE3-AF1B-2785B7155C82}"/>
              </a:ext>
            </a:extLst>
          </p:cNvPr>
          <p:cNvGrpSpPr/>
          <p:nvPr/>
        </p:nvGrpSpPr>
        <p:grpSpPr>
          <a:xfrm>
            <a:off x="1381983" y="6730926"/>
            <a:ext cx="296502" cy="299458"/>
            <a:chOff x="422630" y="5438176"/>
            <a:chExt cx="313980" cy="313980"/>
          </a:xfrm>
        </p:grpSpPr>
        <p:sp>
          <p:nvSpPr>
            <p:cNvPr id="128" name="Freeform: Shape 127">
              <a:extLst>
                <a:ext uri="{FF2B5EF4-FFF2-40B4-BE49-F238E27FC236}">
                  <a16:creationId xmlns:a16="http://schemas.microsoft.com/office/drawing/2014/main" id="{36C4E0A0-1D8C-4F01-9A9D-FC2AF63B277F}"/>
                </a:ext>
              </a:extLst>
            </p:cNvPr>
            <p:cNvSpPr/>
            <p:nvPr/>
          </p:nvSpPr>
          <p:spPr>
            <a:xfrm>
              <a:off x="573078" y="5539565"/>
              <a:ext cx="13082" cy="13082"/>
            </a:xfrm>
            <a:custGeom>
              <a:avLst/>
              <a:gdLst>
                <a:gd name="connsiteX0" fmla="*/ 13083 w 13082"/>
                <a:gd name="connsiteY0" fmla="*/ 6541 h 13082"/>
                <a:gd name="connsiteX1" fmla="*/ 6541 w 13082"/>
                <a:gd name="connsiteY1" fmla="*/ 13083 h 13082"/>
                <a:gd name="connsiteX2" fmla="*/ 0 w 13082"/>
                <a:gd name="connsiteY2" fmla="*/ 6541 h 13082"/>
                <a:gd name="connsiteX3" fmla="*/ 6541 w 13082"/>
                <a:gd name="connsiteY3" fmla="*/ 0 h 13082"/>
                <a:gd name="connsiteX4" fmla="*/ 13083 w 13082"/>
                <a:gd name="connsiteY4" fmla="*/ 6541 h 13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2" h="13082">
                  <a:moveTo>
                    <a:pt x="13083" y="6541"/>
                  </a:moveTo>
                  <a:cubicBezTo>
                    <a:pt x="13083" y="10154"/>
                    <a:pt x="10154" y="13083"/>
                    <a:pt x="6541" y="13083"/>
                  </a:cubicBezTo>
                  <a:cubicBezTo>
                    <a:pt x="2929" y="13083"/>
                    <a:pt x="0" y="10154"/>
                    <a:pt x="0" y="6541"/>
                  </a:cubicBezTo>
                  <a:cubicBezTo>
                    <a:pt x="0" y="2929"/>
                    <a:pt x="2929" y="0"/>
                    <a:pt x="6541" y="0"/>
                  </a:cubicBezTo>
                  <a:cubicBezTo>
                    <a:pt x="10154" y="0"/>
                    <a:pt x="13083" y="2929"/>
                    <a:pt x="13083" y="6541"/>
                  </a:cubicBezTo>
                  <a:close/>
                </a:path>
              </a:pathLst>
            </a:custGeom>
            <a:solidFill>
              <a:srgbClr val="000000"/>
            </a:solidFill>
            <a:ln w="3175"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29" name="Freeform: Shape 128">
              <a:extLst>
                <a:ext uri="{FF2B5EF4-FFF2-40B4-BE49-F238E27FC236}">
                  <a16:creationId xmlns:a16="http://schemas.microsoft.com/office/drawing/2014/main" id="{E9912AC5-5178-4D19-9615-AE1E35E4F096}"/>
                </a:ext>
              </a:extLst>
            </p:cNvPr>
            <p:cNvSpPr/>
            <p:nvPr/>
          </p:nvSpPr>
          <p:spPr>
            <a:xfrm>
              <a:off x="573078" y="5670390"/>
              <a:ext cx="13082" cy="13082"/>
            </a:xfrm>
            <a:custGeom>
              <a:avLst/>
              <a:gdLst>
                <a:gd name="connsiteX0" fmla="*/ 13083 w 13082"/>
                <a:gd name="connsiteY0" fmla="*/ 6541 h 13082"/>
                <a:gd name="connsiteX1" fmla="*/ 6541 w 13082"/>
                <a:gd name="connsiteY1" fmla="*/ 13083 h 13082"/>
                <a:gd name="connsiteX2" fmla="*/ 0 w 13082"/>
                <a:gd name="connsiteY2" fmla="*/ 6541 h 13082"/>
                <a:gd name="connsiteX3" fmla="*/ 6541 w 13082"/>
                <a:gd name="connsiteY3" fmla="*/ 0 h 13082"/>
                <a:gd name="connsiteX4" fmla="*/ 13083 w 13082"/>
                <a:gd name="connsiteY4" fmla="*/ 6541 h 13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2" h="13082">
                  <a:moveTo>
                    <a:pt x="13083" y="6541"/>
                  </a:moveTo>
                  <a:cubicBezTo>
                    <a:pt x="13083" y="10154"/>
                    <a:pt x="10154" y="13083"/>
                    <a:pt x="6541" y="13083"/>
                  </a:cubicBezTo>
                  <a:cubicBezTo>
                    <a:pt x="2929" y="13083"/>
                    <a:pt x="0" y="10154"/>
                    <a:pt x="0" y="6541"/>
                  </a:cubicBezTo>
                  <a:cubicBezTo>
                    <a:pt x="0" y="2929"/>
                    <a:pt x="2929" y="0"/>
                    <a:pt x="6541" y="0"/>
                  </a:cubicBezTo>
                  <a:cubicBezTo>
                    <a:pt x="10154" y="0"/>
                    <a:pt x="13083" y="2929"/>
                    <a:pt x="13083" y="6541"/>
                  </a:cubicBezTo>
                  <a:close/>
                </a:path>
              </a:pathLst>
            </a:custGeom>
            <a:solidFill>
              <a:srgbClr val="000000"/>
            </a:solidFill>
            <a:ln w="3175"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30" name="Freeform: Shape 129">
              <a:extLst>
                <a:ext uri="{FF2B5EF4-FFF2-40B4-BE49-F238E27FC236}">
                  <a16:creationId xmlns:a16="http://schemas.microsoft.com/office/drawing/2014/main" id="{A62B26AD-77A8-43AB-BD89-D3FEE610A9EF}"/>
                </a:ext>
              </a:extLst>
            </p:cNvPr>
            <p:cNvSpPr/>
            <p:nvPr/>
          </p:nvSpPr>
          <p:spPr>
            <a:xfrm>
              <a:off x="638491" y="5601707"/>
              <a:ext cx="13082" cy="13082"/>
            </a:xfrm>
            <a:custGeom>
              <a:avLst/>
              <a:gdLst>
                <a:gd name="connsiteX0" fmla="*/ 13083 w 13082"/>
                <a:gd name="connsiteY0" fmla="*/ 6541 h 13082"/>
                <a:gd name="connsiteX1" fmla="*/ 6541 w 13082"/>
                <a:gd name="connsiteY1" fmla="*/ 13083 h 13082"/>
                <a:gd name="connsiteX2" fmla="*/ 0 w 13082"/>
                <a:gd name="connsiteY2" fmla="*/ 6541 h 13082"/>
                <a:gd name="connsiteX3" fmla="*/ 6541 w 13082"/>
                <a:gd name="connsiteY3" fmla="*/ 0 h 13082"/>
                <a:gd name="connsiteX4" fmla="*/ 13083 w 13082"/>
                <a:gd name="connsiteY4" fmla="*/ 6541 h 13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2" h="13082">
                  <a:moveTo>
                    <a:pt x="13083" y="6541"/>
                  </a:moveTo>
                  <a:cubicBezTo>
                    <a:pt x="13083" y="10154"/>
                    <a:pt x="10154" y="13083"/>
                    <a:pt x="6541" y="13083"/>
                  </a:cubicBezTo>
                  <a:cubicBezTo>
                    <a:pt x="2929" y="13083"/>
                    <a:pt x="0" y="10154"/>
                    <a:pt x="0" y="6541"/>
                  </a:cubicBezTo>
                  <a:cubicBezTo>
                    <a:pt x="0" y="2929"/>
                    <a:pt x="2929" y="0"/>
                    <a:pt x="6541" y="0"/>
                  </a:cubicBezTo>
                  <a:cubicBezTo>
                    <a:pt x="10154" y="0"/>
                    <a:pt x="13083" y="2929"/>
                    <a:pt x="13083" y="6541"/>
                  </a:cubicBezTo>
                  <a:close/>
                </a:path>
              </a:pathLst>
            </a:custGeom>
            <a:solidFill>
              <a:srgbClr val="000000"/>
            </a:solidFill>
            <a:ln w="3175"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31" name="Freeform: Shape 130">
              <a:extLst>
                <a:ext uri="{FF2B5EF4-FFF2-40B4-BE49-F238E27FC236}">
                  <a16:creationId xmlns:a16="http://schemas.microsoft.com/office/drawing/2014/main" id="{5B87471C-17AC-4501-AC61-665DE0F6EC3A}"/>
                </a:ext>
              </a:extLst>
            </p:cNvPr>
            <p:cNvSpPr/>
            <p:nvPr/>
          </p:nvSpPr>
          <p:spPr>
            <a:xfrm>
              <a:off x="507666" y="5601707"/>
              <a:ext cx="13082" cy="13082"/>
            </a:xfrm>
            <a:custGeom>
              <a:avLst/>
              <a:gdLst>
                <a:gd name="connsiteX0" fmla="*/ 13083 w 13082"/>
                <a:gd name="connsiteY0" fmla="*/ 6541 h 13082"/>
                <a:gd name="connsiteX1" fmla="*/ 6541 w 13082"/>
                <a:gd name="connsiteY1" fmla="*/ 13083 h 13082"/>
                <a:gd name="connsiteX2" fmla="*/ 0 w 13082"/>
                <a:gd name="connsiteY2" fmla="*/ 6541 h 13082"/>
                <a:gd name="connsiteX3" fmla="*/ 6541 w 13082"/>
                <a:gd name="connsiteY3" fmla="*/ 0 h 13082"/>
                <a:gd name="connsiteX4" fmla="*/ 13083 w 13082"/>
                <a:gd name="connsiteY4" fmla="*/ 6541 h 13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2" h="13082">
                  <a:moveTo>
                    <a:pt x="13083" y="6541"/>
                  </a:moveTo>
                  <a:cubicBezTo>
                    <a:pt x="13083" y="10154"/>
                    <a:pt x="10154" y="13083"/>
                    <a:pt x="6541" y="13083"/>
                  </a:cubicBezTo>
                  <a:cubicBezTo>
                    <a:pt x="2929" y="13083"/>
                    <a:pt x="0" y="10154"/>
                    <a:pt x="0" y="6541"/>
                  </a:cubicBezTo>
                  <a:cubicBezTo>
                    <a:pt x="0" y="2929"/>
                    <a:pt x="2929" y="0"/>
                    <a:pt x="6541" y="0"/>
                  </a:cubicBezTo>
                  <a:cubicBezTo>
                    <a:pt x="10154" y="0"/>
                    <a:pt x="13083" y="2929"/>
                    <a:pt x="13083" y="6541"/>
                  </a:cubicBezTo>
                  <a:close/>
                </a:path>
              </a:pathLst>
            </a:custGeom>
            <a:solidFill>
              <a:srgbClr val="000000"/>
            </a:solidFill>
            <a:ln w="3175" cap="flat">
              <a:noFill/>
              <a:prstDash val="solid"/>
              <a:miter/>
            </a:ln>
          </p:spPr>
          <p:txBody>
            <a:bodyPr rtlCol="0" anchor="ctr"/>
            <a:lstStyle/>
            <a:p>
              <a:pPr defTabSz="931774">
                <a:defRPr/>
              </a:pPr>
              <a:endParaRPr lang="en-US">
                <a:solidFill>
                  <a:prstClr val="black"/>
                </a:solidFill>
                <a:latin typeface="Calibri" panose="020F0502020204030204"/>
              </a:endParaRPr>
            </a:p>
          </p:txBody>
        </p:sp>
        <p:sp>
          <p:nvSpPr>
            <p:cNvPr id="132" name="Freeform: Shape 131">
              <a:extLst>
                <a:ext uri="{FF2B5EF4-FFF2-40B4-BE49-F238E27FC236}">
                  <a16:creationId xmlns:a16="http://schemas.microsoft.com/office/drawing/2014/main" id="{F1A55B5D-3EB6-4BAF-B130-8AE7D10C2ED6}"/>
                </a:ext>
              </a:extLst>
            </p:cNvPr>
            <p:cNvSpPr/>
            <p:nvPr/>
          </p:nvSpPr>
          <p:spPr>
            <a:xfrm>
              <a:off x="573078" y="5562459"/>
              <a:ext cx="43499" cy="82746"/>
            </a:xfrm>
            <a:custGeom>
              <a:avLst/>
              <a:gdLst>
                <a:gd name="connsiteX0" fmla="*/ 13083 w 43499"/>
                <a:gd name="connsiteY0" fmla="*/ 0 h 82746"/>
                <a:gd name="connsiteX1" fmla="*/ 0 w 43499"/>
                <a:gd name="connsiteY1" fmla="*/ 0 h 82746"/>
                <a:gd name="connsiteX2" fmla="*/ 0 w 43499"/>
                <a:gd name="connsiteY2" fmla="*/ 45789 h 82746"/>
                <a:gd name="connsiteX3" fmla="*/ 1962 w 43499"/>
                <a:gd name="connsiteY3" fmla="*/ 50368 h 82746"/>
                <a:gd name="connsiteX4" fmla="*/ 34342 w 43499"/>
                <a:gd name="connsiteY4" fmla="*/ 82747 h 82746"/>
                <a:gd name="connsiteX5" fmla="*/ 43499 w 43499"/>
                <a:gd name="connsiteY5" fmla="*/ 73589 h 82746"/>
                <a:gd name="connsiteX6" fmla="*/ 13083 w 43499"/>
                <a:gd name="connsiteY6" fmla="*/ 43172 h 82746"/>
                <a:gd name="connsiteX7" fmla="*/ 13083 w 43499"/>
                <a:gd name="connsiteY7" fmla="*/ 0 h 8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99" h="82746">
                  <a:moveTo>
                    <a:pt x="13083" y="0"/>
                  </a:moveTo>
                  <a:lnTo>
                    <a:pt x="0" y="0"/>
                  </a:lnTo>
                  <a:lnTo>
                    <a:pt x="0" y="45789"/>
                  </a:lnTo>
                  <a:cubicBezTo>
                    <a:pt x="0" y="47424"/>
                    <a:pt x="654" y="49059"/>
                    <a:pt x="1962" y="50368"/>
                  </a:cubicBezTo>
                  <a:lnTo>
                    <a:pt x="34342" y="82747"/>
                  </a:lnTo>
                  <a:lnTo>
                    <a:pt x="43499" y="73589"/>
                  </a:lnTo>
                  <a:lnTo>
                    <a:pt x="13083" y="43172"/>
                  </a:lnTo>
                  <a:lnTo>
                    <a:pt x="13083" y="0"/>
                  </a:lnTo>
                  <a:close/>
                </a:path>
              </a:pathLst>
            </a:custGeom>
            <a:solidFill>
              <a:srgbClr val="000000"/>
            </a:solidFill>
            <a:ln w="3175" cap="flat">
              <a:noFill/>
              <a:prstDash val="solid"/>
              <a:miter/>
            </a:ln>
          </p:spPr>
          <p:txBody>
            <a:bodyPr rtlCol="0" anchor="ctr"/>
            <a:lstStyle/>
            <a:p>
              <a:pPr defTabSz="931774">
                <a:defRPr/>
              </a:pPr>
              <a:endParaRPr lang="en-US" dirty="0">
                <a:solidFill>
                  <a:prstClr val="black"/>
                </a:solidFill>
                <a:latin typeface="Calibri" panose="020F0502020204030204"/>
              </a:endParaRPr>
            </a:p>
          </p:txBody>
        </p:sp>
        <p:sp>
          <p:nvSpPr>
            <p:cNvPr id="133" name="Freeform: Shape 132">
              <a:extLst>
                <a:ext uri="{FF2B5EF4-FFF2-40B4-BE49-F238E27FC236}">
                  <a16:creationId xmlns:a16="http://schemas.microsoft.com/office/drawing/2014/main" id="{0DCD78E3-D434-4A82-81A5-269B87A4C09B}"/>
                </a:ext>
              </a:extLst>
            </p:cNvPr>
            <p:cNvSpPr/>
            <p:nvPr/>
          </p:nvSpPr>
          <p:spPr>
            <a:xfrm>
              <a:off x="468518" y="5467611"/>
              <a:ext cx="222597" cy="254930"/>
            </a:xfrm>
            <a:custGeom>
              <a:avLst/>
              <a:gdLst>
                <a:gd name="connsiteX0" fmla="*/ 111101 w 222597"/>
                <a:gd name="connsiteY0" fmla="*/ 235485 h 254930"/>
                <a:gd name="connsiteX1" fmla="*/ 19524 w 222597"/>
                <a:gd name="connsiteY1" fmla="*/ 143908 h 254930"/>
                <a:gd name="connsiteX2" fmla="*/ 111101 w 222597"/>
                <a:gd name="connsiteY2" fmla="*/ 52330 h 254930"/>
                <a:gd name="connsiteX3" fmla="*/ 202679 w 222597"/>
                <a:gd name="connsiteY3" fmla="*/ 143908 h 254930"/>
                <a:gd name="connsiteX4" fmla="*/ 111101 w 222597"/>
                <a:gd name="connsiteY4" fmla="*/ 235485 h 254930"/>
                <a:gd name="connsiteX5" fmla="*/ 111101 w 222597"/>
                <a:gd name="connsiteY5" fmla="*/ 235485 h 254930"/>
                <a:gd name="connsiteX6" fmla="*/ 188615 w 222597"/>
                <a:gd name="connsiteY6" fmla="*/ 64104 h 254930"/>
                <a:gd name="connsiteX7" fmla="*/ 198427 w 222597"/>
                <a:gd name="connsiteY7" fmla="*/ 54292 h 254930"/>
                <a:gd name="connsiteX8" fmla="*/ 198100 w 222597"/>
                <a:gd name="connsiteY8" fmla="*/ 40556 h 254930"/>
                <a:gd name="connsiteX9" fmla="*/ 184363 w 222597"/>
                <a:gd name="connsiteY9" fmla="*/ 40229 h 254930"/>
                <a:gd name="connsiteX10" fmla="*/ 173243 w 222597"/>
                <a:gd name="connsiteY10" fmla="*/ 51676 h 254930"/>
                <a:gd name="connsiteX11" fmla="*/ 120913 w 222597"/>
                <a:gd name="connsiteY11" fmla="*/ 33360 h 254930"/>
                <a:gd name="connsiteX12" fmla="*/ 120913 w 222597"/>
                <a:gd name="connsiteY12" fmla="*/ 19624 h 254930"/>
                <a:gd name="connsiteX13" fmla="*/ 150349 w 222597"/>
                <a:gd name="connsiteY13" fmla="*/ 19624 h 254930"/>
                <a:gd name="connsiteX14" fmla="*/ 150349 w 222597"/>
                <a:gd name="connsiteY14" fmla="*/ 0 h 254930"/>
                <a:gd name="connsiteX15" fmla="*/ 71854 w 222597"/>
                <a:gd name="connsiteY15" fmla="*/ 0 h 254930"/>
                <a:gd name="connsiteX16" fmla="*/ 71854 w 222597"/>
                <a:gd name="connsiteY16" fmla="*/ 19624 h 254930"/>
                <a:gd name="connsiteX17" fmla="*/ 101289 w 222597"/>
                <a:gd name="connsiteY17" fmla="*/ 19624 h 254930"/>
                <a:gd name="connsiteX18" fmla="*/ 101289 w 222597"/>
                <a:gd name="connsiteY18" fmla="*/ 33033 h 254930"/>
                <a:gd name="connsiteX19" fmla="*/ 881 w 222597"/>
                <a:gd name="connsiteY19" fmla="*/ 129844 h 254930"/>
                <a:gd name="connsiteX20" fmla="*/ 74143 w 222597"/>
                <a:gd name="connsiteY20" fmla="*/ 248568 h 254930"/>
                <a:gd name="connsiteX21" fmla="*/ 205949 w 222597"/>
                <a:gd name="connsiteY21" fmla="*/ 202452 h 254930"/>
                <a:gd name="connsiteX22" fmla="*/ 188615 w 222597"/>
                <a:gd name="connsiteY22" fmla="*/ 64104 h 254930"/>
                <a:gd name="connsiteX23" fmla="*/ 188615 w 222597"/>
                <a:gd name="connsiteY23" fmla="*/ 64104 h 25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2597" h="254930">
                  <a:moveTo>
                    <a:pt x="111101" y="235485"/>
                  </a:moveTo>
                  <a:cubicBezTo>
                    <a:pt x="60407" y="235485"/>
                    <a:pt x="19524" y="194602"/>
                    <a:pt x="19524" y="143908"/>
                  </a:cubicBezTo>
                  <a:cubicBezTo>
                    <a:pt x="19524" y="93213"/>
                    <a:pt x="60407" y="52330"/>
                    <a:pt x="111101" y="52330"/>
                  </a:cubicBezTo>
                  <a:cubicBezTo>
                    <a:pt x="161796" y="52330"/>
                    <a:pt x="202679" y="93213"/>
                    <a:pt x="202679" y="143908"/>
                  </a:cubicBezTo>
                  <a:cubicBezTo>
                    <a:pt x="202679" y="194602"/>
                    <a:pt x="161796" y="235485"/>
                    <a:pt x="111101" y="235485"/>
                  </a:cubicBezTo>
                  <a:lnTo>
                    <a:pt x="111101" y="235485"/>
                  </a:lnTo>
                  <a:close/>
                  <a:moveTo>
                    <a:pt x="188615" y="64104"/>
                  </a:moveTo>
                  <a:lnTo>
                    <a:pt x="198427" y="54292"/>
                  </a:lnTo>
                  <a:cubicBezTo>
                    <a:pt x="202025" y="50368"/>
                    <a:pt x="202025" y="44481"/>
                    <a:pt x="198100" y="40556"/>
                  </a:cubicBezTo>
                  <a:cubicBezTo>
                    <a:pt x="194502" y="36958"/>
                    <a:pt x="188288" y="36631"/>
                    <a:pt x="184363" y="40229"/>
                  </a:cubicBezTo>
                  <a:lnTo>
                    <a:pt x="173243" y="51676"/>
                  </a:lnTo>
                  <a:cubicBezTo>
                    <a:pt x="157544" y="41210"/>
                    <a:pt x="139556" y="34669"/>
                    <a:pt x="120913" y="33360"/>
                  </a:cubicBezTo>
                  <a:lnTo>
                    <a:pt x="120913" y="19624"/>
                  </a:lnTo>
                  <a:lnTo>
                    <a:pt x="150349" y="19624"/>
                  </a:lnTo>
                  <a:lnTo>
                    <a:pt x="150349" y="0"/>
                  </a:lnTo>
                  <a:lnTo>
                    <a:pt x="71854" y="0"/>
                  </a:lnTo>
                  <a:lnTo>
                    <a:pt x="71854" y="19624"/>
                  </a:lnTo>
                  <a:lnTo>
                    <a:pt x="101289" y="19624"/>
                  </a:lnTo>
                  <a:lnTo>
                    <a:pt x="101289" y="33033"/>
                  </a:lnTo>
                  <a:cubicBezTo>
                    <a:pt x="49286" y="37612"/>
                    <a:pt x="7422" y="77841"/>
                    <a:pt x="881" y="129844"/>
                  </a:cubicBezTo>
                  <a:cubicBezTo>
                    <a:pt x="-5660" y="181847"/>
                    <a:pt x="24757" y="231233"/>
                    <a:pt x="74143" y="248568"/>
                  </a:cubicBezTo>
                  <a:cubicBezTo>
                    <a:pt x="123530" y="265902"/>
                    <a:pt x="178149" y="246932"/>
                    <a:pt x="205949" y="202452"/>
                  </a:cubicBezTo>
                  <a:cubicBezTo>
                    <a:pt x="233750" y="157971"/>
                    <a:pt x="225900" y="100408"/>
                    <a:pt x="188615" y="64104"/>
                  </a:cubicBezTo>
                  <a:lnTo>
                    <a:pt x="188615" y="64104"/>
                  </a:lnTo>
                  <a:close/>
                </a:path>
              </a:pathLst>
            </a:custGeom>
            <a:solidFill>
              <a:srgbClr val="000000"/>
            </a:solidFill>
            <a:ln w="3175" cap="flat">
              <a:noFill/>
              <a:prstDash val="solid"/>
              <a:miter/>
            </a:ln>
          </p:spPr>
          <p:txBody>
            <a:bodyPr rtlCol="0" anchor="ctr"/>
            <a:lstStyle/>
            <a:p>
              <a:pPr defTabSz="931774">
                <a:defRPr/>
              </a:pPr>
              <a:endParaRPr lang="en-US">
                <a:solidFill>
                  <a:prstClr val="black"/>
                </a:solidFill>
                <a:latin typeface="Calibri" panose="020F0502020204030204"/>
              </a:endParaRPr>
            </a:p>
          </p:txBody>
        </p:sp>
      </p:grpSp>
    </p:spTree>
    <p:extLst>
      <p:ext uri="{BB962C8B-B14F-4D97-AF65-F5344CB8AC3E}">
        <p14:creationId xmlns:p14="http://schemas.microsoft.com/office/powerpoint/2010/main" val="1327824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141288"/>
            <a:ext cx="4560888" cy="2565400"/>
          </a:xfrm>
        </p:spPr>
      </p:sp>
      <p:sp>
        <p:nvSpPr>
          <p:cNvPr id="3" name="Notes Placeholder 2"/>
          <p:cNvSpPr>
            <a:spLocks noGrp="1"/>
          </p:cNvSpPr>
          <p:nvPr>
            <p:ph type="body" idx="1"/>
          </p:nvPr>
        </p:nvSpPr>
        <p:spPr>
          <a:xfrm>
            <a:off x="90094" y="2706609"/>
            <a:ext cx="6830213" cy="5122527"/>
          </a:xfrm>
        </p:spPr>
        <p:txBody>
          <a:bodyPr/>
          <a:lstStyle/>
          <a:p>
            <a:r>
              <a:rPr lang="en-US" dirty="0"/>
              <a:t>Slide Intent:</a:t>
            </a:r>
          </a:p>
          <a:p>
            <a:endParaRPr lang="en-US" dirty="0"/>
          </a:p>
          <a:p>
            <a:endParaRPr lang="en-US" dirty="0"/>
          </a:p>
          <a:p>
            <a:endParaRPr lang="en-US" dirty="0"/>
          </a:p>
          <a:p>
            <a:r>
              <a:rPr lang="en-US" dirty="0"/>
              <a:t>Suggested Approach:</a:t>
            </a:r>
          </a:p>
          <a:p>
            <a:endParaRPr lang="en-US" dirty="0"/>
          </a:p>
          <a:p>
            <a:endParaRPr lang="en-US" dirty="0"/>
          </a:p>
          <a:p>
            <a:endParaRPr lang="en-US" dirty="0"/>
          </a:p>
          <a:p>
            <a:r>
              <a:rPr lang="en-US" dirty="0"/>
              <a:t>Additional Information:</a:t>
            </a:r>
          </a:p>
          <a:p>
            <a:endParaRPr lang="en-US" dirty="0"/>
          </a:p>
        </p:txBody>
      </p:sp>
    </p:spTree>
    <p:extLst>
      <p:ext uri="{BB962C8B-B14F-4D97-AF65-F5344CB8AC3E}">
        <p14:creationId xmlns:p14="http://schemas.microsoft.com/office/powerpoint/2010/main" val="1631376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168275"/>
            <a:ext cx="4746625" cy="2670175"/>
          </a:xfrm>
        </p:spPr>
      </p:sp>
      <p:sp>
        <p:nvSpPr>
          <p:cNvPr id="3" name="Notes Placeholder 2"/>
          <p:cNvSpPr>
            <a:spLocks noGrp="1"/>
          </p:cNvSpPr>
          <p:nvPr>
            <p:ph type="body" idx="1"/>
          </p:nvPr>
        </p:nvSpPr>
        <p:spPr>
          <a:xfrm>
            <a:off x="90094" y="2838954"/>
            <a:ext cx="6830213" cy="4990183"/>
          </a:xfrm>
        </p:spPr>
        <p:txBody>
          <a:bodyPr/>
          <a:lstStyle/>
          <a:p>
            <a:r>
              <a:rPr lang="en-US" dirty="0"/>
              <a:t>Slide Intent:</a:t>
            </a:r>
          </a:p>
          <a:p>
            <a:r>
              <a:rPr lang="en-US" dirty="0"/>
              <a:t>Stress the required forms by the appropriate person</a:t>
            </a:r>
          </a:p>
          <a:p>
            <a:endParaRPr lang="en-US" dirty="0"/>
          </a:p>
          <a:p>
            <a:endParaRPr lang="en-US" dirty="0"/>
          </a:p>
          <a:p>
            <a:r>
              <a:rPr lang="en-US" dirty="0"/>
              <a:t>Suggested Approach:</a:t>
            </a:r>
          </a:p>
          <a:p>
            <a:endParaRPr lang="en-US" dirty="0"/>
          </a:p>
          <a:p>
            <a:endParaRPr lang="en-US" dirty="0"/>
          </a:p>
          <a:p>
            <a:endParaRPr lang="en-US" dirty="0"/>
          </a:p>
          <a:p>
            <a:r>
              <a:rPr lang="en-US" dirty="0"/>
              <a:t>Additional Information:</a:t>
            </a:r>
          </a:p>
          <a:p>
            <a:r>
              <a:rPr lang="en-US" dirty="0"/>
              <a:t>Please use these words – “It is inappropriate for an injured person to complete supervisor forms and may be considered an act to influence the claim decision”</a:t>
            </a:r>
          </a:p>
        </p:txBody>
      </p:sp>
    </p:spTree>
    <p:extLst>
      <p:ext uri="{BB962C8B-B14F-4D97-AF65-F5344CB8AC3E}">
        <p14:creationId xmlns:p14="http://schemas.microsoft.com/office/powerpoint/2010/main" val="2720597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52388"/>
            <a:ext cx="4548187" cy="2559050"/>
          </a:xfrm>
        </p:spPr>
      </p:sp>
      <p:sp>
        <p:nvSpPr>
          <p:cNvPr id="3" name="Notes Placeholder 2"/>
          <p:cNvSpPr>
            <a:spLocks noGrp="1"/>
          </p:cNvSpPr>
          <p:nvPr>
            <p:ph type="body" idx="1"/>
          </p:nvPr>
        </p:nvSpPr>
        <p:spPr>
          <a:xfrm>
            <a:off x="88135" y="2611438"/>
            <a:ext cx="6681730" cy="5089352"/>
          </a:xfrm>
        </p:spPr>
        <p:txBody>
          <a:bodyPr/>
          <a:lstStyle/>
          <a:p>
            <a:r>
              <a:rPr lang="en-US" dirty="0"/>
              <a:t>Slide Intent:</a:t>
            </a:r>
          </a:p>
          <a:p>
            <a:endParaRPr lang="en-US" dirty="0"/>
          </a:p>
          <a:p>
            <a:endParaRPr lang="en-US" dirty="0"/>
          </a:p>
          <a:p>
            <a:endParaRPr lang="en-US" dirty="0"/>
          </a:p>
          <a:p>
            <a:r>
              <a:rPr lang="en-US" dirty="0"/>
              <a:t>Suggested Approach:</a:t>
            </a:r>
          </a:p>
          <a:p>
            <a:endParaRPr lang="en-US" dirty="0"/>
          </a:p>
          <a:p>
            <a:endParaRPr lang="en-US" dirty="0"/>
          </a:p>
          <a:p>
            <a:endParaRPr lang="en-US" dirty="0"/>
          </a:p>
          <a:p>
            <a:r>
              <a:rPr lang="en-US" dirty="0"/>
              <a:t>Additional Information:</a:t>
            </a:r>
          </a:p>
          <a:p>
            <a:endParaRPr lang="en-US" dirty="0"/>
          </a:p>
        </p:txBody>
      </p:sp>
      <p:sp>
        <p:nvSpPr>
          <p:cNvPr id="4" name="Slide Number Placeholder 3"/>
          <p:cNvSpPr>
            <a:spLocks noGrp="1"/>
          </p:cNvSpPr>
          <p:nvPr>
            <p:ph type="sldNum" sz="quarter" idx="5"/>
          </p:nvPr>
        </p:nvSpPr>
        <p:spPr/>
        <p:txBody>
          <a:bodyPr/>
          <a:lstStyle/>
          <a:p>
            <a:fld id="{CE238EBD-B1EC-481F-BE52-10E1793A934B}" type="slidenum">
              <a:rPr lang="en-US" smtClean="0"/>
              <a:t>12</a:t>
            </a:fld>
            <a:endParaRPr lang="en-US"/>
          </a:p>
        </p:txBody>
      </p:sp>
    </p:spTree>
    <p:extLst>
      <p:ext uri="{BB962C8B-B14F-4D97-AF65-F5344CB8AC3E}">
        <p14:creationId xmlns:p14="http://schemas.microsoft.com/office/powerpoint/2010/main" val="3245891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111125"/>
            <a:ext cx="4802188" cy="2700338"/>
          </a:xfrm>
        </p:spPr>
      </p:sp>
      <p:sp>
        <p:nvSpPr>
          <p:cNvPr id="3" name="Notes Placeholder 2"/>
          <p:cNvSpPr>
            <a:spLocks noGrp="1"/>
          </p:cNvSpPr>
          <p:nvPr>
            <p:ph type="body" idx="1"/>
          </p:nvPr>
        </p:nvSpPr>
        <p:spPr>
          <a:xfrm>
            <a:off x="90094" y="2811516"/>
            <a:ext cx="6830213" cy="5017620"/>
          </a:xfrm>
        </p:spPr>
        <p:txBody>
          <a:bodyPr/>
          <a:lstStyle/>
          <a:p>
            <a:r>
              <a:rPr lang="en-US" dirty="0"/>
              <a:t>Slide Intent:</a:t>
            </a:r>
          </a:p>
          <a:p>
            <a:r>
              <a:rPr lang="en-US" dirty="0"/>
              <a:t>Training example</a:t>
            </a:r>
          </a:p>
          <a:p>
            <a:endParaRPr lang="en-US" dirty="0"/>
          </a:p>
          <a:p>
            <a:r>
              <a:rPr lang="en-US" dirty="0"/>
              <a:t>Suggested Approach:</a:t>
            </a:r>
          </a:p>
          <a:p>
            <a:endParaRPr lang="en-US" dirty="0"/>
          </a:p>
          <a:p>
            <a:endParaRPr lang="en-US" dirty="0"/>
          </a:p>
          <a:p>
            <a:endParaRPr lang="en-US" dirty="0"/>
          </a:p>
          <a:p>
            <a:r>
              <a:rPr lang="en-US" dirty="0"/>
              <a:t>Additional Information:</a:t>
            </a:r>
          </a:p>
          <a:p>
            <a:r>
              <a:rPr lang="en-US" dirty="0"/>
              <a:t>Stress the importance of completing this form in the recommended manner. The training example is meant to highlight an opportunity for achieving an accepted claim but should not be copied directly. Words matter – be appropriate but don’t indulge to make a point.</a:t>
            </a:r>
          </a:p>
        </p:txBody>
      </p:sp>
    </p:spTree>
    <p:extLst>
      <p:ext uri="{BB962C8B-B14F-4D97-AF65-F5344CB8AC3E}">
        <p14:creationId xmlns:p14="http://schemas.microsoft.com/office/powerpoint/2010/main" val="2115321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98425"/>
            <a:ext cx="4614863" cy="2597150"/>
          </a:xfrm>
        </p:spPr>
      </p:sp>
      <p:sp>
        <p:nvSpPr>
          <p:cNvPr id="3" name="Notes Placeholder 2"/>
          <p:cNvSpPr>
            <a:spLocks noGrp="1"/>
          </p:cNvSpPr>
          <p:nvPr>
            <p:ph type="body" idx="1"/>
          </p:nvPr>
        </p:nvSpPr>
        <p:spPr>
          <a:xfrm>
            <a:off x="88135" y="2695576"/>
            <a:ext cx="6681730" cy="5005214"/>
          </a:xfrm>
        </p:spPr>
        <p:txBody>
          <a:bodyPr/>
          <a:lstStyle/>
          <a:p>
            <a:r>
              <a:rPr lang="en-US" dirty="0"/>
              <a:t>Slide Intent:</a:t>
            </a:r>
          </a:p>
          <a:p>
            <a:endParaRPr lang="en-US" dirty="0"/>
          </a:p>
          <a:p>
            <a:endParaRPr lang="en-US" dirty="0"/>
          </a:p>
          <a:p>
            <a:endParaRPr lang="en-US" dirty="0"/>
          </a:p>
          <a:p>
            <a:r>
              <a:rPr lang="en-US" dirty="0"/>
              <a:t>Suggested Approach:</a:t>
            </a:r>
          </a:p>
          <a:p>
            <a:endParaRPr lang="en-US" dirty="0"/>
          </a:p>
          <a:p>
            <a:endParaRPr lang="en-US" dirty="0"/>
          </a:p>
          <a:p>
            <a:endParaRPr lang="en-US" dirty="0"/>
          </a:p>
          <a:p>
            <a:r>
              <a:rPr lang="en-US" dirty="0"/>
              <a:t>Additional Information:</a:t>
            </a:r>
          </a:p>
          <a:p>
            <a:endParaRPr lang="en-US" dirty="0"/>
          </a:p>
        </p:txBody>
      </p:sp>
      <p:sp>
        <p:nvSpPr>
          <p:cNvPr id="4" name="Slide Number Placeholder 3"/>
          <p:cNvSpPr>
            <a:spLocks noGrp="1"/>
          </p:cNvSpPr>
          <p:nvPr>
            <p:ph type="sldNum" sz="quarter" idx="5"/>
          </p:nvPr>
        </p:nvSpPr>
        <p:spPr/>
        <p:txBody>
          <a:bodyPr/>
          <a:lstStyle/>
          <a:p>
            <a:fld id="{CE238EBD-B1EC-481F-BE52-10E1793A934B}" type="slidenum">
              <a:rPr lang="en-US" smtClean="0"/>
              <a:t>14</a:t>
            </a:fld>
            <a:endParaRPr lang="en-US"/>
          </a:p>
        </p:txBody>
      </p:sp>
    </p:spTree>
    <p:extLst>
      <p:ext uri="{BB962C8B-B14F-4D97-AF65-F5344CB8AC3E}">
        <p14:creationId xmlns:p14="http://schemas.microsoft.com/office/powerpoint/2010/main" val="1051930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98425"/>
            <a:ext cx="4614863" cy="2597150"/>
          </a:xfrm>
        </p:spPr>
      </p:sp>
      <p:sp>
        <p:nvSpPr>
          <p:cNvPr id="3" name="Notes Placeholder 2"/>
          <p:cNvSpPr>
            <a:spLocks noGrp="1"/>
          </p:cNvSpPr>
          <p:nvPr>
            <p:ph type="body" idx="1"/>
          </p:nvPr>
        </p:nvSpPr>
        <p:spPr>
          <a:xfrm>
            <a:off x="88135" y="2695576"/>
            <a:ext cx="6681730" cy="5005214"/>
          </a:xfrm>
        </p:spPr>
        <p:txBody>
          <a:bodyPr/>
          <a:lstStyle/>
          <a:p>
            <a:r>
              <a:rPr lang="en-US" dirty="0"/>
              <a:t>Slide Intent:</a:t>
            </a:r>
          </a:p>
          <a:p>
            <a:endParaRPr lang="en-US" dirty="0"/>
          </a:p>
          <a:p>
            <a:endParaRPr lang="en-US" dirty="0"/>
          </a:p>
          <a:p>
            <a:endParaRPr lang="en-US" dirty="0"/>
          </a:p>
          <a:p>
            <a:r>
              <a:rPr lang="en-US" dirty="0"/>
              <a:t>Suggested Approach:</a:t>
            </a:r>
          </a:p>
          <a:p>
            <a:endParaRPr lang="en-US" dirty="0"/>
          </a:p>
          <a:p>
            <a:endParaRPr lang="en-US" dirty="0"/>
          </a:p>
          <a:p>
            <a:endParaRPr lang="en-US" dirty="0"/>
          </a:p>
          <a:p>
            <a:r>
              <a:rPr lang="en-US" dirty="0"/>
              <a:t>Additional Information:</a:t>
            </a:r>
          </a:p>
          <a:p>
            <a:endParaRPr lang="en-US" dirty="0"/>
          </a:p>
        </p:txBody>
      </p:sp>
      <p:sp>
        <p:nvSpPr>
          <p:cNvPr id="4" name="Slide Number Placeholder 3"/>
          <p:cNvSpPr>
            <a:spLocks noGrp="1"/>
          </p:cNvSpPr>
          <p:nvPr>
            <p:ph type="sldNum" sz="quarter" idx="5"/>
          </p:nvPr>
        </p:nvSpPr>
        <p:spPr/>
        <p:txBody>
          <a:bodyPr/>
          <a:lstStyle/>
          <a:p>
            <a:fld id="{CE238EBD-B1EC-481F-BE52-10E1793A934B}" type="slidenum">
              <a:rPr lang="en-US" smtClean="0"/>
              <a:t>15</a:t>
            </a:fld>
            <a:endParaRPr lang="en-US"/>
          </a:p>
        </p:txBody>
      </p:sp>
    </p:spTree>
    <p:extLst>
      <p:ext uri="{BB962C8B-B14F-4D97-AF65-F5344CB8AC3E}">
        <p14:creationId xmlns:p14="http://schemas.microsoft.com/office/powerpoint/2010/main" val="379226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52388"/>
            <a:ext cx="4548187" cy="2559050"/>
          </a:xfrm>
        </p:spPr>
      </p:sp>
      <p:sp>
        <p:nvSpPr>
          <p:cNvPr id="3" name="Notes Placeholder 2"/>
          <p:cNvSpPr>
            <a:spLocks noGrp="1"/>
          </p:cNvSpPr>
          <p:nvPr>
            <p:ph type="body" idx="1"/>
          </p:nvPr>
        </p:nvSpPr>
        <p:spPr>
          <a:xfrm>
            <a:off x="88135" y="2611438"/>
            <a:ext cx="6681730" cy="5089352"/>
          </a:xfrm>
        </p:spPr>
        <p:txBody>
          <a:bodyPr/>
          <a:lstStyle/>
          <a:p>
            <a:r>
              <a:rPr lang="en-US" dirty="0"/>
              <a:t>Slide Intent:</a:t>
            </a:r>
          </a:p>
          <a:p>
            <a:endParaRPr lang="en-US" dirty="0"/>
          </a:p>
          <a:p>
            <a:endParaRPr lang="en-US" dirty="0"/>
          </a:p>
          <a:p>
            <a:endParaRPr lang="en-US" dirty="0"/>
          </a:p>
          <a:p>
            <a:r>
              <a:rPr lang="en-US" dirty="0"/>
              <a:t>Suggested Approach:</a:t>
            </a:r>
          </a:p>
          <a:p>
            <a:endParaRPr lang="en-US" dirty="0"/>
          </a:p>
          <a:p>
            <a:endParaRPr lang="en-US" dirty="0"/>
          </a:p>
          <a:p>
            <a:endParaRPr lang="en-US" dirty="0"/>
          </a:p>
          <a:p>
            <a:r>
              <a:rPr lang="en-US" dirty="0"/>
              <a:t>Additional Information:</a:t>
            </a:r>
          </a:p>
          <a:p>
            <a:endParaRPr lang="en-US" dirty="0"/>
          </a:p>
        </p:txBody>
      </p:sp>
      <p:sp>
        <p:nvSpPr>
          <p:cNvPr id="4" name="Slide Number Placeholder 3"/>
          <p:cNvSpPr>
            <a:spLocks noGrp="1"/>
          </p:cNvSpPr>
          <p:nvPr>
            <p:ph type="sldNum" sz="quarter" idx="5"/>
          </p:nvPr>
        </p:nvSpPr>
        <p:spPr/>
        <p:txBody>
          <a:bodyPr/>
          <a:lstStyle/>
          <a:p>
            <a:fld id="{CE238EBD-B1EC-481F-BE52-10E1793A934B}" type="slidenum">
              <a:rPr lang="en-US" smtClean="0"/>
              <a:t>16</a:t>
            </a:fld>
            <a:endParaRPr lang="en-US"/>
          </a:p>
        </p:txBody>
      </p:sp>
    </p:spTree>
    <p:extLst>
      <p:ext uri="{BB962C8B-B14F-4D97-AF65-F5344CB8AC3E}">
        <p14:creationId xmlns:p14="http://schemas.microsoft.com/office/powerpoint/2010/main" val="2182162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114300"/>
            <a:ext cx="4886325" cy="2747963"/>
          </a:xfrm>
        </p:spPr>
      </p:sp>
      <p:sp>
        <p:nvSpPr>
          <p:cNvPr id="3" name="Notes Placeholder 2"/>
          <p:cNvSpPr>
            <a:spLocks noGrp="1"/>
          </p:cNvSpPr>
          <p:nvPr>
            <p:ph type="body" idx="1"/>
          </p:nvPr>
        </p:nvSpPr>
        <p:spPr>
          <a:xfrm>
            <a:off x="90094" y="2861549"/>
            <a:ext cx="6830213" cy="4967587"/>
          </a:xfrm>
        </p:spPr>
        <p:txBody>
          <a:bodyPr/>
          <a:lstStyle/>
          <a:p>
            <a:r>
              <a:rPr lang="en-US" dirty="0"/>
              <a:t>Slide Intent:</a:t>
            </a:r>
          </a:p>
          <a:p>
            <a:r>
              <a:rPr lang="en-US" dirty="0"/>
              <a:t>Training example</a:t>
            </a:r>
          </a:p>
          <a:p>
            <a:endParaRPr lang="en-US" dirty="0"/>
          </a:p>
          <a:p>
            <a:r>
              <a:rPr lang="en-US" dirty="0"/>
              <a:t>Suggested Approach:</a:t>
            </a:r>
          </a:p>
          <a:p>
            <a:endParaRPr lang="en-US" dirty="0"/>
          </a:p>
          <a:p>
            <a:endParaRPr lang="en-US" dirty="0"/>
          </a:p>
          <a:p>
            <a:endParaRPr lang="en-US" dirty="0"/>
          </a:p>
          <a:p>
            <a:r>
              <a:rPr lang="en-US" dirty="0"/>
              <a:t>Additional Information:</a:t>
            </a:r>
          </a:p>
          <a:p>
            <a:r>
              <a:rPr lang="en-US" dirty="0"/>
              <a:t>Relate the form back to the guidance. Focus this training example for nature, cause, body part, class code, salary (SAD = $1), and doctor information should be for this report only if known. If something does not apply, use N/A to let SORM know it doesn’t apply. The payroll code for SAD is 6402. Encourage the audience to be specific when entering a description and discourage opinions or using generic phrases only like “on mission” or “I don’t know” or “I’m uncertain when this happened” or “I’m not sure”. Focus on what you do know. Occasionally, people use generic terms/phrases as a means to “not be involved”. This is highly inappropriate and could cause additional issues or a negative outcome. In the event of a hearing, the person completing this form may likely become a witness or called to answer questions for this form. If you give appropriate information, it’s less likely this will occur.</a:t>
            </a:r>
          </a:p>
        </p:txBody>
      </p:sp>
    </p:spTree>
    <p:extLst>
      <p:ext uri="{BB962C8B-B14F-4D97-AF65-F5344CB8AC3E}">
        <p14:creationId xmlns:p14="http://schemas.microsoft.com/office/powerpoint/2010/main" val="4063397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114300"/>
            <a:ext cx="4886325" cy="2747963"/>
          </a:xfrm>
        </p:spPr>
      </p:sp>
      <p:sp>
        <p:nvSpPr>
          <p:cNvPr id="3" name="Notes Placeholder 2"/>
          <p:cNvSpPr>
            <a:spLocks noGrp="1"/>
          </p:cNvSpPr>
          <p:nvPr>
            <p:ph type="body" idx="1"/>
          </p:nvPr>
        </p:nvSpPr>
        <p:spPr>
          <a:xfrm>
            <a:off x="90094" y="2861549"/>
            <a:ext cx="6830213" cy="4967587"/>
          </a:xfrm>
        </p:spPr>
        <p:txBody>
          <a:bodyPr/>
          <a:lstStyle/>
          <a:p>
            <a:r>
              <a:rPr lang="en-US" dirty="0"/>
              <a:t>Slide Intent:</a:t>
            </a:r>
          </a:p>
          <a:p>
            <a:r>
              <a:rPr lang="en-US" dirty="0"/>
              <a:t>Training example</a:t>
            </a:r>
          </a:p>
          <a:p>
            <a:endParaRPr lang="en-US" dirty="0"/>
          </a:p>
          <a:p>
            <a:r>
              <a:rPr lang="en-US" dirty="0"/>
              <a:t>Suggested Approach:</a:t>
            </a:r>
          </a:p>
          <a:p>
            <a:endParaRPr lang="en-US" dirty="0"/>
          </a:p>
          <a:p>
            <a:endParaRPr lang="en-US" dirty="0"/>
          </a:p>
          <a:p>
            <a:endParaRPr lang="en-US" dirty="0"/>
          </a:p>
          <a:p>
            <a:r>
              <a:rPr lang="en-US" dirty="0"/>
              <a:t>Additional Information:</a:t>
            </a:r>
          </a:p>
          <a:p>
            <a:r>
              <a:rPr lang="en-US" dirty="0"/>
              <a:t>Relate the form back to the guidance. Focus this training example for nature, cause, body part, class code, salary (SAD = $1), and doctor information should be for this report only if known. If something does not apply, use N/A to let SORM know it doesn’t apply. The payroll code for SAD is 6402. Encourage the audience to be specific when entering a description and discourage opinions or using generic phrases only like “on mission” or “I don’t know” or “I’m uncertain when this happened” or “I’m not sure”. Focus on what you do know. Occasionally, people use generic terms/phrases as a means to “not be involved”. This is highly inappropriate and could cause additional issues or a negative outcome. In the event of a hearing, the person completing this form may likely become a witness or called to answer questions for this form. If you give appropriate information, it’s less likely this will occur.</a:t>
            </a:r>
          </a:p>
        </p:txBody>
      </p:sp>
    </p:spTree>
    <p:extLst>
      <p:ext uri="{BB962C8B-B14F-4D97-AF65-F5344CB8AC3E}">
        <p14:creationId xmlns:p14="http://schemas.microsoft.com/office/powerpoint/2010/main" val="2547378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53975"/>
            <a:ext cx="4624388" cy="2600325"/>
          </a:xfrm>
        </p:spPr>
      </p:sp>
      <p:sp>
        <p:nvSpPr>
          <p:cNvPr id="3" name="Notes Placeholder 2"/>
          <p:cNvSpPr>
            <a:spLocks noGrp="1"/>
          </p:cNvSpPr>
          <p:nvPr>
            <p:ph type="body" idx="1"/>
          </p:nvPr>
        </p:nvSpPr>
        <p:spPr>
          <a:xfrm>
            <a:off x="90094" y="2654962"/>
            <a:ext cx="6830213" cy="5174175"/>
          </a:xfrm>
        </p:spPr>
        <p:txBody>
          <a:bodyPr/>
          <a:lstStyle/>
          <a:p>
            <a:r>
              <a:rPr lang="en-US" dirty="0"/>
              <a:t>Slide Intent:</a:t>
            </a:r>
          </a:p>
          <a:p>
            <a:endParaRPr lang="en-US" dirty="0"/>
          </a:p>
          <a:p>
            <a:endParaRPr lang="en-US" dirty="0"/>
          </a:p>
          <a:p>
            <a:endParaRPr lang="en-US" dirty="0"/>
          </a:p>
          <a:p>
            <a:r>
              <a:rPr lang="en-US" dirty="0"/>
              <a:t>Suggested Approach:</a:t>
            </a:r>
          </a:p>
          <a:p>
            <a:endParaRPr lang="en-US" dirty="0"/>
          </a:p>
          <a:p>
            <a:endParaRPr lang="en-US" dirty="0"/>
          </a:p>
          <a:p>
            <a:endParaRPr lang="en-US" dirty="0"/>
          </a:p>
          <a:p>
            <a:r>
              <a:rPr lang="en-US" dirty="0"/>
              <a:t>Additional Information:</a:t>
            </a:r>
          </a:p>
          <a:p>
            <a:endParaRPr lang="en-US" dirty="0"/>
          </a:p>
        </p:txBody>
      </p:sp>
    </p:spTree>
    <p:extLst>
      <p:ext uri="{BB962C8B-B14F-4D97-AF65-F5344CB8AC3E}">
        <p14:creationId xmlns:p14="http://schemas.microsoft.com/office/powerpoint/2010/main" val="282768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211138"/>
            <a:ext cx="5199063" cy="2924175"/>
          </a:xfrm>
          <a:noFill/>
          <a:ln w="12700">
            <a:solidFill>
              <a:prstClr val="black"/>
            </a:solidFill>
          </a:ln>
        </p:spPr>
      </p:sp>
      <p:sp>
        <p:nvSpPr>
          <p:cNvPr id="3" name="Notes Placeholder 2"/>
          <p:cNvSpPr>
            <a:spLocks noGrp="1"/>
          </p:cNvSpPr>
          <p:nvPr>
            <p:ph type="body" idx="1"/>
          </p:nvPr>
        </p:nvSpPr>
        <p:spPr>
          <a:xfrm>
            <a:off x="90094" y="3135923"/>
            <a:ext cx="6830213" cy="4693214"/>
          </a:xfrm>
        </p:spPr>
        <p:txBody>
          <a:bodyPr/>
          <a:lstStyle/>
          <a:p>
            <a:r>
              <a:rPr lang="en-US" dirty="0"/>
              <a:t>Slide Intent:</a:t>
            </a:r>
          </a:p>
          <a:p>
            <a:pPr marL="174708" indent="-174708">
              <a:buFont typeface="Arial" panose="020B0604020202020204" pitchFamily="34" charset="0"/>
              <a:buChar char="•"/>
            </a:pPr>
            <a:r>
              <a:rPr lang="en-US" b="0" dirty="0"/>
              <a:t>Remind participants about TMD’s Mission and Vision</a:t>
            </a:r>
          </a:p>
          <a:p>
            <a:endParaRPr lang="en-US" dirty="0"/>
          </a:p>
          <a:p>
            <a:endParaRPr lang="en-US" dirty="0"/>
          </a:p>
          <a:p>
            <a:r>
              <a:rPr lang="en-US" dirty="0"/>
              <a:t>Suggested Approach:</a:t>
            </a:r>
          </a:p>
          <a:p>
            <a:pPr marL="174708" indent="-174708">
              <a:buFont typeface="Arial" panose="020B0604020202020204" pitchFamily="34" charset="0"/>
              <a:buChar char="•"/>
            </a:pPr>
            <a:r>
              <a:rPr lang="en-US" b="0" dirty="0"/>
              <a:t>Challenge the audience to consider how WC fits in with our Missio</a:t>
            </a:r>
            <a:r>
              <a:rPr lang="en-US" dirty="0"/>
              <a:t>n as you go through these slides.</a:t>
            </a:r>
            <a:endParaRPr lang="en-US" b="0" dirty="0"/>
          </a:p>
          <a:p>
            <a:endParaRPr lang="en-US" dirty="0"/>
          </a:p>
          <a:p>
            <a:endParaRPr lang="en-US" dirty="0"/>
          </a:p>
          <a:p>
            <a:r>
              <a:rPr lang="en-US" dirty="0"/>
              <a:t>Additional Information:</a:t>
            </a:r>
          </a:p>
          <a:p>
            <a:endParaRPr lang="en-US" b="0" dirty="0"/>
          </a:p>
        </p:txBody>
      </p:sp>
    </p:spTree>
    <p:extLst>
      <p:ext uri="{BB962C8B-B14F-4D97-AF65-F5344CB8AC3E}">
        <p14:creationId xmlns:p14="http://schemas.microsoft.com/office/powerpoint/2010/main" val="1327824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82550"/>
            <a:ext cx="4983163" cy="2803525"/>
          </a:xfrm>
        </p:spPr>
      </p:sp>
      <p:sp>
        <p:nvSpPr>
          <p:cNvPr id="3" name="Notes Placeholder 2"/>
          <p:cNvSpPr>
            <a:spLocks noGrp="1"/>
          </p:cNvSpPr>
          <p:nvPr>
            <p:ph type="body" idx="1"/>
          </p:nvPr>
        </p:nvSpPr>
        <p:spPr>
          <a:xfrm>
            <a:off x="90094" y="2885758"/>
            <a:ext cx="6830213" cy="4943379"/>
          </a:xfrm>
        </p:spPr>
        <p:txBody>
          <a:bodyPr/>
          <a:lstStyle/>
          <a:p>
            <a:r>
              <a:rPr lang="en-US" dirty="0"/>
              <a:t>Slide Intent:</a:t>
            </a:r>
          </a:p>
          <a:p>
            <a:pPr marL="174708" indent="-174708">
              <a:buFont typeface="Arial" panose="020B0604020202020204" pitchFamily="34" charset="0"/>
              <a:buChar char="•"/>
            </a:pPr>
            <a:r>
              <a:rPr lang="en-US" b="0" dirty="0"/>
              <a:t>Provide contact information</a:t>
            </a:r>
          </a:p>
          <a:p>
            <a:endParaRPr lang="en-US" dirty="0"/>
          </a:p>
          <a:p>
            <a:endParaRPr lang="en-US" dirty="0"/>
          </a:p>
          <a:p>
            <a:r>
              <a:rPr lang="en-US" dirty="0"/>
              <a:t>Suggested Approach:</a:t>
            </a:r>
          </a:p>
          <a:p>
            <a:endParaRPr lang="en-US" dirty="0"/>
          </a:p>
          <a:p>
            <a:endParaRPr lang="en-US" dirty="0"/>
          </a:p>
          <a:p>
            <a:endParaRPr lang="en-US" dirty="0"/>
          </a:p>
          <a:p>
            <a:r>
              <a:rPr lang="en-US" dirty="0"/>
              <a:t>Additional Information:</a:t>
            </a:r>
          </a:p>
          <a:p>
            <a:endParaRPr lang="en-US" dirty="0"/>
          </a:p>
        </p:txBody>
      </p:sp>
    </p:spTree>
    <p:extLst>
      <p:ext uri="{BB962C8B-B14F-4D97-AF65-F5344CB8AC3E}">
        <p14:creationId xmlns:p14="http://schemas.microsoft.com/office/powerpoint/2010/main" val="31756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111125"/>
            <a:ext cx="4721225" cy="2655888"/>
          </a:xfrm>
        </p:spPr>
      </p:sp>
      <p:sp>
        <p:nvSpPr>
          <p:cNvPr id="3" name="Notes Placeholder 2"/>
          <p:cNvSpPr>
            <a:spLocks noGrp="1"/>
          </p:cNvSpPr>
          <p:nvPr>
            <p:ph type="body" idx="1"/>
          </p:nvPr>
        </p:nvSpPr>
        <p:spPr>
          <a:xfrm>
            <a:off x="90094" y="2766326"/>
            <a:ext cx="6830213" cy="5062811"/>
          </a:xfrm>
        </p:spPr>
        <p:txBody>
          <a:bodyPr/>
          <a:lstStyle/>
          <a:p>
            <a:r>
              <a:rPr lang="en-US" dirty="0"/>
              <a:t>Slide Intent:</a:t>
            </a:r>
          </a:p>
          <a:p>
            <a:endParaRPr lang="en-US" dirty="0"/>
          </a:p>
          <a:p>
            <a:endParaRPr lang="en-US" dirty="0"/>
          </a:p>
          <a:p>
            <a:endParaRPr lang="en-US" dirty="0"/>
          </a:p>
          <a:p>
            <a:r>
              <a:rPr lang="en-US" dirty="0"/>
              <a:t>Suggested Approach:</a:t>
            </a:r>
          </a:p>
          <a:p>
            <a:endParaRPr lang="en-US" dirty="0"/>
          </a:p>
          <a:p>
            <a:endParaRPr lang="en-US" dirty="0"/>
          </a:p>
          <a:p>
            <a:endParaRPr lang="en-US" dirty="0"/>
          </a:p>
          <a:p>
            <a:r>
              <a:rPr lang="en-US" dirty="0"/>
              <a:t>Additional Information:</a:t>
            </a:r>
          </a:p>
          <a:p>
            <a:endParaRPr lang="en-US" dirty="0"/>
          </a:p>
        </p:txBody>
      </p:sp>
    </p:spTree>
    <p:extLst>
      <p:ext uri="{BB962C8B-B14F-4D97-AF65-F5344CB8AC3E}">
        <p14:creationId xmlns:p14="http://schemas.microsoft.com/office/powerpoint/2010/main" val="66401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90488"/>
            <a:ext cx="5010150" cy="2817812"/>
          </a:xfrm>
        </p:spPr>
      </p:sp>
      <p:sp>
        <p:nvSpPr>
          <p:cNvPr id="3" name="Notes Placeholder 2"/>
          <p:cNvSpPr>
            <a:spLocks noGrp="1"/>
          </p:cNvSpPr>
          <p:nvPr>
            <p:ph type="body" idx="1"/>
          </p:nvPr>
        </p:nvSpPr>
        <p:spPr>
          <a:xfrm>
            <a:off x="92096" y="2994823"/>
            <a:ext cx="6981996" cy="4964800"/>
          </a:xfrm>
        </p:spPr>
        <p:txBody>
          <a:bodyPr/>
          <a:lstStyle/>
          <a:p>
            <a:r>
              <a:rPr lang="en-US" dirty="0"/>
              <a:t>Slide Intent:</a:t>
            </a:r>
          </a:p>
          <a:p>
            <a:pPr marL="178027" indent="-178027">
              <a:buFont typeface="Arial" panose="020B0604020202020204" pitchFamily="34" charset="0"/>
              <a:buChar char="•"/>
            </a:pPr>
            <a:r>
              <a:rPr lang="en-US" b="0" dirty="0"/>
              <a:t>Provide reference material for presentation</a:t>
            </a:r>
          </a:p>
          <a:p>
            <a:endParaRPr lang="en-US" dirty="0"/>
          </a:p>
          <a:p>
            <a:endParaRPr lang="en-US" dirty="0"/>
          </a:p>
          <a:p>
            <a:r>
              <a:rPr lang="en-US" dirty="0"/>
              <a:t>Suggested Approach:</a:t>
            </a:r>
          </a:p>
          <a:p>
            <a:r>
              <a:rPr lang="en-US" b="0" dirty="0"/>
              <a:t>Give a quick once over to let the audience know that TX workers’ compensation is guided by actual State law.</a:t>
            </a:r>
          </a:p>
          <a:p>
            <a:endParaRPr lang="en-US" dirty="0"/>
          </a:p>
          <a:p>
            <a:endParaRPr lang="en-US" dirty="0"/>
          </a:p>
          <a:p>
            <a:r>
              <a:rPr lang="en-US" dirty="0"/>
              <a:t>Additional Information:</a:t>
            </a:r>
          </a:p>
          <a:p>
            <a:endParaRPr lang="en-US" b="0" dirty="0"/>
          </a:p>
        </p:txBody>
      </p:sp>
    </p:spTree>
    <p:extLst>
      <p:ext uri="{BB962C8B-B14F-4D97-AF65-F5344CB8AC3E}">
        <p14:creationId xmlns:p14="http://schemas.microsoft.com/office/powerpoint/2010/main" val="198104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111125"/>
            <a:ext cx="4721225" cy="2655888"/>
          </a:xfrm>
        </p:spPr>
      </p:sp>
      <p:sp>
        <p:nvSpPr>
          <p:cNvPr id="3" name="Notes Placeholder 2"/>
          <p:cNvSpPr>
            <a:spLocks noGrp="1"/>
          </p:cNvSpPr>
          <p:nvPr>
            <p:ph type="body" idx="1"/>
          </p:nvPr>
        </p:nvSpPr>
        <p:spPr>
          <a:xfrm>
            <a:off x="90094" y="2766326"/>
            <a:ext cx="6830213" cy="5062811"/>
          </a:xfrm>
        </p:spPr>
        <p:txBody>
          <a:bodyPr/>
          <a:lstStyle/>
          <a:p>
            <a:r>
              <a:rPr lang="en-US" dirty="0"/>
              <a:t>Slide Intent:</a:t>
            </a:r>
          </a:p>
          <a:p>
            <a:endParaRPr lang="en-US" dirty="0"/>
          </a:p>
          <a:p>
            <a:endParaRPr lang="en-US" dirty="0"/>
          </a:p>
          <a:p>
            <a:endParaRPr lang="en-US" dirty="0"/>
          </a:p>
          <a:p>
            <a:r>
              <a:rPr lang="en-US" dirty="0"/>
              <a:t>Suggested Approach:</a:t>
            </a:r>
          </a:p>
          <a:p>
            <a:endParaRPr lang="en-US" dirty="0"/>
          </a:p>
          <a:p>
            <a:endParaRPr lang="en-US" dirty="0"/>
          </a:p>
          <a:p>
            <a:endParaRPr lang="en-US" dirty="0"/>
          </a:p>
          <a:p>
            <a:r>
              <a:rPr lang="en-US" dirty="0"/>
              <a:t>Additional Information:</a:t>
            </a:r>
          </a:p>
          <a:p>
            <a:endParaRPr lang="en-US" dirty="0"/>
          </a:p>
        </p:txBody>
      </p:sp>
    </p:spTree>
    <p:extLst>
      <p:ext uri="{BB962C8B-B14F-4D97-AF65-F5344CB8AC3E}">
        <p14:creationId xmlns:p14="http://schemas.microsoft.com/office/powerpoint/2010/main" val="186307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111125"/>
            <a:ext cx="4721225" cy="2655888"/>
          </a:xfrm>
        </p:spPr>
      </p:sp>
      <p:sp>
        <p:nvSpPr>
          <p:cNvPr id="3" name="Notes Placeholder 2"/>
          <p:cNvSpPr>
            <a:spLocks noGrp="1"/>
          </p:cNvSpPr>
          <p:nvPr>
            <p:ph type="body" idx="1"/>
          </p:nvPr>
        </p:nvSpPr>
        <p:spPr>
          <a:xfrm>
            <a:off x="90094" y="2766326"/>
            <a:ext cx="6830213" cy="5062811"/>
          </a:xfrm>
        </p:spPr>
        <p:txBody>
          <a:bodyPr/>
          <a:lstStyle/>
          <a:p>
            <a:r>
              <a:rPr lang="en-US" dirty="0"/>
              <a:t>Slide Intent:</a:t>
            </a:r>
          </a:p>
          <a:p>
            <a:endParaRPr lang="en-US" dirty="0"/>
          </a:p>
          <a:p>
            <a:endParaRPr lang="en-US" dirty="0"/>
          </a:p>
          <a:p>
            <a:endParaRPr lang="en-US" dirty="0"/>
          </a:p>
          <a:p>
            <a:r>
              <a:rPr lang="en-US" dirty="0"/>
              <a:t>Suggested Approach:</a:t>
            </a:r>
          </a:p>
          <a:p>
            <a:endParaRPr lang="en-US" dirty="0"/>
          </a:p>
          <a:p>
            <a:endParaRPr lang="en-US" dirty="0"/>
          </a:p>
          <a:p>
            <a:endParaRPr lang="en-US" dirty="0"/>
          </a:p>
          <a:p>
            <a:r>
              <a:rPr lang="en-US" dirty="0"/>
              <a:t>Additional Information:</a:t>
            </a:r>
          </a:p>
          <a:p>
            <a:endParaRPr lang="en-US" dirty="0"/>
          </a:p>
        </p:txBody>
      </p:sp>
    </p:spTree>
    <p:extLst>
      <p:ext uri="{BB962C8B-B14F-4D97-AF65-F5344CB8AC3E}">
        <p14:creationId xmlns:p14="http://schemas.microsoft.com/office/powerpoint/2010/main" val="402060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112713"/>
            <a:ext cx="4618038" cy="2597150"/>
          </a:xfrm>
        </p:spPr>
      </p:sp>
      <p:sp>
        <p:nvSpPr>
          <p:cNvPr id="3" name="Notes Placeholder 2"/>
          <p:cNvSpPr>
            <a:spLocks noGrp="1"/>
          </p:cNvSpPr>
          <p:nvPr>
            <p:ph type="body" idx="1"/>
          </p:nvPr>
        </p:nvSpPr>
        <p:spPr>
          <a:xfrm>
            <a:off x="90094" y="2709838"/>
            <a:ext cx="6830213" cy="5119299"/>
          </a:xfrm>
        </p:spPr>
        <p:txBody>
          <a:bodyPr/>
          <a:lstStyle/>
          <a:p>
            <a:r>
              <a:rPr lang="en-US" dirty="0"/>
              <a:t>Slide Intent:</a:t>
            </a:r>
          </a:p>
          <a:p>
            <a:endParaRPr lang="en-US" dirty="0"/>
          </a:p>
          <a:p>
            <a:endParaRPr lang="en-US" dirty="0"/>
          </a:p>
          <a:p>
            <a:r>
              <a:rPr lang="en-US" dirty="0"/>
              <a:t>Suggested Approach:</a:t>
            </a:r>
          </a:p>
          <a:p>
            <a:endParaRPr lang="en-US" dirty="0"/>
          </a:p>
          <a:p>
            <a:endParaRPr lang="en-US" dirty="0"/>
          </a:p>
          <a:p>
            <a:endParaRPr lang="en-US" dirty="0"/>
          </a:p>
          <a:p>
            <a:r>
              <a:rPr lang="en-US" dirty="0"/>
              <a:t>Additional Information:</a:t>
            </a:r>
          </a:p>
          <a:p>
            <a:r>
              <a:rPr lang="en-US" dirty="0"/>
              <a:t>Read the slide, please</a:t>
            </a:r>
          </a:p>
        </p:txBody>
      </p:sp>
    </p:spTree>
    <p:extLst>
      <p:ext uri="{BB962C8B-B14F-4D97-AF65-F5344CB8AC3E}">
        <p14:creationId xmlns:p14="http://schemas.microsoft.com/office/powerpoint/2010/main" val="49464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111125"/>
            <a:ext cx="4721225" cy="2655888"/>
          </a:xfrm>
        </p:spPr>
      </p:sp>
      <p:sp>
        <p:nvSpPr>
          <p:cNvPr id="3" name="Notes Placeholder 2"/>
          <p:cNvSpPr>
            <a:spLocks noGrp="1"/>
          </p:cNvSpPr>
          <p:nvPr>
            <p:ph type="body" idx="1"/>
          </p:nvPr>
        </p:nvSpPr>
        <p:spPr>
          <a:xfrm>
            <a:off x="90094" y="2766326"/>
            <a:ext cx="6830213" cy="5062811"/>
          </a:xfrm>
        </p:spPr>
        <p:txBody>
          <a:bodyPr/>
          <a:lstStyle/>
          <a:p>
            <a:r>
              <a:rPr lang="en-US" dirty="0"/>
              <a:t>Slide Intent:</a:t>
            </a:r>
          </a:p>
          <a:p>
            <a:endParaRPr lang="en-US" dirty="0"/>
          </a:p>
          <a:p>
            <a:endParaRPr lang="en-US" dirty="0"/>
          </a:p>
          <a:p>
            <a:endParaRPr lang="en-US" dirty="0"/>
          </a:p>
          <a:p>
            <a:r>
              <a:rPr lang="en-US" dirty="0"/>
              <a:t>Suggested Approach:</a:t>
            </a:r>
          </a:p>
          <a:p>
            <a:endParaRPr lang="en-US" dirty="0"/>
          </a:p>
          <a:p>
            <a:endParaRPr lang="en-US" dirty="0"/>
          </a:p>
          <a:p>
            <a:endParaRPr lang="en-US" dirty="0"/>
          </a:p>
          <a:p>
            <a:r>
              <a:rPr lang="en-US" dirty="0"/>
              <a:t>Additional Information:</a:t>
            </a:r>
          </a:p>
          <a:p>
            <a:endParaRPr lang="en-US" dirty="0"/>
          </a:p>
        </p:txBody>
      </p:sp>
    </p:spTree>
    <p:extLst>
      <p:ext uri="{BB962C8B-B14F-4D97-AF65-F5344CB8AC3E}">
        <p14:creationId xmlns:p14="http://schemas.microsoft.com/office/powerpoint/2010/main" val="408777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112713"/>
            <a:ext cx="4618038" cy="2597150"/>
          </a:xfrm>
        </p:spPr>
      </p:sp>
      <p:sp>
        <p:nvSpPr>
          <p:cNvPr id="3" name="Notes Placeholder 2"/>
          <p:cNvSpPr>
            <a:spLocks noGrp="1"/>
          </p:cNvSpPr>
          <p:nvPr>
            <p:ph type="body" idx="1"/>
          </p:nvPr>
        </p:nvSpPr>
        <p:spPr>
          <a:xfrm>
            <a:off x="90094" y="2709838"/>
            <a:ext cx="6830213" cy="5119299"/>
          </a:xfrm>
        </p:spPr>
        <p:txBody>
          <a:bodyPr/>
          <a:lstStyle/>
          <a:p>
            <a:r>
              <a:rPr lang="en-US" dirty="0"/>
              <a:t>Slide Intent:</a:t>
            </a:r>
          </a:p>
          <a:p>
            <a:endParaRPr lang="en-US" dirty="0"/>
          </a:p>
          <a:p>
            <a:endParaRPr lang="en-US" dirty="0"/>
          </a:p>
          <a:p>
            <a:r>
              <a:rPr lang="en-US" dirty="0"/>
              <a:t>Suggested Approach:</a:t>
            </a:r>
          </a:p>
          <a:p>
            <a:endParaRPr lang="en-US" dirty="0"/>
          </a:p>
          <a:p>
            <a:endParaRPr lang="en-US" dirty="0"/>
          </a:p>
          <a:p>
            <a:endParaRPr lang="en-US" dirty="0"/>
          </a:p>
          <a:p>
            <a:r>
              <a:rPr lang="en-US" dirty="0"/>
              <a:t>Additional Information:</a:t>
            </a:r>
          </a:p>
          <a:p>
            <a:r>
              <a:rPr lang="en-US" dirty="0"/>
              <a:t>Read the slide, please</a:t>
            </a:r>
          </a:p>
        </p:txBody>
      </p:sp>
    </p:spTree>
    <p:extLst>
      <p:ext uri="{BB962C8B-B14F-4D97-AF65-F5344CB8AC3E}">
        <p14:creationId xmlns:p14="http://schemas.microsoft.com/office/powerpoint/2010/main" val="1680720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2E3F-C192-4195-88C7-1B51D008D7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9E487A-09A2-4B63-93C1-020E50A2F1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5F47DA-2B76-438D-B00C-E10029A5FAFA}"/>
              </a:ext>
            </a:extLst>
          </p:cNvPr>
          <p:cNvSpPr>
            <a:spLocks noGrp="1"/>
          </p:cNvSpPr>
          <p:nvPr>
            <p:ph type="dt" sz="half" idx="10"/>
          </p:nvPr>
        </p:nvSpPr>
        <p:spPr/>
        <p:txBody>
          <a:bodyPr/>
          <a:lstStyle/>
          <a:p>
            <a:fld id="{E39B1B71-9894-451F-BAEC-8215036418F5}" type="datetime1">
              <a:rPr lang="en-US" smtClean="0"/>
              <a:t>6/16/2022</a:t>
            </a:fld>
            <a:endParaRPr lang="en-US"/>
          </a:p>
        </p:txBody>
      </p:sp>
      <p:sp>
        <p:nvSpPr>
          <p:cNvPr id="5" name="Footer Placeholder 4">
            <a:extLst>
              <a:ext uri="{FF2B5EF4-FFF2-40B4-BE49-F238E27FC236}">
                <a16:creationId xmlns:a16="http://schemas.microsoft.com/office/drawing/2014/main" id="{8B64305A-AA70-4ABF-8DAE-4723B1C27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2E39B-EA66-4B23-96E9-8EAA4FE58934}"/>
              </a:ext>
            </a:extLst>
          </p:cNvPr>
          <p:cNvSpPr>
            <a:spLocks noGrp="1"/>
          </p:cNvSpPr>
          <p:nvPr>
            <p:ph type="sldNum" sz="quarter" idx="12"/>
          </p:nvPr>
        </p:nvSpPr>
        <p:spPr/>
        <p:txBody>
          <a:bodyPr/>
          <a:lstStyle/>
          <a:p>
            <a:fld id="{01EC87C1-4483-4FDE-9C62-FC4A54C0E07A}" type="slidenum">
              <a:rPr lang="en-US" smtClean="0"/>
              <a:t>‹#›</a:t>
            </a:fld>
            <a:endParaRPr lang="en-US"/>
          </a:p>
        </p:txBody>
      </p:sp>
    </p:spTree>
    <p:extLst>
      <p:ext uri="{BB962C8B-B14F-4D97-AF65-F5344CB8AC3E}">
        <p14:creationId xmlns:p14="http://schemas.microsoft.com/office/powerpoint/2010/main" val="4290283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D687-3E46-4C1E-B313-B66BC45944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EF1D89-32AE-4756-80A6-7DEECDEA3B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BF04C-FCD7-4739-B4A9-0C2C825EFCC6}"/>
              </a:ext>
            </a:extLst>
          </p:cNvPr>
          <p:cNvSpPr>
            <a:spLocks noGrp="1"/>
          </p:cNvSpPr>
          <p:nvPr>
            <p:ph type="dt" sz="half" idx="10"/>
          </p:nvPr>
        </p:nvSpPr>
        <p:spPr/>
        <p:txBody>
          <a:bodyPr/>
          <a:lstStyle/>
          <a:p>
            <a:fld id="{E387C659-5DA7-44FB-AF66-24D5260E8F77}" type="datetime1">
              <a:rPr lang="en-US" smtClean="0"/>
              <a:t>6/16/2022</a:t>
            </a:fld>
            <a:endParaRPr lang="en-US"/>
          </a:p>
        </p:txBody>
      </p:sp>
      <p:sp>
        <p:nvSpPr>
          <p:cNvPr id="5" name="Footer Placeholder 4">
            <a:extLst>
              <a:ext uri="{FF2B5EF4-FFF2-40B4-BE49-F238E27FC236}">
                <a16:creationId xmlns:a16="http://schemas.microsoft.com/office/drawing/2014/main" id="{F39CDCA1-D4A9-40A7-8232-56C733FB4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9F6B9-88A9-4370-B831-D06C0181E341}"/>
              </a:ext>
            </a:extLst>
          </p:cNvPr>
          <p:cNvSpPr>
            <a:spLocks noGrp="1"/>
          </p:cNvSpPr>
          <p:nvPr>
            <p:ph type="sldNum" sz="quarter" idx="12"/>
          </p:nvPr>
        </p:nvSpPr>
        <p:spPr/>
        <p:txBody>
          <a:bodyPr/>
          <a:lstStyle/>
          <a:p>
            <a:fld id="{01EC87C1-4483-4FDE-9C62-FC4A54C0E07A}" type="slidenum">
              <a:rPr lang="en-US" smtClean="0"/>
              <a:t>‹#›</a:t>
            </a:fld>
            <a:endParaRPr lang="en-US"/>
          </a:p>
        </p:txBody>
      </p:sp>
    </p:spTree>
    <p:extLst>
      <p:ext uri="{BB962C8B-B14F-4D97-AF65-F5344CB8AC3E}">
        <p14:creationId xmlns:p14="http://schemas.microsoft.com/office/powerpoint/2010/main" val="270888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C4263A-F6D1-40B6-B0E5-29ACE858D3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E97C8D-8579-41FD-8995-0D09BEBEAB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61EC4-E1F6-42B8-8B5A-08B375DBA10B}"/>
              </a:ext>
            </a:extLst>
          </p:cNvPr>
          <p:cNvSpPr>
            <a:spLocks noGrp="1"/>
          </p:cNvSpPr>
          <p:nvPr>
            <p:ph type="dt" sz="half" idx="10"/>
          </p:nvPr>
        </p:nvSpPr>
        <p:spPr/>
        <p:txBody>
          <a:bodyPr/>
          <a:lstStyle/>
          <a:p>
            <a:fld id="{A335E1D2-DD4B-4969-8A0D-5C50C22E1233}" type="datetime1">
              <a:rPr lang="en-US" smtClean="0"/>
              <a:t>6/16/2022</a:t>
            </a:fld>
            <a:endParaRPr lang="en-US"/>
          </a:p>
        </p:txBody>
      </p:sp>
      <p:sp>
        <p:nvSpPr>
          <p:cNvPr id="5" name="Footer Placeholder 4">
            <a:extLst>
              <a:ext uri="{FF2B5EF4-FFF2-40B4-BE49-F238E27FC236}">
                <a16:creationId xmlns:a16="http://schemas.microsoft.com/office/drawing/2014/main" id="{5E5B1F38-E4DB-44C3-BDA4-58DA81AC1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55EF2-4FB7-462E-97C4-6F8028504B7A}"/>
              </a:ext>
            </a:extLst>
          </p:cNvPr>
          <p:cNvSpPr>
            <a:spLocks noGrp="1"/>
          </p:cNvSpPr>
          <p:nvPr>
            <p:ph type="sldNum" sz="quarter" idx="12"/>
          </p:nvPr>
        </p:nvSpPr>
        <p:spPr/>
        <p:txBody>
          <a:bodyPr/>
          <a:lstStyle/>
          <a:p>
            <a:fld id="{01EC87C1-4483-4FDE-9C62-FC4A54C0E07A}" type="slidenum">
              <a:rPr lang="en-US" smtClean="0"/>
              <a:t>‹#›</a:t>
            </a:fld>
            <a:endParaRPr lang="en-US"/>
          </a:p>
        </p:txBody>
      </p:sp>
    </p:spTree>
    <p:extLst>
      <p:ext uri="{BB962C8B-B14F-4D97-AF65-F5344CB8AC3E}">
        <p14:creationId xmlns:p14="http://schemas.microsoft.com/office/powerpoint/2010/main" val="427734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D671-28D9-4BF6-BEC9-763CEEA644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1DF291-236C-4E6D-8967-036C2C17BF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86B215-F8C4-4A5E-8CC2-2D3D6C8F6063}"/>
              </a:ext>
            </a:extLst>
          </p:cNvPr>
          <p:cNvSpPr>
            <a:spLocks noGrp="1"/>
          </p:cNvSpPr>
          <p:nvPr>
            <p:ph type="dt" sz="half" idx="10"/>
          </p:nvPr>
        </p:nvSpPr>
        <p:spPr/>
        <p:txBody>
          <a:bodyPr/>
          <a:lstStyle/>
          <a:p>
            <a:fld id="{F65F05F2-0758-433E-8CB9-B557D8A790F1}" type="datetimeFigureOut">
              <a:rPr lang="en-US" smtClean="0"/>
              <a:t>6/16/2022</a:t>
            </a:fld>
            <a:endParaRPr lang="en-US"/>
          </a:p>
        </p:txBody>
      </p:sp>
      <p:sp>
        <p:nvSpPr>
          <p:cNvPr id="5" name="Footer Placeholder 4">
            <a:extLst>
              <a:ext uri="{FF2B5EF4-FFF2-40B4-BE49-F238E27FC236}">
                <a16:creationId xmlns:a16="http://schemas.microsoft.com/office/drawing/2014/main" id="{AEF28B55-E24F-4C60-AF90-49CC94C4D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39BF6-6B73-4666-AF6A-8D0587F40231}"/>
              </a:ext>
            </a:extLst>
          </p:cNvPr>
          <p:cNvSpPr>
            <a:spLocks noGrp="1"/>
          </p:cNvSpPr>
          <p:nvPr>
            <p:ph type="sldNum" sz="quarter" idx="12"/>
          </p:nvPr>
        </p:nvSpPr>
        <p:spPr/>
        <p:txBody>
          <a:bodyPr/>
          <a:lstStyle/>
          <a:p>
            <a:fld id="{C5F0C414-6A88-41C7-AB91-985F819D8368}" type="slidenum">
              <a:rPr lang="en-US" smtClean="0"/>
              <a:t>‹#›</a:t>
            </a:fld>
            <a:endParaRPr lang="en-US"/>
          </a:p>
        </p:txBody>
      </p:sp>
    </p:spTree>
    <p:extLst>
      <p:ext uri="{BB962C8B-B14F-4D97-AF65-F5344CB8AC3E}">
        <p14:creationId xmlns:p14="http://schemas.microsoft.com/office/powerpoint/2010/main" val="3872135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72DB-6E2A-44BC-94FC-75763AFC28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39F0A6-0D65-40D8-8741-259CBF4125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67145-37A5-4C35-B23C-A05BD6CBAACE}"/>
              </a:ext>
            </a:extLst>
          </p:cNvPr>
          <p:cNvSpPr>
            <a:spLocks noGrp="1"/>
          </p:cNvSpPr>
          <p:nvPr>
            <p:ph type="dt" sz="half" idx="10"/>
          </p:nvPr>
        </p:nvSpPr>
        <p:spPr/>
        <p:txBody>
          <a:bodyPr/>
          <a:lstStyle/>
          <a:p>
            <a:fld id="{F65F05F2-0758-433E-8CB9-B557D8A790F1}" type="datetimeFigureOut">
              <a:rPr lang="en-US" smtClean="0"/>
              <a:t>6/16/2022</a:t>
            </a:fld>
            <a:endParaRPr lang="en-US"/>
          </a:p>
        </p:txBody>
      </p:sp>
      <p:sp>
        <p:nvSpPr>
          <p:cNvPr id="5" name="Footer Placeholder 4">
            <a:extLst>
              <a:ext uri="{FF2B5EF4-FFF2-40B4-BE49-F238E27FC236}">
                <a16:creationId xmlns:a16="http://schemas.microsoft.com/office/drawing/2014/main" id="{8D85A950-C9B4-4A46-8007-BCFA1D9A1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CCF11-B48A-4726-A280-4B106A03C2B8}"/>
              </a:ext>
            </a:extLst>
          </p:cNvPr>
          <p:cNvSpPr>
            <a:spLocks noGrp="1"/>
          </p:cNvSpPr>
          <p:nvPr>
            <p:ph type="sldNum" sz="quarter" idx="12"/>
          </p:nvPr>
        </p:nvSpPr>
        <p:spPr/>
        <p:txBody>
          <a:bodyPr/>
          <a:lstStyle/>
          <a:p>
            <a:fld id="{C5F0C414-6A88-41C7-AB91-985F819D8368}" type="slidenum">
              <a:rPr lang="en-US" smtClean="0"/>
              <a:t>‹#›</a:t>
            </a:fld>
            <a:endParaRPr lang="en-US"/>
          </a:p>
        </p:txBody>
      </p:sp>
    </p:spTree>
    <p:extLst>
      <p:ext uri="{BB962C8B-B14F-4D97-AF65-F5344CB8AC3E}">
        <p14:creationId xmlns:p14="http://schemas.microsoft.com/office/powerpoint/2010/main" val="1577965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FD0E-4589-45FD-AC28-ECF7915DF6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B692F2-4AE9-4171-98D2-3EA3A54749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BC9D5B-62A7-48EB-B4E7-8CA3EE59D6DE}"/>
              </a:ext>
            </a:extLst>
          </p:cNvPr>
          <p:cNvSpPr>
            <a:spLocks noGrp="1"/>
          </p:cNvSpPr>
          <p:nvPr>
            <p:ph type="dt" sz="half" idx="10"/>
          </p:nvPr>
        </p:nvSpPr>
        <p:spPr/>
        <p:txBody>
          <a:bodyPr/>
          <a:lstStyle/>
          <a:p>
            <a:fld id="{F65F05F2-0758-433E-8CB9-B557D8A790F1}" type="datetimeFigureOut">
              <a:rPr lang="en-US" smtClean="0"/>
              <a:t>6/16/2022</a:t>
            </a:fld>
            <a:endParaRPr lang="en-US"/>
          </a:p>
        </p:txBody>
      </p:sp>
      <p:sp>
        <p:nvSpPr>
          <p:cNvPr id="5" name="Footer Placeholder 4">
            <a:extLst>
              <a:ext uri="{FF2B5EF4-FFF2-40B4-BE49-F238E27FC236}">
                <a16:creationId xmlns:a16="http://schemas.microsoft.com/office/drawing/2014/main" id="{DD741CAC-A228-4322-B429-1C4DA6251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C3883-12F9-4CC7-B0E3-47C8B9B77238}"/>
              </a:ext>
            </a:extLst>
          </p:cNvPr>
          <p:cNvSpPr>
            <a:spLocks noGrp="1"/>
          </p:cNvSpPr>
          <p:nvPr>
            <p:ph type="sldNum" sz="quarter" idx="12"/>
          </p:nvPr>
        </p:nvSpPr>
        <p:spPr/>
        <p:txBody>
          <a:bodyPr/>
          <a:lstStyle/>
          <a:p>
            <a:fld id="{C5F0C414-6A88-41C7-AB91-985F819D8368}" type="slidenum">
              <a:rPr lang="en-US" smtClean="0"/>
              <a:t>‹#›</a:t>
            </a:fld>
            <a:endParaRPr lang="en-US"/>
          </a:p>
        </p:txBody>
      </p:sp>
    </p:spTree>
    <p:extLst>
      <p:ext uri="{BB962C8B-B14F-4D97-AF65-F5344CB8AC3E}">
        <p14:creationId xmlns:p14="http://schemas.microsoft.com/office/powerpoint/2010/main" val="333469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35FB-4F3F-435B-872B-7AF6BF129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2196DE-EDE8-4F0A-B8BE-B0C41F73B0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D13B4-AE1A-46A0-8969-395226DD9D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096FA1-E01E-4395-B5B6-CCB2CEF9B03C}"/>
              </a:ext>
            </a:extLst>
          </p:cNvPr>
          <p:cNvSpPr>
            <a:spLocks noGrp="1"/>
          </p:cNvSpPr>
          <p:nvPr>
            <p:ph type="dt" sz="half" idx="10"/>
          </p:nvPr>
        </p:nvSpPr>
        <p:spPr/>
        <p:txBody>
          <a:bodyPr/>
          <a:lstStyle/>
          <a:p>
            <a:fld id="{F65F05F2-0758-433E-8CB9-B557D8A790F1}" type="datetimeFigureOut">
              <a:rPr lang="en-US" smtClean="0"/>
              <a:t>6/16/2022</a:t>
            </a:fld>
            <a:endParaRPr lang="en-US"/>
          </a:p>
        </p:txBody>
      </p:sp>
      <p:sp>
        <p:nvSpPr>
          <p:cNvPr id="6" name="Footer Placeholder 5">
            <a:extLst>
              <a:ext uri="{FF2B5EF4-FFF2-40B4-BE49-F238E27FC236}">
                <a16:creationId xmlns:a16="http://schemas.microsoft.com/office/drawing/2014/main" id="{8FCFC8BA-823A-4F45-90EA-466F66292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3D39C-C0AD-4748-ACBD-1E59FB51E061}"/>
              </a:ext>
            </a:extLst>
          </p:cNvPr>
          <p:cNvSpPr>
            <a:spLocks noGrp="1"/>
          </p:cNvSpPr>
          <p:nvPr>
            <p:ph type="sldNum" sz="quarter" idx="12"/>
          </p:nvPr>
        </p:nvSpPr>
        <p:spPr/>
        <p:txBody>
          <a:bodyPr/>
          <a:lstStyle/>
          <a:p>
            <a:fld id="{C5F0C414-6A88-41C7-AB91-985F819D8368}" type="slidenum">
              <a:rPr lang="en-US" smtClean="0"/>
              <a:t>‹#›</a:t>
            </a:fld>
            <a:endParaRPr lang="en-US"/>
          </a:p>
        </p:txBody>
      </p:sp>
    </p:spTree>
    <p:extLst>
      <p:ext uri="{BB962C8B-B14F-4D97-AF65-F5344CB8AC3E}">
        <p14:creationId xmlns:p14="http://schemas.microsoft.com/office/powerpoint/2010/main" val="1097400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5B2F-1C66-4AA7-A884-FBD4F1A73A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F6A498-55B0-4D95-AFB5-29CFBEA60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FD1BBE-F6F6-4E9E-B1D8-36543DDB0B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BD62B7-D125-4DA1-9C1D-2372DB84C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AA6CB9-4C3A-4256-BA9C-39C1320AED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A4E1DC-8163-4C3D-AB46-55FE21755337}"/>
              </a:ext>
            </a:extLst>
          </p:cNvPr>
          <p:cNvSpPr>
            <a:spLocks noGrp="1"/>
          </p:cNvSpPr>
          <p:nvPr>
            <p:ph type="dt" sz="half" idx="10"/>
          </p:nvPr>
        </p:nvSpPr>
        <p:spPr/>
        <p:txBody>
          <a:bodyPr/>
          <a:lstStyle/>
          <a:p>
            <a:fld id="{F65F05F2-0758-433E-8CB9-B557D8A790F1}" type="datetimeFigureOut">
              <a:rPr lang="en-US" smtClean="0"/>
              <a:t>6/16/2022</a:t>
            </a:fld>
            <a:endParaRPr lang="en-US"/>
          </a:p>
        </p:txBody>
      </p:sp>
      <p:sp>
        <p:nvSpPr>
          <p:cNvPr id="8" name="Footer Placeholder 7">
            <a:extLst>
              <a:ext uri="{FF2B5EF4-FFF2-40B4-BE49-F238E27FC236}">
                <a16:creationId xmlns:a16="http://schemas.microsoft.com/office/drawing/2014/main" id="{1C8B8EF1-CDF2-46F7-83E9-F0A0E91208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69AA30-163A-4092-B315-A882DA050826}"/>
              </a:ext>
            </a:extLst>
          </p:cNvPr>
          <p:cNvSpPr>
            <a:spLocks noGrp="1"/>
          </p:cNvSpPr>
          <p:nvPr>
            <p:ph type="sldNum" sz="quarter" idx="12"/>
          </p:nvPr>
        </p:nvSpPr>
        <p:spPr/>
        <p:txBody>
          <a:bodyPr/>
          <a:lstStyle/>
          <a:p>
            <a:fld id="{C5F0C414-6A88-41C7-AB91-985F819D8368}" type="slidenum">
              <a:rPr lang="en-US" smtClean="0"/>
              <a:t>‹#›</a:t>
            </a:fld>
            <a:endParaRPr lang="en-US"/>
          </a:p>
        </p:txBody>
      </p:sp>
    </p:spTree>
    <p:extLst>
      <p:ext uri="{BB962C8B-B14F-4D97-AF65-F5344CB8AC3E}">
        <p14:creationId xmlns:p14="http://schemas.microsoft.com/office/powerpoint/2010/main" val="3551269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B7B5-66DD-4333-94BF-94781F37C5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BC7654-88E6-421C-A8AC-75B1C19719AD}"/>
              </a:ext>
            </a:extLst>
          </p:cNvPr>
          <p:cNvSpPr>
            <a:spLocks noGrp="1"/>
          </p:cNvSpPr>
          <p:nvPr>
            <p:ph type="dt" sz="half" idx="10"/>
          </p:nvPr>
        </p:nvSpPr>
        <p:spPr/>
        <p:txBody>
          <a:bodyPr/>
          <a:lstStyle/>
          <a:p>
            <a:fld id="{F65F05F2-0758-433E-8CB9-B557D8A790F1}" type="datetimeFigureOut">
              <a:rPr lang="en-US" smtClean="0"/>
              <a:t>6/16/2022</a:t>
            </a:fld>
            <a:endParaRPr lang="en-US"/>
          </a:p>
        </p:txBody>
      </p:sp>
      <p:sp>
        <p:nvSpPr>
          <p:cNvPr id="4" name="Footer Placeholder 3">
            <a:extLst>
              <a:ext uri="{FF2B5EF4-FFF2-40B4-BE49-F238E27FC236}">
                <a16:creationId xmlns:a16="http://schemas.microsoft.com/office/drawing/2014/main" id="{BF8F8782-A107-4348-B975-587D290D6C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F96C5A-56F9-4946-A51A-15416241239F}"/>
              </a:ext>
            </a:extLst>
          </p:cNvPr>
          <p:cNvSpPr>
            <a:spLocks noGrp="1"/>
          </p:cNvSpPr>
          <p:nvPr>
            <p:ph type="sldNum" sz="quarter" idx="12"/>
          </p:nvPr>
        </p:nvSpPr>
        <p:spPr/>
        <p:txBody>
          <a:bodyPr/>
          <a:lstStyle/>
          <a:p>
            <a:fld id="{C5F0C414-6A88-41C7-AB91-985F819D8368}" type="slidenum">
              <a:rPr lang="en-US" smtClean="0"/>
              <a:t>‹#›</a:t>
            </a:fld>
            <a:endParaRPr lang="en-US"/>
          </a:p>
        </p:txBody>
      </p:sp>
    </p:spTree>
    <p:extLst>
      <p:ext uri="{BB962C8B-B14F-4D97-AF65-F5344CB8AC3E}">
        <p14:creationId xmlns:p14="http://schemas.microsoft.com/office/powerpoint/2010/main" val="2362785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3EB36D-8AF8-404F-9D8B-CCD8ACD866F2}"/>
              </a:ext>
            </a:extLst>
          </p:cNvPr>
          <p:cNvSpPr>
            <a:spLocks noGrp="1"/>
          </p:cNvSpPr>
          <p:nvPr>
            <p:ph type="dt" sz="half" idx="10"/>
          </p:nvPr>
        </p:nvSpPr>
        <p:spPr/>
        <p:txBody>
          <a:bodyPr/>
          <a:lstStyle/>
          <a:p>
            <a:fld id="{F65F05F2-0758-433E-8CB9-B557D8A790F1}" type="datetimeFigureOut">
              <a:rPr lang="en-US" smtClean="0"/>
              <a:t>6/16/2022</a:t>
            </a:fld>
            <a:endParaRPr lang="en-US"/>
          </a:p>
        </p:txBody>
      </p:sp>
      <p:sp>
        <p:nvSpPr>
          <p:cNvPr id="3" name="Footer Placeholder 2">
            <a:extLst>
              <a:ext uri="{FF2B5EF4-FFF2-40B4-BE49-F238E27FC236}">
                <a16:creationId xmlns:a16="http://schemas.microsoft.com/office/drawing/2014/main" id="{2D25F2A6-9E28-4AA4-9E1E-EA358A515D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6FC3E7-68C4-4089-86AC-A6F76A9257EB}"/>
              </a:ext>
            </a:extLst>
          </p:cNvPr>
          <p:cNvSpPr>
            <a:spLocks noGrp="1"/>
          </p:cNvSpPr>
          <p:nvPr>
            <p:ph type="sldNum" sz="quarter" idx="12"/>
          </p:nvPr>
        </p:nvSpPr>
        <p:spPr/>
        <p:txBody>
          <a:bodyPr/>
          <a:lstStyle/>
          <a:p>
            <a:fld id="{C5F0C414-6A88-41C7-AB91-985F819D8368}" type="slidenum">
              <a:rPr lang="en-US" smtClean="0"/>
              <a:t>‹#›</a:t>
            </a:fld>
            <a:endParaRPr lang="en-US"/>
          </a:p>
        </p:txBody>
      </p:sp>
    </p:spTree>
    <p:extLst>
      <p:ext uri="{BB962C8B-B14F-4D97-AF65-F5344CB8AC3E}">
        <p14:creationId xmlns:p14="http://schemas.microsoft.com/office/powerpoint/2010/main" val="426712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4036-1C47-4862-9520-03C19FA15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34976D-B047-4627-949E-DD749A831F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521A42-A85A-406B-9A55-EE9E135DF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577630-ACCF-4130-B8F7-72507C36FE7F}"/>
              </a:ext>
            </a:extLst>
          </p:cNvPr>
          <p:cNvSpPr>
            <a:spLocks noGrp="1"/>
          </p:cNvSpPr>
          <p:nvPr>
            <p:ph type="dt" sz="half" idx="10"/>
          </p:nvPr>
        </p:nvSpPr>
        <p:spPr/>
        <p:txBody>
          <a:bodyPr/>
          <a:lstStyle/>
          <a:p>
            <a:fld id="{F65F05F2-0758-433E-8CB9-B557D8A790F1}" type="datetimeFigureOut">
              <a:rPr lang="en-US" smtClean="0"/>
              <a:t>6/16/2022</a:t>
            </a:fld>
            <a:endParaRPr lang="en-US"/>
          </a:p>
        </p:txBody>
      </p:sp>
      <p:sp>
        <p:nvSpPr>
          <p:cNvPr id="6" name="Footer Placeholder 5">
            <a:extLst>
              <a:ext uri="{FF2B5EF4-FFF2-40B4-BE49-F238E27FC236}">
                <a16:creationId xmlns:a16="http://schemas.microsoft.com/office/drawing/2014/main" id="{68723422-84B9-40F6-A70C-A72BF7165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B8B170-B13A-4960-BB05-6799F21CDCD9}"/>
              </a:ext>
            </a:extLst>
          </p:cNvPr>
          <p:cNvSpPr>
            <a:spLocks noGrp="1"/>
          </p:cNvSpPr>
          <p:nvPr>
            <p:ph type="sldNum" sz="quarter" idx="12"/>
          </p:nvPr>
        </p:nvSpPr>
        <p:spPr/>
        <p:txBody>
          <a:bodyPr/>
          <a:lstStyle/>
          <a:p>
            <a:fld id="{C5F0C414-6A88-41C7-AB91-985F819D8368}" type="slidenum">
              <a:rPr lang="en-US" smtClean="0"/>
              <a:t>‹#›</a:t>
            </a:fld>
            <a:endParaRPr lang="en-US"/>
          </a:p>
        </p:txBody>
      </p:sp>
    </p:spTree>
    <p:extLst>
      <p:ext uri="{BB962C8B-B14F-4D97-AF65-F5344CB8AC3E}">
        <p14:creationId xmlns:p14="http://schemas.microsoft.com/office/powerpoint/2010/main" val="317134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477F-FE05-4A69-89BD-7AFCE3EBAC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C29E18-5431-4B30-AB20-7254B25545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155F8-7E64-4236-9102-EEC507F36F26}"/>
              </a:ext>
            </a:extLst>
          </p:cNvPr>
          <p:cNvSpPr>
            <a:spLocks noGrp="1"/>
          </p:cNvSpPr>
          <p:nvPr>
            <p:ph type="dt" sz="half" idx="10"/>
          </p:nvPr>
        </p:nvSpPr>
        <p:spPr/>
        <p:txBody>
          <a:bodyPr/>
          <a:lstStyle/>
          <a:p>
            <a:fld id="{662C20BB-0778-4F29-A95A-F33C567F909C}" type="datetime1">
              <a:rPr lang="en-US" smtClean="0"/>
              <a:t>6/16/2022</a:t>
            </a:fld>
            <a:endParaRPr lang="en-US"/>
          </a:p>
        </p:txBody>
      </p:sp>
      <p:sp>
        <p:nvSpPr>
          <p:cNvPr id="5" name="Footer Placeholder 4">
            <a:extLst>
              <a:ext uri="{FF2B5EF4-FFF2-40B4-BE49-F238E27FC236}">
                <a16:creationId xmlns:a16="http://schemas.microsoft.com/office/drawing/2014/main" id="{04BD82A8-AE25-4DA3-BD98-FD3639FDC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6738C-1752-4B28-BE1E-E018CC0B2023}"/>
              </a:ext>
            </a:extLst>
          </p:cNvPr>
          <p:cNvSpPr>
            <a:spLocks noGrp="1"/>
          </p:cNvSpPr>
          <p:nvPr>
            <p:ph type="sldNum" sz="quarter" idx="12"/>
          </p:nvPr>
        </p:nvSpPr>
        <p:spPr/>
        <p:txBody>
          <a:bodyPr/>
          <a:lstStyle/>
          <a:p>
            <a:fld id="{01EC87C1-4483-4FDE-9C62-FC4A54C0E07A}" type="slidenum">
              <a:rPr lang="en-US" smtClean="0"/>
              <a:t>‹#›</a:t>
            </a:fld>
            <a:endParaRPr lang="en-US"/>
          </a:p>
        </p:txBody>
      </p:sp>
    </p:spTree>
    <p:extLst>
      <p:ext uri="{BB962C8B-B14F-4D97-AF65-F5344CB8AC3E}">
        <p14:creationId xmlns:p14="http://schemas.microsoft.com/office/powerpoint/2010/main" val="3163340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E5FB-1085-47DC-89F2-4C3BD4494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23EA3F-665E-48E1-B13E-B1F806856C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D4422F-E8D9-4D2A-8042-7BCF65324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E6F11-D025-46DF-9BCC-A170F3EF99B4}"/>
              </a:ext>
            </a:extLst>
          </p:cNvPr>
          <p:cNvSpPr>
            <a:spLocks noGrp="1"/>
          </p:cNvSpPr>
          <p:nvPr>
            <p:ph type="dt" sz="half" idx="10"/>
          </p:nvPr>
        </p:nvSpPr>
        <p:spPr/>
        <p:txBody>
          <a:bodyPr/>
          <a:lstStyle/>
          <a:p>
            <a:fld id="{F65F05F2-0758-433E-8CB9-B557D8A790F1}" type="datetimeFigureOut">
              <a:rPr lang="en-US" smtClean="0"/>
              <a:t>6/16/2022</a:t>
            </a:fld>
            <a:endParaRPr lang="en-US"/>
          </a:p>
        </p:txBody>
      </p:sp>
      <p:sp>
        <p:nvSpPr>
          <p:cNvPr id="6" name="Footer Placeholder 5">
            <a:extLst>
              <a:ext uri="{FF2B5EF4-FFF2-40B4-BE49-F238E27FC236}">
                <a16:creationId xmlns:a16="http://schemas.microsoft.com/office/drawing/2014/main" id="{8082697C-45BB-41CA-BA4A-2D5BF6DF7E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507266-5834-40C4-8F9C-0BF64A305AF5}"/>
              </a:ext>
            </a:extLst>
          </p:cNvPr>
          <p:cNvSpPr>
            <a:spLocks noGrp="1"/>
          </p:cNvSpPr>
          <p:nvPr>
            <p:ph type="sldNum" sz="quarter" idx="12"/>
          </p:nvPr>
        </p:nvSpPr>
        <p:spPr/>
        <p:txBody>
          <a:bodyPr/>
          <a:lstStyle/>
          <a:p>
            <a:fld id="{C5F0C414-6A88-41C7-AB91-985F819D8368}" type="slidenum">
              <a:rPr lang="en-US" smtClean="0"/>
              <a:t>‹#›</a:t>
            </a:fld>
            <a:endParaRPr lang="en-US"/>
          </a:p>
        </p:txBody>
      </p:sp>
    </p:spTree>
    <p:extLst>
      <p:ext uri="{BB962C8B-B14F-4D97-AF65-F5344CB8AC3E}">
        <p14:creationId xmlns:p14="http://schemas.microsoft.com/office/powerpoint/2010/main" val="3098961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42DD7-DFEE-41B3-B72E-E356EAD2AF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28BAB4-A53F-4BEA-8946-8D6738D849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5492D-8E8F-4D94-AB2C-FFF19468629B}"/>
              </a:ext>
            </a:extLst>
          </p:cNvPr>
          <p:cNvSpPr>
            <a:spLocks noGrp="1"/>
          </p:cNvSpPr>
          <p:nvPr>
            <p:ph type="dt" sz="half" idx="10"/>
          </p:nvPr>
        </p:nvSpPr>
        <p:spPr/>
        <p:txBody>
          <a:bodyPr/>
          <a:lstStyle/>
          <a:p>
            <a:fld id="{F65F05F2-0758-433E-8CB9-B557D8A790F1}" type="datetimeFigureOut">
              <a:rPr lang="en-US" smtClean="0"/>
              <a:t>6/16/2022</a:t>
            </a:fld>
            <a:endParaRPr lang="en-US"/>
          </a:p>
        </p:txBody>
      </p:sp>
      <p:sp>
        <p:nvSpPr>
          <p:cNvPr id="5" name="Footer Placeholder 4">
            <a:extLst>
              <a:ext uri="{FF2B5EF4-FFF2-40B4-BE49-F238E27FC236}">
                <a16:creationId xmlns:a16="http://schemas.microsoft.com/office/drawing/2014/main" id="{DCE3BFD1-3E4F-4003-8832-C872F2F5A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ECF87-7322-413E-A3E6-BBAF8B3574A2}"/>
              </a:ext>
            </a:extLst>
          </p:cNvPr>
          <p:cNvSpPr>
            <a:spLocks noGrp="1"/>
          </p:cNvSpPr>
          <p:nvPr>
            <p:ph type="sldNum" sz="quarter" idx="12"/>
          </p:nvPr>
        </p:nvSpPr>
        <p:spPr/>
        <p:txBody>
          <a:bodyPr/>
          <a:lstStyle/>
          <a:p>
            <a:fld id="{C5F0C414-6A88-41C7-AB91-985F819D8368}" type="slidenum">
              <a:rPr lang="en-US" smtClean="0"/>
              <a:t>‹#›</a:t>
            </a:fld>
            <a:endParaRPr lang="en-US"/>
          </a:p>
        </p:txBody>
      </p:sp>
    </p:spTree>
    <p:extLst>
      <p:ext uri="{BB962C8B-B14F-4D97-AF65-F5344CB8AC3E}">
        <p14:creationId xmlns:p14="http://schemas.microsoft.com/office/powerpoint/2010/main" val="1485862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140FB-01C4-428F-8789-69F8AE7E75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413F41-B03A-4B79-A736-23F2F4EF7C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743CB-8DE9-4475-BF6D-CB285DDB9FF5}"/>
              </a:ext>
            </a:extLst>
          </p:cNvPr>
          <p:cNvSpPr>
            <a:spLocks noGrp="1"/>
          </p:cNvSpPr>
          <p:nvPr>
            <p:ph type="dt" sz="half" idx="10"/>
          </p:nvPr>
        </p:nvSpPr>
        <p:spPr/>
        <p:txBody>
          <a:bodyPr/>
          <a:lstStyle/>
          <a:p>
            <a:fld id="{F65F05F2-0758-433E-8CB9-B557D8A790F1}" type="datetimeFigureOut">
              <a:rPr lang="en-US" smtClean="0"/>
              <a:t>6/16/2022</a:t>
            </a:fld>
            <a:endParaRPr lang="en-US"/>
          </a:p>
        </p:txBody>
      </p:sp>
      <p:sp>
        <p:nvSpPr>
          <p:cNvPr id="5" name="Footer Placeholder 4">
            <a:extLst>
              <a:ext uri="{FF2B5EF4-FFF2-40B4-BE49-F238E27FC236}">
                <a16:creationId xmlns:a16="http://schemas.microsoft.com/office/drawing/2014/main" id="{1AE1F214-2774-4749-BDA0-BEF0AB77F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0BC35-59C4-4E96-A962-65F9DA5DE64D}"/>
              </a:ext>
            </a:extLst>
          </p:cNvPr>
          <p:cNvSpPr>
            <a:spLocks noGrp="1"/>
          </p:cNvSpPr>
          <p:nvPr>
            <p:ph type="sldNum" sz="quarter" idx="12"/>
          </p:nvPr>
        </p:nvSpPr>
        <p:spPr/>
        <p:txBody>
          <a:bodyPr/>
          <a:lstStyle/>
          <a:p>
            <a:fld id="{C5F0C414-6A88-41C7-AB91-985F819D8368}" type="slidenum">
              <a:rPr lang="en-US" smtClean="0"/>
              <a:t>‹#›</a:t>
            </a:fld>
            <a:endParaRPr lang="en-US"/>
          </a:p>
        </p:txBody>
      </p:sp>
    </p:spTree>
    <p:extLst>
      <p:ext uri="{BB962C8B-B14F-4D97-AF65-F5344CB8AC3E}">
        <p14:creationId xmlns:p14="http://schemas.microsoft.com/office/powerpoint/2010/main" val="150572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FDAE-B1C3-4FCC-8B4E-6A673D41B5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9A5E99-0DCA-4633-8B7C-3B38193A3C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17245B-E811-4D03-AAD2-EAF007C8434F}"/>
              </a:ext>
            </a:extLst>
          </p:cNvPr>
          <p:cNvSpPr>
            <a:spLocks noGrp="1"/>
          </p:cNvSpPr>
          <p:nvPr>
            <p:ph type="dt" sz="half" idx="10"/>
          </p:nvPr>
        </p:nvSpPr>
        <p:spPr/>
        <p:txBody>
          <a:bodyPr/>
          <a:lstStyle/>
          <a:p>
            <a:fld id="{92A61E3C-C402-490E-99F0-44B00379156F}" type="datetime1">
              <a:rPr lang="en-US" smtClean="0"/>
              <a:t>6/16/2022</a:t>
            </a:fld>
            <a:endParaRPr lang="en-US"/>
          </a:p>
        </p:txBody>
      </p:sp>
      <p:sp>
        <p:nvSpPr>
          <p:cNvPr id="5" name="Footer Placeholder 4">
            <a:extLst>
              <a:ext uri="{FF2B5EF4-FFF2-40B4-BE49-F238E27FC236}">
                <a16:creationId xmlns:a16="http://schemas.microsoft.com/office/drawing/2014/main" id="{20D60ABF-6B1E-40E0-8C74-B88A2B20D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C67F1-B44D-4418-B1A1-2C79C08B4632}"/>
              </a:ext>
            </a:extLst>
          </p:cNvPr>
          <p:cNvSpPr>
            <a:spLocks noGrp="1"/>
          </p:cNvSpPr>
          <p:nvPr>
            <p:ph type="sldNum" sz="quarter" idx="12"/>
          </p:nvPr>
        </p:nvSpPr>
        <p:spPr/>
        <p:txBody>
          <a:bodyPr/>
          <a:lstStyle/>
          <a:p>
            <a:fld id="{01EC87C1-4483-4FDE-9C62-FC4A54C0E07A}" type="slidenum">
              <a:rPr lang="en-US" smtClean="0"/>
              <a:t>‹#›</a:t>
            </a:fld>
            <a:endParaRPr lang="en-US"/>
          </a:p>
        </p:txBody>
      </p:sp>
    </p:spTree>
    <p:extLst>
      <p:ext uri="{BB962C8B-B14F-4D97-AF65-F5344CB8AC3E}">
        <p14:creationId xmlns:p14="http://schemas.microsoft.com/office/powerpoint/2010/main" val="272346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FBA5-0AFC-4B2F-9D14-D4B435F345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5E496A-A1F2-4589-9E62-94B3305FDB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71A50-8F3E-4EEC-A1A4-812E31A019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117A3E-CEA2-4DA1-B5D5-F28F3D6A5A40}"/>
              </a:ext>
            </a:extLst>
          </p:cNvPr>
          <p:cNvSpPr>
            <a:spLocks noGrp="1"/>
          </p:cNvSpPr>
          <p:nvPr>
            <p:ph type="dt" sz="half" idx="10"/>
          </p:nvPr>
        </p:nvSpPr>
        <p:spPr/>
        <p:txBody>
          <a:bodyPr/>
          <a:lstStyle/>
          <a:p>
            <a:fld id="{07A21B67-317E-4B62-BB34-189D925D24C8}" type="datetime1">
              <a:rPr lang="en-US" smtClean="0"/>
              <a:t>6/16/2022</a:t>
            </a:fld>
            <a:endParaRPr lang="en-US"/>
          </a:p>
        </p:txBody>
      </p:sp>
      <p:sp>
        <p:nvSpPr>
          <p:cNvPr id="6" name="Footer Placeholder 5">
            <a:extLst>
              <a:ext uri="{FF2B5EF4-FFF2-40B4-BE49-F238E27FC236}">
                <a16:creationId xmlns:a16="http://schemas.microsoft.com/office/drawing/2014/main" id="{C94A33B7-3DFC-4379-A6A0-DBAFDD4011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B5CC8-0828-497D-B4E6-512C3AFDBBD9}"/>
              </a:ext>
            </a:extLst>
          </p:cNvPr>
          <p:cNvSpPr>
            <a:spLocks noGrp="1"/>
          </p:cNvSpPr>
          <p:nvPr>
            <p:ph type="sldNum" sz="quarter" idx="12"/>
          </p:nvPr>
        </p:nvSpPr>
        <p:spPr/>
        <p:txBody>
          <a:bodyPr/>
          <a:lstStyle/>
          <a:p>
            <a:fld id="{01EC87C1-4483-4FDE-9C62-FC4A54C0E07A}" type="slidenum">
              <a:rPr lang="en-US" smtClean="0"/>
              <a:t>‹#›</a:t>
            </a:fld>
            <a:endParaRPr lang="en-US"/>
          </a:p>
        </p:txBody>
      </p:sp>
    </p:spTree>
    <p:extLst>
      <p:ext uri="{BB962C8B-B14F-4D97-AF65-F5344CB8AC3E}">
        <p14:creationId xmlns:p14="http://schemas.microsoft.com/office/powerpoint/2010/main" val="36935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68BB-39EF-4E00-9E40-C1218A8084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9ECC6C-0DFC-4C18-96E6-6F5B44496C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25E7FF-DDD9-4ABA-ADD6-1ED7AEFE8F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885A4F-DE17-475E-9FCA-A82C59207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0FEA73-86BB-492B-BC3B-9417F9E0F5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353FC5-9450-46EC-90E1-DDE1AC4AFA04}"/>
              </a:ext>
            </a:extLst>
          </p:cNvPr>
          <p:cNvSpPr>
            <a:spLocks noGrp="1"/>
          </p:cNvSpPr>
          <p:nvPr>
            <p:ph type="dt" sz="half" idx="10"/>
          </p:nvPr>
        </p:nvSpPr>
        <p:spPr/>
        <p:txBody>
          <a:bodyPr/>
          <a:lstStyle/>
          <a:p>
            <a:fld id="{F8B65353-029C-4192-88FA-CF0560881BA3}" type="datetime1">
              <a:rPr lang="en-US" smtClean="0"/>
              <a:t>6/16/2022</a:t>
            </a:fld>
            <a:endParaRPr lang="en-US"/>
          </a:p>
        </p:txBody>
      </p:sp>
      <p:sp>
        <p:nvSpPr>
          <p:cNvPr id="8" name="Footer Placeholder 7">
            <a:extLst>
              <a:ext uri="{FF2B5EF4-FFF2-40B4-BE49-F238E27FC236}">
                <a16:creationId xmlns:a16="http://schemas.microsoft.com/office/drawing/2014/main" id="{4FD6A319-56CC-41F8-9F08-CFFF8BD563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90D508-3999-4D49-9976-C6CEC253F7ED}"/>
              </a:ext>
            </a:extLst>
          </p:cNvPr>
          <p:cNvSpPr>
            <a:spLocks noGrp="1"/>
          </p:cNvSpPr>
          <p:nvPr>
            <p:ph type="sldNum" sz="quarter" idx="12"/>
          </p:nvPr>
        </p:nvSpPr>
        <p:spPr/>
        <p:txBody>
          <a:bodyPr/>
          <a:lstStyle/>
          <a:p>
            <a:fld id="{01EC87C1-4483-4FDE-9C62-FC4A54C0E07A}" type="slidenum">
              <a:rPr lang="en-US" smtClean="0"/>
              <a:t>‹#›</a:t>
            </a:fld>
            <a:endParaRPr lang="en-US"/>
          </a:p>
        </p:txBody>
      </p:sp>
    </p:spTree>
    <p:extLst>
      <p:ext uri="{BB962C8B-B14F-4D97-AF65-F5344CB8AC3E}">
        <p14:creationId xmlns:p14="http://schemas.microsoft.com/office/powerpoint/2010/main" val="8466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0DD6-59AB-4AF3-BF39-D7B6574AA0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819890-A660-484E-BF8E-4A0D20BBF9AD}"/>
              </a:ext>
            </a:extLst>
          </p:cNvPr>
          <p:cNvSpPr>
            <a:spLocks noGrp="1"/>
          </p:cNvSpPr>
          <p:nvPr>
            <p:ph type="dt" sz="half" idx="10"/>
          </p:nvPr>
        </p:nvSpPr>
        <p:spPr/>
        <p:txBody>
          <a:bodyPr/>
          <a:lstStyle/>
          <a:p>
            <a:fld id="{1019980B-240E-4352-94B3-039DAB616E7E}" type="datetime1">
              <a:rPr lang="en-US" smtClean="0"/>
              <a:t>6/16/2022</a:t>
            </a:fld>
            <a:endParaRPr lang="en-US"/>
          </a:p>
        </p:txBody>
      </p:sp>
      <p:sp>
        <p:nvSpPr>
          <p:cNvPr id="4" name="Footer Placeholder 3">
            <a:extLst>
              <a:ext uri="{FF2B5EF4-FFF2-40B4-BE49-F238E27FC236}">
                <a16:creationId xmlns:a16="http://schemas.microsoft.com/office/drawing/2014/main" id="{D046530C-2DFB-4C38-B641-6EE6BB89CB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89827F-8010-4F1B-8183-C4B3FB08145B}"/>
              </a:ext>
            </a:extLst>
          </p:cNvPr>
          <p:cNvSpPr>
            <a:spLocks noGrp="1"/>
          </p:cNvSpPr>
          <p:nvPr>
            <p:ph type="sldNum" sz="quarter" idx="12"/>
          </p:nvPr>
        </p:nvSpPr>
        <p:spPr/>
        <p:txBody>
          <a:bodyPr/>
          <a:lstStyle/>
          <a:p>
            <a:fld id="{01EC87C1-4483-4FDE-9C62-FC4A54C0E07A}" type="slidenum">
              <a:rPr lang="en-US" smtClean="0"/>
              <a:t>‹#›</a:t>
            </a:fld>
            <a:endParaRPr lang="en-US"/>
          </a:p>
        </p:txBody>
      </p:sp>
    </p:spTree>
    <p:extLst>
      <p:ext uri="{BB962C8B-B14F-4D97-AF65-F5344CB8AC3E}">
        <p14:creationId xmlns:p14="http://schemas.microsoft.com/office/powerpoint/2010/main" val="62476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B731A4-E8A1-4D48-B9E6-0E8DA4C59F73}"/>
              </a:ext>
            </a:extLst>
          </p:cNvPr>
          <p:cNvSpPr>
            <a:spLocks noGrp="1"/>
          </p:cNvSpPr>
          <p:nvPr>
            <p:ph type="dt" sz="half" idx="10"/>
          </p:nvPr>
        </p:nvSpPr>
        <p:spPr/>
        <p:txBody>
          <a:bodyPr/>
          <a:lstStyle/>
          <a:p>
            <a:fld id="{EFB541F3-EAEB-4F08-89C2-029A29A2664B}" type="datetime1">
              <a:rPr lang="en-US" smtClean="0"/>
              <a:t>6/16/2022</a:t>
            </a:fld>
            <a:endParaRPr lang="en-US"/>
          </a:p>
        </p:txBody>
      </p:sp>
      <p:sp>
        <p:nvSpPr>
          <p:cNvPr id="3" name="Footer Placeholder 2">
            <a:extLst>
              <a:ext uri="{FF2B5EF4-FFF2-40B4-BE49-F238E27FC236}">
                <a16:creationId xmlns:a16="http://schemas.microsoft.com/office/drawing/2014/main" id="{DE477929-790A-46C8-9482-305F73C5B2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067D85-EE56-45B0-B4AF-F416B8E28FE7}"/>
              </a:ext>
            </a:extLst>
          </p:cNvPr>
          <p:cNvSpPr>
            <a:spLocks noGrp="1"/>
          </p:cNvSpPr>
          <p:nvPr>
            <p:ph type="sldNum" sz="quarter" idx="12"/>
          </p:nvPr>
        </p:nvSpPr>
        <p:spPr/>
        <p:txBody>
          <a:bodyPr/>
          <a:lstStyle/>
          <a:p>
            <a:fld id="{01EC87C1-4483-4FDE-9C62-FC4A54C0E07A}" type="slidenum">
              <a:rPr lang="en-US" smtClean="0"/>
              <a:t>‹#›</a:t>
            </a:fld>
            <a:endParaRPr lang="en-US"/>
          </a:p>
        </p:txBody>
      </p:sp>
    </p:spTree>
    <p:extLst>
      <p:ext uri="{BB962C8B-B14F-4D97-AF65-F5344CB8AC3E}">
        <p14:creationId xmlns:p14="http://schemas.microsoft.com/office/powerpoint/2010/main" val="236170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3B86-82FB-4A94-86CB-6B0C8ED71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AF5D86-C73B-45DF-AA49-E2FD418392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473A96-7A44-4EDE-B73E-E0C712959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C3D83A-506D-465B-8A6C-05E8D4D670C2}"/>
              </a:ext>
            </a:extLst>
          </p:cNvPr>
          <p:cNvSpPr>
            <a:spLocks noGrp="1"/>
          </p:cNvSpPr>
          <p:nvPr>
            <p:ph type="dt" sz="half" idx="10"/>
          </p:nvPr>
        </p:nvSpPr>
        <p:spPr/>
        <p:txBody>
          <a:bodyPr/>
          <a:lstStyle/>
          <a:p>
            <a:fld id="{E0098798-C741-4170-996D-5AEF0446AEF1}" type="datetime1">
              <a:rPr lang="en-US" smtClean="0"/>
              <a:t>6/16/2022</a:t>
            </a:fld>
            <a:endParaRPr lang="en-US"/>
          </a:p>
        </p:txBody>
      </p:sp>
      <p:sp>
        <p:nvSpPr>
          <p:cNvPr id="6" name="Footer Placeholder 5">
            <a:extLst>
              <a:ext uri="{FF2B5EF4-FFF2-40B4-BE49-F238E27FC236}">
                <a16:creationId xmlns:a16="http://schemas.microsoft.com/office/drawing/2014/main" id="{93DEA589-7379-4D8C-9852-FB86D8BB7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829C6A-AEDB-4E5B-B08D-F10C32B699AE}"/>
              </a:ext>
            </a:extLst>
          </p:cNvPr>
          <p:cNvSpPr>
            <a:spLocks noGrp="1"/>
          </p:cNvSpPr>
          <p:nvPr>
            <p:ph type="sldNum" sz="quarter" idx="12"/>
          </p:nvPr>
        </p:nvSpPr>
        <p:spPr/>
        <p:txBody>
          <a:bodyPr/>
          <a:lstStyle/>
          <a:p>
            <a:fld id="{01EC87C1-4483-4FDE-9C62-FC4A54C0E07A}" type="slidenum">
              <a:rPr lang="en-US" smtClean="0"/>
              <a:t>‹#›</a:t>
            </a:fld>
            <a:endParaRPr lang="en-US"/>
          </a:p>
        </p:txBody>
      </p:sp>
    </p:spTree>
    <p:extLst>
      <p:ext uri="{BB962C8B-B14F-4D97-AF65-F5344CB8AC3E}">
        <p14:creationId xmlns:p14="http://schemas.microsoft.com/office/powerpoint/2010/main" val="3974563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64849-6C54-4A91-AC12-1A229BECA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F4E6A8-CFCA-403C-9EFF-1854924F4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B39D14-7D63-42B7-88F1-234C0FFDD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4EFB77-2498-447D-83EA-E71C0A477E87}"/>
              </a:ext>
            </a:extLst>
          </p:cNvPr>
          <p:cNvSpPr>
            <a:spLocks noGrp="1"/>
          </p:cNvSpPr>
          <p:nvPr>
            <p:ph type="dt" sz="half" idx="10"/>
          </p:nvPr>
        </p:nvSpPr>
        <p:spPr/>
        <p:txBody>
          <a:bodyPr/>
          <a:lstStyle/>
          <a:p>
            <a:fld id="{C61B733B-0E41-4215-A3E1-D8C0EE5F0A94}" type="datetime1">
              <a:rPr lang="en-US" smtClean="0"/>
              <a:t>6/16/2022</a:t>
            </a:fld>
            <a:endParaRPr lang="en-US"/>
          </a:p>
        </p:txBody>
      </p:sp>
      <p:sp>
        <p:nvSpPr>
          <p:cNvPr id="6" name="Footer Placeholder 5">
            <a:extLst>
              <a:ext uri="{FF2B5EF4-FFF2-40B4-BE49-F238E27FC236}">
                <a16:creationId xmlns:a16="http://schemas.microsoft.com/office/drawing/2014/main" id="{7812E036-5DA0-44DD-8D0D-88523FC0F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4F245-069F-4DB7-9697-233A1B782688}"/>
              </a:ext>
            </a:extLst>
          </p:cNvPr>
          <p:cNvSpPr>
            <a:spLocks noGrp="1"/>
          </p:cNvSpPr>
          <p:nvPr>
            <p:ph type="sldNum" sz="quarter" idx="12"/>
          </p:nvPr>
        </p:nvSpPr>
        <p:spPr/>
        <p:txBody>
          <a:bodyPr/>
          <a:lstStyle/>
          <a:p>
            <a:fld id="{01EC87C1-4483-4FDE-9C62-FC4A54C0E07A}" type="slidenum">
              <a:rPr lang="en-US" smtClean="0"/>
              <a:t>‹#›</a:t>
            </a:fld>
            <a:endParaRPr lang="en-US"/>
          </a:p>
        </p:txBody>
      </p:sp>
    </p:spTree>
    <p:extLst>
      <p:ext uri="{BB962C8B-B14F-4D97-AF65-F5344CB8AC3E}">
        <p14:creationId xmlns:p14="http://schemas.microsoft.com/office/powerpoint/2010/main" val="3507005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03B4E3-A3BF-4911-B26B-78B2E17050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2882E9-71B0-4D21-9464-97730358E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DB4D0-3D48-4EFA-8AE4-FDE46C49EE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61738-706F-4FCE-92C6-7F73D54969FF}" type="datetime1">
              <a:rPr lang="en-US" smtClean="0"/>
              <a:t>6/16/2022</a:t>
            </a:fld>
            <a:endParaRPr lang="en-US"/>
          </a:p>
        </p:txBody>
      </p:sp>
      <p:sp>
        <p:nvSpPr>
          <p:cNvPr id="5" name="Footer Placeholder 4">
            <a:extLst>
              <a:ext uri="{FF2B5EF4-FFF2-40B4-BE49-F238E27FC236}">
                <a16:creationId xmlns:a16="http://schemas.microsoft.com/office/drawing/2014/main" id="{257EE28C-E42E-4C3E-B99B-83C072E73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5501AC-2259-4F6E-8E32-6D41E25D7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C87C1-4483-4FDE-9C62-FC4A54C0E07A}" type="slidenum">
              <a:rPr lang="en-US" smtClean="0"/>
              <a:t>‹#›</a:t>
            </a:fld>
            <a:endParaRPr lang="en-US"/>
          </a:p>
        </p:txBody>
      </p:sp>
    </p:spTree>
    <p:extLst>
      <p:ext uri="{BB962C8B-B14F-4D97-AF65-F5344CB8AC3E}">
        <p14:creationId xmlns:p14="http://schemas.microsoft.com/office/powerpoint/2010/main" val="4232292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3DB19-3C4E-4A9E-B8CE-AFF9A426B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B5624-C074-4F9A-A147-7ACD37E117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46F5B-B027-4E21-8773-80EFCB94A7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F05F2-0758-433E-8CB9-B557D8A790F1}" type="datetimeFigureOut">
              <a:rPr lang="en-US" smtClean="0"/>
              <a:t>6/16/2022</a:t>
            </a:fld>
            <a:endParaRPr lang="en-US"/>
          </a:p>
        </p:txBody>
      </p:sp>
      <p:sp>
        <p:nvSpPr>
          <p:cNvPr id="5" name="Footer Placeholder 4">
            <a:extLst>
              <a:ext uri="{FF2B5EF4-FFF2-40B4-BE49-F238E27FC236}">
                <a16:creationId xmlns:a16="http://schemas.microsoft.com/office/drawing/2014/main" id="{FC56C424-0426-4EFA-A620-383F17356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3FD88B-1116-4953-9F82-34EFF4D54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0C414-6A88-41C7-AB91-985F819D8368}" type="slidenum">
              <a:rPr lang="en-US" smtClean="0"/>
              <a:t>‹#›</a:t>
            </a:fld>
            <a:endParaRPr lang="en-US"/>
          </a:p>
        </p:txBody>
      </p:sp>
    </p:spTree>
    <p:extLst>
      <p:ext uri="{BB962C8B-B14F-4D97-AF65-F5344CB8AC3E}">
        <p14:creationId xmlns:p14="http://schemas.microsoft.com/office/powerpoint/2010/main" val="17484358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4.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9.sv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2.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http://www.careworks.com/"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mailto:benefits@military.Texas.gov" TargetMode="External"/><Relationship Id="rId5" Type="http://schemas.openxmlformats.org/officeDocument/2006/relationships/hyperlink" Target="mailto:Marco.aguilar@military.texas.gov"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pngimg.com/download/6628" TargetMode="External"/><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8"/>
          <p:cNvSpPr txBox="1">
            <a:spLocks/>
          </p:cNvSpPr>
          <p:nvPr/>
        </p:nvSpPr>
        <p:spPr>
          <a:xfrm>
            <a:off x="10670001" y="6513831"/>
            <a:ext cx="154305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6C"/>
              </a:solidFill>
              <a:effectLst/>
              <a:uLnTx/>
              <a:uFillTx/>
              <a:latin typeface="Calibri" panose="020F0502020204030204"/>
              <a:ea typeface="+mn-ea"/>
              <a:cs typeface="+mn-cs"/>
            </a:endParaRPr>
          </a:p>
        </p:txBody>
      </p:sp>
      <p:sp>
        <p:nvSpPr>
          <p:cNvPr id="3" name="TextBox 2"/>
          <p:cNvSpPr txBox="1"/>
          <p:nvPr/>
        </p:nvSpPr>
        <p:spPr>
          <a:xfrm>
            <a:off x="1184366" y="4119651"/>
            <a:ext cx="984068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Workers' Compensation </a:t>
            </a:r>
            <a:r>
              <a:rPr lang="en-US" sz="4000" b="1" dirty="0">
                <a:solidFill>
                  <a:prstClr val="black"/>
                </a:solidFill>
                <a:latin typeface="Calibri" panose="020F0502020204030204" pitchFamily="34" charset="0"/>
                <a:cs typeface="Calibri" panose="020F0502020204030204" pitchFamily="34" charset="0"/>
              </a:rPr>
              <a:t>Basics</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for State Employees</a:t>
            </a:r>
          </a:p>
        </p:txBody>
      </p:sp>
      <p:pic>
        <p:nvPicPr>
          <p:cNvPr id="10242" name="Picture 2" descr="https://tmd.texas.gov/Data/Sites/1/media/branding/images/2017/logos/full/TMD-Full-Full.png">
            <a:extLst>
              <a:ext uri="{FF2B5EF4-FFF2-40B4-BE49-F238E27FC236}">
                <a16:creationId xmlns:a16="http://schemas.microsoft.com/office/drawing/2014/main" id="{AF3EDE0F-641D-49CF-9DDA-C8A258A01E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155" y="680647"/>
            <a:ext cx="2831963" cy="283721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12B3C3C5-9D73-42CF-9A7A-F28ACDA6A691}"/>
              </a:ext>
            </a:extLst>
          </p:cNvPr>
          <p:cNvGrpSpPr/>
          <p:nvPr/>
        </p:nvGrpSpPr>
        <p:grpSpPr>
          <a:xfrm>
            <a:off x="1" y="5980321"/>
            <a:ext cx="12191999" cy="645287"/>
            <a:chOff x="1" y="5980321"/>
            <a:chExt cx="12191999" cy="645287"/>
          </a:xfrm>
        </p:grpSpPr>
        <p:sp>
          <p:nvSpPr>
            <p:cNvPr id="15" name="Rectangle 14">
              <a:extLst>
                <a:ext uri="{FF2B5EF4-FFF2-40B4-BE49-F238E27FC236}">
                  <a16:creationId xmlns:a16="http://schemas.microsoft.com/office/drawing/2014/main" id="{4B506F17-19FD-4105-89A4-B7AF49EE9224}"/>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C9A07245-C22B-46D5-B0C8-56A5FC040A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7" name="TextBox 16">
              <a:extLst>
                <a:ext uri="{FF2B5EF4-FFF2-40B4-BE49-F238E27FC236}">
                  <a16:creationId xmlns:a16="http://schemas.microsoft.com/office/drawing/2014/main" id="{AA5DBCAB-5241-43F7-A7D9-D3B97D540293}"/>
                </a:ext>
              </a:extLst>
            </p:cNvPr>
            <p:cNvSpPr txBox="1"/>
            <p:nvPr/>
          </p:nvSpPr>
          <p:spPr>
            <a:xfrm>
              <a:off x="946111" y="6150203"/>
              <a:ext cx="332165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1C400"/>
                  </a:solidFill>
                  <a:effectLst/>
                  <a:uLnTx/>
                  <a:uFillTx/>
                  <a:latin typeface="Calibri" panose="020F0502020204030204"/>
                  <a:ea typeface="+mn-ea"/>
                  <a:cs typeface="+mn-cs"/>
                </a:rPr>
                <a:t>TEXAS MILITARY DEPARTMENT</a:t>
              </a:r>
            </a:p>
          </p:txBody>
        </p:sp>
      </p:grpSp>
    </p:spTree>
    <p:custDataLst>
      <p:tags r:id="rId1"/>
    </p:custDataLst>
    <p:extLst>
      <p:ext uri="{BB962C8B-B14F-4D97-AF65-F5344CB8AC3E}">
        <p14:creationId xmlns:p14="http://schemas.microsoft.com/office/powerpoint/2010/main" val="1249983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2686-A137-4537-886F-5E4F7ED9AF19}"/>
              </a:ext>
            </a:extLst>
          </p:cNvPr>
          <p:cNvSpPr>
            <a:spLocks noGrp="1"/>
          </p:cNvSpPr>
          <p:nvPr>
            <p:ph type="title"/>
          </p:nvPr>
        </p:nvSpPr>
        <p:spPr>
          <a:xfrm>
            <a:off x="1330960" y="1786625"/>
            <a:ext cx="4845920" cy="2590615"/>
          </a:xfrm>
        </p:spPr>
        <p:txBody>
          <a:bodyPr vert="horz" lIns="91440" tIns="45720" rIns="91440" bIns="45720" rtlCol="0" anchor="b">
            <a:normAutofit/>
          </a:bodyPr>
          <a:lstStyle/>
          <a:p>
            <a:r>
              <a:rPr lang="en-US" sz="8800" b="1" kern="1200" dirty="0">
                <a:solidFill>
                  <a:schemeClr val="tx1"/>
                </a:solidFill>
                <a:latin typeface="Calibri" panose="020F0502020204030204" pitchFamily="34" charset="0"/>
                <a:cs typeface="Calibri" panose="020F0502020204030204" pitchFamily="34" charset="0"/>
              </a:rPr>
              <a:t>Forms Guidance</a:t>
            </a:r>
          </a:p>
        </p:txBody>
      </p:sp>
      <p:grpSp>
        <p:nvGrpSpPr>
          <p:cNvPr id="7" name="Group 6">
            <a:extLst>
              <a:ext uri="{FF2B5EF4-FFF2-40B4-BE49-F238E27FC236}">
                <a16:creationId xmlns:a16="http://schemas.microsoft.com/office/drawing/2014/main" id="{D576ED8E-EC0F-4627-9AB0-CD290BC77768}"/>
              </a:ext>
            </a:extLst>
          </p:cNvPr>
          <p:cNvGrpSpPr/>
          <p:nvPr/>
        </p:nvGrpSpPr>
        <p:grpSpPr>
          <a:xfrm>
            <a:off x="1" y="5980321"/>
            <a:ext cx="12191999" cy="645287"/>
            <a:chOff x="1" y="5980321"/>
            <a:chExt cx="12191999" cy="645287"/>
          </a:xfrm>
        </p:grpSpPr>
        <p:sp>
          <p:nvSpPr>
            <p:cNvPr id="9" name="Rectangle 8">
              <a:extLst>
                <a:ext uri="{FF2B5EF4-FFF2-40B4-BE49-F238E27FC236}">
                  <a16:creationId xmlns:a16="http://schemas.microsoft.com/office/drawing/2014/main" id="{F8D33743-92C2-4A7A-B161-36E287611FAC}"/>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a:extLst>
                <a:ext uri="{FF2B5EF4-FFF2-40B4-BE49-F238E27FC236}">
                  <a16:creationId xmlns:a16="http://schemas.microsoft.com/office/drawing/2014/main" id="{43ED9B26-A1C9-4281-B11E-281EB6B4AC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2" name="TextBox 11">
              <a:extLst>
                <a:ext uri="{FF2B5EF4-FFF2-40B4-BE49-F238E27FC236}">
                  <a16:creationId xmlns:a16="http://schemas.microsoft.com/office/drawing/2014/main" id="{4E4E2CD9-2008-4D84-B39A-DF45285ECDB0}"/>
                </a:ext>
              </a:extLst>
            </p:cNvPr>
            <p:cNvSpPr txBox="1"/>
            <p:nvPr/>
          </p:nvSpPr>
          <p:spPr>
            <a:xfrm>
              <a:off x="946111" y="6150203"/>
              <a:ext cx="3321659" cy="323165"/>
            </a:xfrm>
            <a:prstGeom prst="rect">
              <a:avLst/>
            </a:prstGeom>
            <a:noFill/>
          </p:spPr>
          <p:txBody>
            <a:bodyPr wrap="square" rtlCol="0">
              <a:spAutoFit/>
            </a:bodyPr>
            <a:lstStyle/>
            <a:p>
              <a:r>
                <a:rPr lang="en-US" sz="1500" b="1" dirty="0">
                  <a:solidFill>
                    <a:srgbClr val="F1C400"/>
                  </a:solidFill>
                </a:rPr>
                <a:t>TEXAS MILITARY DEPARTMENT</a:t>
              </a:r>
            </a:p>
          </p:txBody>
        </p:sp>
      </p:grpSp>
      <p:pic>
        <p:nvPicPr>
          <p:cNvPr id="4" name="Picture 3" descr="A picture containing shape&#10;&#10;Description automatically generated">
            <a:extLst>
              <a:ext uri="{FF2B5EF4-FFF2-40B4-BE49-F238E27FC236}">
                <a16:creationId xmlns:a16="http://schemas.microsoft.com/office/drawing/2014/main" id="{6C142299-6DED-4D33-B5FA-83735E47AA3F}"/>
              </a:ext>
            </a:extLst>
          </p:cNvPr>
          <p:cNvPicPr>
            <a:picLocks noChangeAspect="1"/>
          </p:cNvPicPr>
          <p:nvPr/>
        </p:nvPicPr>
        <p:blipFill rotWithShape="1">
          <a:blip r:embed="rId5">
            <a:extLst>
              <a:ext uri="{28A0092B-C50C-407E-A947-70E740481C1C}">
                <a14:useLocalDpi xmlns:a14="http://schemas.microsoft.com/office/drawing/2010/main" val="0"/>
              </a:ext>
            </a:extLst>
          </a:blip>
          <a:srcRect l="20520" t="3376" r="20577" b="17469"/>
          <a:stretch/>
        </p:blipFill>
        <p:spPr>
          <a:xfrm>
            <a:off x="7366000" y="2349661"/>
            <a:ext cx="1885002" cy="2533141"/>
          </a:xfrm>
          <a:prstGeom prst="rect">
            <a:avLst/>
          </a:prstGeom>
        </p:spPr>
      </p:pic>
    </p:spTree>
    <p:custDataLst>
      <p:tags r:id="rId1"/>
    </p:custDataLst>
    <p:extLst>
      <p:ext uri="{BB962C8B-B14F-4D97-AF65-F5344CB8AC3E}">
        <p14:creationId xmlns:p14="http://schemas.microsoft.com/office/powerpoint/2010/main" val="12808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51BCCDF-7D27-4E0E-9BB4-8537607511EB}"/>
              </a:ext>
            </a:extLst>
          </p:cNvPr>
          <p:cNvSpPr txBox="1"/>
          <p:nvPr/>
        </p:nvSpPr>
        <p:spPr>
          <a:xfrm>
            <a:off x="420462" y="1570871"/>
            <a:ext cx="3518556" cy="16223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dirty="0">
                <a:solidFill>
                  <a:schemeClr val="tx1"/>
                </a:solidFill>
                <a:latin typeface="+mj-lt"/>
                <a:ea typeface="+mj-ea"/>
                <a:cs typeface="+mj-cs"/>
              </a:rPr>
              <a:t>Required Forms</a:t>
            </a:r>
          </a:p>
        </p:txBody>
      </p:sp>
      <p:sp>
        <p:nvSpPr>
          <p:cNvPr id="13" name="TextBox 12">
            <a:extLst>
              <a:ext uri="{FF2B5EF4-FFF2-40B4-BE49-F238E27FC236}">
                <a16:creationId xmlns:a16="http://schemas.microsoft.com/office/drawing/2014/main" id="{928B842A-C57F-4841-96B0-98CA48A3EFEE}"/>
              </a:ext>
            </a:extLst>
          </p:cNvPr>
          <p:cNvSpPr txBox="1"/>
          <p:nvPr/>
        </p:nvSpPr>
        <p:spPr>
          <a:xfrm>
            <a:off x="521504" y="3326335"/>
            <a:ext cx="2983696" cy="711511"/>
          </a:xfrm>
          <a:prstGeom prst="rect">
            <a:avLst/>
          </a:prstGeom>
        </p:spPr>
        <p:txBody>
          <a:bodyPr vert="horz" lIns="91440" tIns="45720" rIns="91440" bIns="45720" rtlCol="0">
            <a:normAutofit fontScale="85000" lnSpcReduction="10000"/>
          </a:bodyPr>
          <a:lstStyle/>
          <a:p>
            <a:pPr>
              <a:lnSpc>
                <a:spcPct val="90000"/>
              </a:lnSpc>
              <a:spcAft>
                <a:spcPts val="600"/>
              </a:spcAft>
            </a:pPr>
            <a:r>
              <a:rPr lang="en-US" sz="1400" b="1" u="sng" dirty="0"/>
              <a:t>NOTE</a:t>
            </a:r>
            <a:r>
              <a:rPr lang="en-US" sz="1400" dirty="0"/>
              <a:t>: Forms should be </a:t>
            </a:r>
            <a:r>
              <a:rPr lang="en-US" sz="1400" b="1" dirty="0"/>
              <a:t>emailed</a:t>
            </a:r>
            <a:r>
              <a:rPr lang="en-US" sz="1400" dirty="0"/>
              <a:t> to the Workers’ Compensation Coordinator (WCC) </a:t>
            </a:r>
            <a:r>
              <a:rPr lang="en-US" sz="1400" i="1" u="sng" dirty="0"/>
              <a:t>as soon as possible</a:t>
            </a:r>
            <a:r>
              <a:rPr lang="en-US" sz="1400" i="1" dirty="0"/>
              <a:t> to avoid delays with treatment or possible denial of the claim</a:t>
            </a:r>
            <a:r>
              <a:rPr lang="en-US" sz="1400" dirty="0"/>
              <a:t>. </a:t>
            </a:r>
          </a:p>
        </p:txBody>
      </p:sp>
      <p:grpSp>
        <p:nvGrpSpPr>
          <p:cNvPr id="2" name="Group 1">
            <a:extLst>
              <a:ext uri="{FF2B5EF4-FFF2-40B4-BE49-F238E27FC236}">
                <a16:creationId xmlns:a16="http://schemas.microsoft.com/office/drawing/2014/main" id="{62F97DB2-46E1-48A6-9815-BDC6D44FBF1E}"/>
              </a:ext>
            </a:extLst>
          </p:cNvPr>
          <p:cNvGrpSpPr/>
          <p:nvPr/>
        </p:nvGrpSpPr>
        <p:grpSpPr>
          <a:xfrm>
            <a:off x="5002591" y="622376"/>
            <a:ext cx="6138249" cy="5297260"/>
            <a:chOff x="1082040" y="1493520"/>
            <a:chExt cx="4587240" cy="1918637"/>
          </a:xfrm>
        </p:grpSpPr>
        <p:sp>
          <p:nvSpPr>
            <p:cNvPr id="8" name="TextBox 7">
              <a:extLst>
                <a:ext uri="{FF2B5EF4-FFF2-40B4-BE49-F238E27FC236}">
                  <a16:creationId xmlns:a16="http://schemas.microsoft.com/office/drawing/2014/main" id="{33CA6B2F-2FC2-460E-91EC-D020515164DB}"/>
                </a:ext>
              </a:extLst>
            </p:cNvPr>
            <p:cNvSpPr txBox="1"/>
            <p:nvPr/>
          </p:nvSpPr>
          <p:spPr>
            <a:xfrm>
              <a:off x="1082040" y="1493520"/>
              <a:ext cx="4587240" cy="859297"/>
            </a:xfrm>
            <a:prstGeom prst="rect">
              <a:avLst/>
            </a:prstGeom>
            <a:noFill/>
          </p:spPr>
          <p:txBody>
            <a:bodyPr wrap="square" rtlCol="0">
              <a:normAutofit lnSpcReduction="10000"/>
            </a:bodyPr>
            <a:lstStyle/>
            <a:p>
              <a:pPr>
                <a:lnSpc>
                  <a:spcPct val="90000"/>
                </a:lnSpc>
                <a:spcAft>
                  <a:spcPts val="600"/>
                </a:spcAft>
              </a:pPr>
              <a:r>
                <a:rPr lang="en-US" b="1" u="sng" dirty="0"/>
                <a:t>Injured Person</a:t>
              </a:r>
            </a:p>
            <a:p>
              <a:pPr>
                <a:lnSpc>
                  <a:spcPct val="90000"/>
                </a:lnSpc>
                <a:spcAft>
                  <a:spcPts val="600"/>
                </a:spcAft>
              </a:pPr>
              <a:endParaRPr lang="en-US" sz="1000" dirty="0"/>
            </a:p>
            <a:p>
              <a:pPr marL="285750" indent="-285750">
                <a:lnSpc>
                  <a:spcPct val="90000"/>
                </a:lnSpc>
                <a:spcAft>
                  <a:spcPts val="600"/>
                </a:spcAft>
                <a:buFont typeface="Wingdings" panose="05000000000000000000" pitchFamily="2" charset="2"/>
                <a:buChar char="q"/>
              </a:pPr>
              <a:r>
                <a:rPr lang="en-US" sz="2000" dirty="0"/>
                <a:t>SORM 29 – Employee’s Report of Injury</a:t>
              </a:r>
            </a:p>
            <a:p>
              <a:pPr marL="285750" indent="-285750">
                <a:lnSpc>
                  <a:spcPct val="90000"/>
                </a:lnSpc>
                <a:spcAft>
                  <a:spcPts val="600"/>
                </a:spcAft>
                <a:buFont typeface="Wingdings" panose="05000000000000000000" pitchFamily="2" charset="2"/>
                <a:buChar char="q"/>
              </a:pPr>
              <a:r>
                <a:rPr lang="en-US" sz="2000" dirty="0"/>
                <a:t>SORM 16 – Authorization for Release of Information</a:t>
              </a:r>
            </a:p>
            <a:p>
              <a:pPr marL="285750" indent="-285750">
                <a:lnSpc>
                  <a:spcPct val="90000"/>
                </a:lnSpc>
                <a:spcAft>
                  <a:spcPts val="600"/>
                </a:spcAft>
                <a:buFont typeface="Wingdings" panose="05000000000000000000" pitchFamily="2" charset="2"/>
                <a:buChar char="q"/>
              </a:pPr>
              <a:r>
                <a:rPr lang="en-US" sz="2000" dirty="0"/>
                <a:t>SORM 80 – Leave Election Form </a:t>
              </a:r>
              <a:r>
                <a:rPr lang="en-US" sz="2000" i="1" dirty="0"/>
                <a:t>(State employee only)</a:t>
              </a:r>
            </a:p>
            <a:p>
              <a:pPr marL="285750" indent="-285750">
                <a:lnSpc>
                  <a:spcPct val="90000"/>
                </a:lnSpc>
                <a:spcAft>
                  <a:spcPts val="600"/>
                </a:spcAft>
                <a:buFont typeface="Wingdings" panose="05000000000000000000" pitchFamily="2" charset="2"/>
                <a:buChar char="q"/>
              </a:pPr>
              <a:r>
                <a:rPr lang="en-US" sz="2000" dirty="0"/>
                <a:t>Network Acknowledgement Form</a:t>
              </a:r>
            </a:p>
            <a:p>
              <a:pPr marL="285750" indent="-285750">
                <a:lnSpc>
                  <a:spcPct val="90000"/>
                </a:lnSpc>
                <a:spcAft>
                  <a:spcPts val="600"/>
                </a:spcAft>
                <a:buFont typeface="Wingdings" panose="05000000000000000000" pitchFamily="2" charset="2"/>
                <a:buChar char="q"/>
              </a:pPr>
              <a:r>
                <a:rPr lang="en-US" sz="2000" dirty="0"/>
                <a:t>Don’t forget a copy of the orders </a:t>
              </a:r>
              <a:r>
                <a:rPr lang="en-US" sz="2000" i="1" dirty="0"/>
                <a:t>(SAD only)</a:t>
              </a:r>
            </a:p>
            <a:p>
              <a:pPr>
                <a:lnSpc>
                  <a:spcPct val="90000"/>
                </a:lnSpc>
                <a:spcAft>
                  <a:spcPts val="600"/>
                </a:spcAft>
              </a:pPr>
              <a:endParaRPr lang="en-US" sz="2000" b="1" i="1" dirty="0"/>
            </a:p>
          </p:txBody>
        </p:sp>
        <p:sp>
          <p:nvSpPr>
            <p:cNvPr id="9" name="TextBox 8">
              <a:extLst>
                <a:ext uri="{FF2B5EF4-FFF2-40B4-BE49-F238E27FC236}">
                  <a16:creationId xmlns:a16="http://schemas.microsoft.com/office/drawing/2014/main" id="{C64704B3-71FF-4B56-A7CC-F53E16A31577}"/>
                </a:ext>
              </a:extLst>
            </p:cNvPr>
            <p:cNvSpPr txBox="1"/>
            <p:nvPr/>
          </p:nvSpPr>
          <p:spPr>
            <a:xfrm>
              <a:off x="1082040" y="2352817"/>
              <a:ext cx="4587240" cy="527049"/>
            </a:xfrm>
            <a:prstGeom prst="rect">
              <a:avLst/>
            </a:prstGeom>
            <a:noFill/>
          </p:spPr>
          <p:txBody>
            <a:bodyPr wrap="square" rtlCol="0">
              <a:normAutofit/>
            </a:bodyPr>
            <a:lstStyle/>
            <a:p>
              <a:pPr>
                <a:lnSpc>
                  <a:spcPct val="90000"/>
                </a:lnSpc>
                <a:spcAft>
                  <a:spcPts val="600"/>
                </a:spcAft>
              </a:pPr>
              <a:r>
                <a:rPr lang="en-US" sz="2000" b="1" u="sng" dirty="0"/>
                <a:t>Supervisor</a:t>
              </a:r>
            </a:p>
            <a:p>
              <a:pPr>
                <a:lnSpc>
                  <a:spcPct val="90000"/>
                </a:lnSpc>
                <a:spcAft>
                  <a:spcPts val="600"/>
                </a:spcAft>
              </a:pPr>
              <a:endParaRPr lang="en-US" sz="1000" b="1" dirty="0"/>
            </a:p>
            <a:p>
              <a:pPr marL="342900" indent="-342900">
                <a:lnSpc>
                  <a:spcPct val="90000"/>
                </a:lnSpc>
                <a:spcAft>
                  <a:spcPts val="600"/>
                </a:spcAft>
                <a:buFont typeface="Wingdings" panose="05000000000000000000" pitchFamily="2" charset="2"/>
                <a:buChar char="q"/>
              </a:pPr>
              <a:r>
                <a:rPr lang="en-US" sz="2000" dirty="0"/>
                <a:t>SORM 703 – Investigation Form</a:t>
              </a:r>
            </a:p>
            <a:p>
              <a:pPr marL="342900" indent="-342900">
                <a:lnSpc>
                  <a:spcPct val="90000"/>
                </a:lnSpc>
                <a:spcAft>
                  <a:spcPts val="600"/>
                </a:spcAft>
                <a:buFont typeface="Wingdings" panose="05000000000000000000" pitchFamily="2" charset="2"/>
                <a:buChar char="q"/>
              </a:pPr>
              <a:r>
                <a:rPr lang="en-US" sz="2000" dirty="0"/>
                <a:t>DWC1s – Employer’s Report of Injury</a:t>
              </a:r>
            </a:p>
            <a:p>
              <a:pPr>
                <a:lnSpc>
                  <a:spcPct val="90000"/>
                </a:lnSpc>
                <a:spcAft>
                  <a:spcPts val="600"/>
                </a:spcAft>
              </a:pPr>
              <a:endParaRPr lang="en-US" sz="2000" b="1" dirty="0"/>
            </a:p>
          </p:txBody>
        </p:sp>
        <p:sp>
          <p:nvSpPr>
            <p:cNvPr id="10" name="TextBox 9">
              <a:extLst>
                <a:ext uri="{FF2B5EF4-FFF2-40B4-BE49-F238E27FC236}">
                  <a16:creationId xmlns:a16="http://schemas.microsoft.com/office/drawing/2014/main" id="{11E92BE0-97CC-48D4-A2AC-546C5519DC08}"/>
                </a:ext>
              </a:extLst>
            </p:cNvPr>
            <p:cNvSpPr txBox="1"/>
            <p:nvPr/>
          </p:nvSpPr>
          <p:spPr>
            <a:xfrm>
              <a:off x="1082040" y="2959386"/>
              <a:ext cx="4587240" cy="452771"/>
            </a:xfrm>
            <a:prstGeom prst="rect">
              <a:avLst/>
            </a:prstGeom>
            <a:noFill/>
          </p:spPr>
          <p:txBody>
            <a:bodyPr wrap="square" rtlCol="0">
              <a:normAutofit/>
            </a:bodyPr>
            <a:lstStyle/>
            <a:p>
              <a:pPr>
                <a:lnSpc>
                  <a:spcPct val="90000"/>
                </a:lnSpc>
                <a:spcAft>
                  <a:spcPts val="600"/>
                </a:spcAft>
              </a:pPr>
              <a:r>
                <a:rPr lang="en-US" sz="2000" b="1" u="sng" dirty="0"/>
                <a:t>Witness</a:t>
              </a:r>
            </a:p>
            <a:p>
              <a:pPr>
                <a:lnSpc>
                  <a:spcPct val="90000"/>
                </a:lnSpc>
                <a:spcAft>
                  <a:spcPts val="600"/>
                </a:spcAft>
              </a:pPr>
              <a:endParaRPr lang="en-US" sz="1000" b="1" dirty="0"/>
            </a:p>
            <a:p>
              <a:pPr marL="342900" indent="-342900">
                <a:lnSpc>
                  <a:spcPct val="90000"/>
                </a:lnSpc>
                <a:spcAft>
                  <a:spcPts val="600"/>
                </a:spcAft>
                <a:buFont typeface="Wingdings" panose="05000000000000000000" pitchFamily="2" charset="2"/>
                <a:buChar char="q"/>
              </a:pPr>
              <a:r>
                <a:rPr lang="en-US" sz="2000" dirty="0"/>
                <a:t>SORM 74 – Witness Form</a:t>
              </a:r>
            </a:p>
            <a:p>
              <a:pPr>
                <a:lnSpc>
                  <a:spcPct val="90000"/>
                </a:lnSpc>
                <a:spcAft>
                  <a:spcPts val="600"/>
                </a:spcAft>
              </a:pPr>
              <a:endParaRPr lang="en-US" sz="2000" b="1" dirty="0"/>
            </a:p>
          </p:txBody>
        </p:sp>
      </p:grpSp>
      <p:grpSp>
        <p:nvGrpSpPr>
          <p:cNvPr id="11" name="Group 10">
            <a:extLst>
              <a:ext uri="{FF2B5EF4-FFF2-40B4-BE49-F238E27FC236}">
                <a16:creationId xmlns:a16="http://schemas.microsoft.com/office/drawing/2014/main" id="{0FA244A5-36E7-4DB0-AC6F-0BB2B9922EDF}"/>
              </a:ext>
            </a:extLst>
          </p:cNvPr>
          <p:cNvGrpSpPr/>
          <p:nvPr/>
        </p:nvGrpSpPr>
        <p:grpSpPr>
          <a:xfrm>
            <a:off x="1" y="5980321"/>
            <a:ext cx="12191999" cy="645287"/>
            <a:chOff x="1" y="5980321"/>
            <a:chExt cx="12191999" cy="645287"/>
          </a:xfrm>
        </p:grpSpPr>
        <p:sp>
          <p:nvSpPr>
            <p:cNvPr id="12" name="Rectangle 11">
              <a:extLst>
                <a:ext uri="{FF2B5EF4-FFF2-40B4-BE49-F238E27FC236}">
                  <a16:creationId xmlns:a16="http://schemas.microsoft.com/office/drawing/2014/main" id="{64527798-0B19-4AE9-B0E0-29FDE01491F9}"/>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4" name="Picture 13">
              <a:extLst>
                <a:ext uri="{FF2B5EF4-FFF2-40B4-BE49-F238E27FC236}">
                  <a16:creationId xmlns:a16="http://schemas.microsoft.com/office/drawing/2014/main" id="{F47EBC9B-C384-4B93-A026-2DDD012A07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5" name="TextBox 14">
              <a:extLst>
                <a:ext uri="{FF2B5EF4-FFF2-40B4-BE49-F238E27FC236}">
                  <a16:creationId xmlns:a16="http://schemas.microsoft.com/office/drawing/2014/main" id="{562878A4-3238-464B-9851-A64BDB28F434}"/>
                </a:ext>
              </a:extLst>
            </p:cNvPr>
            <p:cNvSpPr txBox="1"/>
            <p:nvPr/>
          </p:nvSpPr>
          <p:spPr>
            <a:xfrm>
              <a:off x="946111" y="6150203"/>
              <a:ext cx="3321659" cy="323165"/>
            </a:xfrm>
            <a:prstGeom prst="rect">
              <a:avLst/>
            </a:prstGeom>
            <a:noFill/>
          </p:spPr>
          <p:txBody>
            <a:bodyPr wrap="square" rtlCol="0">
              <a:spAutoFit/>
            </a:bodyPr>
            <a:lstStyle/>
            <a:p>
              <a:r>
                <a:rPr lang="en-US" sz="1500" b="1" dirty="0">
                  <a:solidFill>
                    <a:srgbClr val="F1C400"/>
                  </a:solidFill>
                </a:rPr>
                <a:t>TEXAS MILITARY DEPARTMENT</a:t>
              </a:r>
            </a:p>
          </p:txBody>
        </p:sp>
      </p:grpSp>
      <p:pic>
        <p:nvPicPr>
          <p:cNvPr id="4" name="Picture 3" descr="A picture containing shape&#10;&#10;Description automatically generated">
            <a:extLst>
              <a:ext uri="{FF2B5EF4-FFF2-40B4-BE49-F238E27FC236}">
                <a16:creationId xmlns:a16="http://schemas.microsoft.com/office/drawing/2014/main" id="{B7ED89C3-CFF0-4F85-9B25-DA3F6526E9B2}"/>
              </a:ext>
            </a:extLst>
          </p:cNvPr>
          <p:cNvPicPr>
            <a:picLocks noChangeAspect="1"/>
          </p:cNvPicPr>
          <p:nvPr/>
        </p:nvPicPr>
        <p:blipFill rotWithShape="1">
          <a:blip r:embed="rId5">
            <a:extLst>
              <a:ext uri="{28A0092B-C50C-407E-A947-70E740481C1C}">
                <a14:useLocalDpi xmlns:a14="http://schemas.microsoft.com/office/drawing/2010/main" val="0"/>
              </a:ext>
            </a:extLst>
          </a:blip>
          <a:srcRect b="12882"/>
          <a:stretch/>
        </p:blipFill>
        <p:spPr>
          <a:xfrm>
            <a:off x="10208870" y="4513450"/>
            <a:ext cx="1552487" cy="1352499"/>
          </a:xfrm>
          <a:prstGeom prst="rect">
            <a:avLst/>
          </a:prstGeom>
        </p:spPr>
      </p:pic>
    </p:spTree>
    <p:custDataLst>
      <p:tags r:id="rId1"/>
    </p:custDataLst>
    <p:extLst>
      <p:ext uri="{BB962C8B-B14F-4D97-AF65-F5344CB8AC3E}">
        <p14:creationId xmlns:p14="http://schemas.microsoft.com/office/powerpoint/2010/main" val="6753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2686-A137-4537-886F-5E4F7ED9AF19}"/>
              </a:ext>
            </a:extLst>
          </p:cNvPr>
          <p:cNvSpPr>
            <a:spLocks noGrp="1"/>
          </p:cNvSpPr>
          <p:nvPr>
            <p:ph type="title"/>
          </p:nvPr>
        </p:nvSpPr>
        <p:spPr>
          <a:xfrm>
            <a:off x="838200" y="802340"/>
            <a:ext cx="9577251" cy="4849523"/>
          </a:xfrm>
        </p:spPr>
        <p:txBody>
          <a:bodyPr vert="horz" lIns="91440" tIns="45720" rIns="91440" bIns="45720" rtlCol="0" anchor="b">
            <a:normAutofit/>
          </a:bodyPr>
          <a:lstStyle/>
          <a:p>
            <a:r>
              <a:rPr lang="en-US" sz="8000" b="1" kern="1200" dirty="0">
                <a:solidFill>
                  <a:schemeClr val="tx1"/>
                </a:solidFill>
                <a:latin typeface="+mn-lt"/>
              </a:rPr>
              <a:t>Training Examp</a:t>
            </a:r>
            <a:r>
              <a:rPr lang="en-US" sz="8000" b="1" dirty="0">
                <a:latin typeface="+mn-lt"/>
              </a:rPr>
              <a:t>les</a:t>
            </a:r>
            <a:br>
              <a:rPr lang="en-US" sz="8000" b="1" dirty="0">
                <a:latin typeface="+mn-lt"/>
              </a:rPr>
            </a:br>
            <a:r>
              <a:rPr lang="en-US" sz="6600" b="1" i="1" dirty="0">
                <a:latin typeface="+mn-lt"/>
              </a:rPr>
              <a:t>Injured Person</a:t>
            </a:r>
            <a:br>
              <a:rPr lang="en-US" sz="8000" b="1" dirty="0"/>
            </a:br>
            <a:br>
              <a:rPr lang="en-US" sz="4400" b="1" dirty="0"/>
            </a:br>
            <a:br>
              <a:rPr lang="en-US" sz="4400" b="1" dirty="0"/>
            </a:br>
            <a:r>
              <a:rPr lang="en-US" sz="2000" b="1" u="sng" dirty="0">
                <a:latin typeface="+mn-lt"/>
              </a:rPr>
              <a:t>NOTE</a:t>
            </a:r>
            <a:r>
              <a:rPr lang="en-US" sz="2000" b="1" dirty="0">
                <a:latin typeface="+mn-lt"/>
              </a:rPr>
              <a:t>: </a:t>
            </a:r>
            <a:r>
              <a:rPr lang="en-US" sz="2000" b="1" i="1" dirty="0">
                <a:latin typeface="+mn-lt"/>
              </a:rPr>
              <a:t>These are only examples of how to complete the forms.</a:t>
            </a:r>
            <a:endParaRPr lang="en-US" sz="8000" b="1" i="1" kern="1200" dirty="0">
              <a:solidFill>
                <a:schemeClr val="tx1"/>
              </a:solidFill>
              <a:latin typeface="+mn-lt"/>
            </a:endParaRPr>
          </a:p>
        </p:txBody>
      </p:sp>
      <p:grpSp>
        <p:nvGrpSpPr>
          <p:cNvPr id="7" name="Group 6">
            <a:extLst>
              <a:ext uri="{FF2B5EF4-FFF2-40B4-BE49-F238E27FC236}">
                <a16:creationId xmlns:a16="http://schemas.microsoft.com/office/drawing/2014/main" id="{D576ED8E-EC0F-4627-9AB0-CD290BC77768}"/>
              </a:ext>
            </a:extLst>
          </p:cNvPr>
          <p:cNvGrpSpPr/>
          <p:nvPr/>
        </p:nvGrpSpPr>
        <p:grpSpPr>
          <a:xfrm>
            <a:off x="1" y="5980321"/>
            <a:ext cx="12191999" cy="645287"/>
            <a:chOff x="1" y="5980321"/>
            <a:chExt cx="12191999" cy="645287"/>
          </a:xfrm>
        </p:grpSpPr>
        <p:sp>
          <p:nvSpPr>
            <p:cNvPr id="9" name="Rectangle 8">
              <a:extLst>
                <a:ext uri="{FF2B5EF4-FFF2-40B4-BE49-F238E27FC236}">
                  <a16:creationId xmlns:a16="http://schemas.microsoft.com/office/drawing/2014/main" id="{F8D33743-92C2-4A7A-B161-36E287611FAC}"/>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a:extLst>
                <a:ext uri="{FF2B5EF4-FFF2-40B4-BE49-F238E27FC236}">
                  <a16:creationId xmlns:a16="http://schemas.microsoft.com/office/drawing/2014/main" id="{43ED9B26-A1C9-4281-B11E-281EB6B4AC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2" name="TextBox 11">
              <a:extLst>
                <a:ext uri="{FF2B5EF4-FFF2-40B4-BE49-F238E27FC236}">
                  <a16:creationId xmlns:a16="http://schemas.microsoft.com/office/drawing/2014/main" id="{4E4E2CD9-2008-4D84-B39A-DF45285ECDB0}"/>
                </a:ext>
              </a:extLst>
            </p:cNvPr>
            <p:cNvSpPr txBox="1"/>
            <p:nvPr/>
          </p:nvSpPr>
          <p:spPr>
            <a:xfrm>
              <a:off x="946111" y="6150203"/>
              <a:ext cx="3321659" cy="323165"/>
            </a:xfrm>
            <a:prstGeom prst="rect">
              <a:avLst/>
            </a:prstGeom>
            <a:noFill/>
          </p:spPr>
          <p:txBody>
            <a:bodyPr wrap="square" rtlCol="0">
              <a:spAutoFit/>
            </a:bodyPr>
            <a:lstStyle/>
            <a:p>
              <a:r>
                <a:rPr lang="en-US" sz="1500" b="1" dirty="0">
                  <a:solidFill>
                    <a:srgbClr val="F1C400"/>
                  </a:solidFill>
                </a:rPr>
                <a:t>TEXAS MILITARY DEPARTMENT</a:t>
              </a:r>
            </a:p>
          </p:txBody>
        </p:sp>
      </p:grpSp>
      <p:pic>
        <p:nvPicPr>
          <p:cNvPr id="6" name="Graphic 5" descr="Sling with solid fill">
            <a:extLst>
              <a:ext uri="{FF2B5EF4-FFF2-40B4-BE49-F238E27FC236}">
                <a16:creationId xmlns:a16="http://schemas.microsoft.com/office/drawing/2014/main" id="{C7D7AC07-278F-95E7-AD3B-C411A56972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7667" y="2661920"/>
            <a:ext cx="2989943" cy="2989943"/>
          </a:xfrm>
          <a:prstGeom prst="rect">
            <a:avLst/>
          </a:prstGeom>
        </p:spPr>
      </p:pic>
    </p:spTree>
    <p:custDataLst>
      <p:tags r:id="rId1"/>
    </p:custDataLst>
    <p:extLst>
      <p:ext uri="{BB962C8B-B14F-4D97-AF65-F5344CB8AC3E}">
        <p14:creationId xmlns:p14="http://schemas.microsoft.com/office/powerpoint/2010/main" val="154785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08882BC-AF09-4699-9701-A3BF8FA29B7D}"/>
              </a:ext>
            </a:extLst>
          </p:cNvPr>
          <p:cNvGrpSpPr/>
          <p:nvPr/>
        </p:nvGrpSpPr>
        <p:grpSpPr>
          <a:xfrm>
            <a:off x="1" y="5980321"/>
            <a:ext cx="12191999" cy="645287"/>
            <a:chOff x="1" y="5980321"/>
            <a:chExt cx="12191999" cy="645287"/>
          </a:xfrm>
        </p:grpSpPr>
        <p:sp>
          <p:nvSpPr>
            <p:cNvPr id="9" name="Rectangle 8">
              <a:extLst>
                <a:ext uri="{FF2B5EF4-FFF2-40B4-BE49-F238E27FC236}">
                  <a16:creationId xmlns:a16="http://schemas.microsoft.com/office/drawing/2014/main" id="{C6264532-A9A0-43A8-828A-7A2F7EA7B006}"/>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82555B4-3E7F-48D1-91D8-5181D29ABA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1" name="TextBox 10">
              <a:extLst>
                <a:ext uri="{FF2B5EF4-FFF2-40B4-BE49-F238E27FC236}">
                  <a16:creationId xmlns:a16="http://schemas.microsoft.com/office/drawing/2014/main" id="{CF17CE7F-EE5B-4C2B-9968-78DC9D3451B2}"/>
                </a:ext>
              </a:extLst>
            </p:cNvPr>
            <p:cNvSpPr txBox="1"/>
            <p:nvPr/>
          </p:nvSpPr>
          <p:spPr>
            <a:xfrm>
              <a:off x="946111" y="6150203"/>
              <a:ext cx="332165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1C400"/>
                  </a:solidFill>
                  <a:effectLst/>
                  <a:uLnTx/>
                  <a:uFillTx/>
                  <a:latin typeface="Calibri" panose="020F0502020204030204"/>
                  <a:ea typeface="+mn-ea"/>
                  <a:cs typeface="+mn-cs"/>
                </a:rPr>
                <a:t>TEXAS MILITARY DEPARTMENT</a:t>
              </a:r>
            </a:p>
          </p:txBody>
        </p:sp>
      </p:grpSp>
      <p:pic>
        <p:nvPicPr>
          <p:cNvPr id="4" name="Picture 3">
            <a:extLst>
              <a:ext uri="{FF2B5EF4-FFF2-40B4-BE49-F238E27FC236}">
                <a16:creationId xmlns:a16="http://schemas.microsoft.com/office/drawing/2014/main" id="{19F5DF25-086B-4929-A0A5-62AE9BB8D9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6853" y="340077"/>
            <a:ext cx="4198293" cy="5640244"/>
          </a:xfrm>
          <a:prstGeom prst="rect">
            <a:avLst/>
          </a:prstGeom>
          <a:ln>
            <a:solidFill>
              <a:schemeClr val="tx1"/>
            </a:solidFill>
          </a:ln>
        </p:spPr>
      </p:pic>
      <p:sp>
        <p:nvSpPr>
          <p:cNvPr id="23" name="Flowchart: Connector 22">
            <a:extLst>
              <a:ext uri="{FF2B5EF4-FFF2-40B4-BE49-F238E27FC236}">
                <a16:creationId xmlns:a16="http://schemas.microsoft.com/office/drawing/2014/main" id="{BDDB10F8-83D9-6184-BFD3-1028502966DB}"/>
              </a:ext>
            </a:extLst>
          </p:cNvPr>
          <p:cNvSpPr/>
          <p:nvPr/>
        </p:nvSpPr>
        <p:spPr>
          <a:xfrm>
            <a:off x="532613" y="564138"/>
            <a:ext cx="1340068" cy="1258716"/>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u="sng" dirty="0"/>
              <a:t>Question 1</a:t>
            </a:r>
          </a:p>
          <a:p>
            <a:pPr algn="ctr"/>
            <a:r>
              <a:rPr lang="en-US" sz="1100" dirty="0"/>
              <a:t>Physical address AND exact location</a:t>
            </a:r>
          </a:p>
        </p:txBody>
      </p:sp>
      <p:sp>
        <p:nvSpPr>
          <p:cNvPr id="32" name="Flowchart: Connector 31">
            <a:extLst>
              <a:ext uri="{FF2B5EF4-FFF2-40B4-BE49-F238E27FC236}">
                <a16:creationId xmlns:a16="http://schemas.microsoft.com/office/drawing/2014/main" id="{2272B810-2456-075D-4AC7-332E5D2785E2}"/>
              </a:ext>
            </a:extLst>
          </p:cNvPr>
          <p:cNvSpPr/>
          <p:nvPr/>
        </p:nvSpPr>
        <p:spPr>
          <a:xfrm>
            <a:off x="1705672" y="1643366"/>
            <a:ext cx="1405511" cy="137254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u="sng" dirty="0"/>
              <a:t>Question 2</a:t>
            </a:r>
          </a:p>
          <a:p>
            <a:pPr algn="ctr"/>
            <a:r>
              <a:rPr lang="en-US" sz="1100" dirty="0"/>
              <a:t>What were you doing? Where were you going?</a:t>
            </a:r>
          </a:p>
        </p:txBody>
      </p:sp>
      <p:sp>
        <p:nvSpPr>
          <p:cNvPr id="33" name="Flowchart: Connector 32">
            <a:extLst>
              <a:ext uri="{FF2B5EF4-FFF2-40B4-BE49-F238E27FC236}">
                <a16:creationId xmlns:a16="http://schemas.microsoft.com/office/drawing/2014/main" id="{EBA04C34-1793-FE78-BE29-4150BE498D50}"/>
              </a:ext>
            </a:extLst>
          </p:cNvPr>
          <p:cNvSpPr/>
          <p:nvPr/>
        </p:nvSpPr>
        <p:spPr>
          <a:xfrm>
            <a:off x="698473" y="3114302"/>
            <a:ext cx="1340068" cy="1258716"/>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u="sng" dirty="0"/>
              <a:t>Question 3</a:t>
            </a:r>
          </a:p>
          <a:p>
            <a:pPr algn="ctr"/>
            <a:r>
              <a:rPr lang="en-US" sz="1100" dirty="0"/>
              <a:t>What motion or action caused your injury?</a:t>
            </a:r>
          </a:p>
        </p:txBody>
      </p:sp>
      <p:sp>
        <p:nvSpPr>
          <p:cNvPr id="34" name="Flowchart: Connector 33">
            <a:extLst>
              <a:ext uri="{FF2B5EF4-FFF2-40B4-BE49-F238E27FC236}">
                <a16:creationId xmlns:a16="http://schemas.microsoft.com/office/drawing/2014/main" id="{AE3DE49E-95BD-EBAA-9883-BFAE8D9E69B5}"/>
              </a:ext>
            </a:extLst>
          </p:cNvPr>
          <p:cNvSpPr/>
          <p:nvPr/>
        </p:nvSpPr>
        <p:spPr>
          <a:xfrm>
            <a:off x="2038541" y="4019908"/>
            <a:ext cx="1475178" cy="137254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u="sng" dirty="0"/>
              <a:t>Question 4</a:t>
            </a:r>
          </a:p>
          <a:p>
            <a:pPr algn="ctr"/>
            <a:r>
              <a:rPr lang="en-US" sz="1100" b="1" dirty="0"/>
              <a:t>EXACT</a:t>
            </a:r>
            <a:r>
              <a:rPr lang="en-US" sz="1100" dirty="0"/>
              <a:t> body parts</a:t>
            </a:r>
          </a:p>
          <a:p>
            <a:pPr algn="ctr"/>
            <a:endParaRPr lang="en-US" sz="800" dirty="0"/>
          </a:p>
          <a:p>
            <a:pPr algn="ctr"/>
            <a:r>
              <a:rPr lang="en-US" sz="900" u="sng" dirty="0"/>
              <a:t>Example</a:t>
            </a:r>
          </a:p>
          <a:p>
            <a:pPr algn="ctr"/>
            <a:r>
              <a:rPr lang="en-US" sz="900" dirty="0"/>
              <a:t>Right knee</a:t>
            </a:r>
          </a:p>
          <a:p>
            <a:pPr algn="ctr"/>
            <a:r>
              <a:rPr lang="en-US" sz="900" dirty="0"/>
              <a:t>Left elbow</a:t>
            </a:r>
          </a:p>
        </p:txBody>
      </p:sp>
      <p:sp>
        <p:nvSpPr>
          <p:cNvPr id="37" name="Flowchart: Connector 36">
            <a:extLst>
              <a:ext uri="{FF2B5EF4-FFF2-40B4-BE49-F238E27FC236}">
                <a16:creationId xmlns:a16="http://schemas.microsoft.com/office/drawing/2014/main" id="{2FB04BDA-407A-364B-033D-98A1BBD6FC37}"/>
              </a:ext>
            </a:extLst>
          </p:cNvPr>
          <p:cNvSpPr/>
          <p:nvPr/>
        </p:nvSpPr>
        <p:spPr>
          <a:xfrm>
            <a:off x="8826722" y="1022808"/>
            <a:ext cx="1492596" cy="137254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u="sng" dirty="0"/>
              <a:t>Question 5</a:t>
            </a:r>
          </a:p>
          <a:p>
            <a:pPr algn="ctr"/>
            <a:r>
              <a:rPr lang="en-US" sz="1100" dirty="0"/>
              <a:t>Who in your chain did you report this to and when?</a:t>
            </a:r>
          </a:p>
        </p:txBody>
      </p:sp>
      <p:sp>
        <p:nvSpPr>
          <p:cNvPr id="41" name="Flowchart: Connector 40">
            <a:extLst>
              <a:ext uri="{FF2B5EF4-FFF2-40B4-BE49-F238E27FC236}">
                <a16:creationId xmlns:a16="http://schemas.microsoft.com/office/drawing/2014/main" id="{4A0688A2-4AD7-809B-57A3-03EAE0DA3DAA}"/>
              </a:ext>
            </a:extLst>
          </p:cNvPr>
          <p:cNvSpPr/>
          <p:nvPr/>
        </p:nvSpPr>
        <p:spPr>
          <a:xfrm>
            <a:off x="10102528" y="2290354"/>
            <a:ext cx="1288283" cy="1187884"/>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u="sng" dirty="0"/>
              <a:t>Question 6</a:t>
            </a:r>
          </a:p>
          <a:p>
            <a:pPr algn="ctr"/>
            <a:r>
              <a:rPr lang="en-US" sz="1100" dirty="0"/>
              <a:t>Who seen it, heard it, or was told about it?</a:t>
            </a:r>
          </a:p>
        </p:txBody>
      </p:sp>
      <p:sp>
        <p:nvSpPr>
          <p:cNvPr id="42" name="Flowchart: Connector 41">
            <a:extLst>
              <a:ext uri="{FF2B5EF4-FFF2-40B4-BE49-F238E27FC236}">
                <a16:creationId xmlns:a16="http://schemas.microsoft.com/office/drawing/2014/main" id="{FBB938E5-3090-3EE5-1077-EDACA057E2D9}"/>
              </a:ext>
            </a:extLst>
          </p:cNvPr>
          <p:cNvSpPr/>
          <p:nvPr/>
        </p:nvSpPr>
        <p:spPr>
          <a:xfrm>
            <a:off x="8504695" y="2989470"/>
            <a:ext cx="1288283" cy="1225471"/>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u="sng" dirty="0"/>
              <a:t>Question 8</a:t>
            </a:r>
          </a:p>
          <a:p>
            <a:pPr algn="ctr"/>
            <a:r>
              <a:rPr lang="en-US" sz="1100" dirty="0"/>
              <a:t>Who provided medical treatment?</a:t>
            </a:r>
          </a:p>
        </p:txBody>
      </p:sp>
      <p:sp>
        <p:nvSpPr>
          <p:cNvPr id="43" name="Flowchart: Connector 42">
            <a:extLst>
              <a:ext uri="{FF2B5EF4-FFF2-40B4-BE49-F238E27FC236}">
                <a16:creationId xmlns:a16="http://schemas.microsoft.com/office/drawing/2014/main" id="{E5863A38-7C5B-A439-E29F-243D6DD31DA3}"/>
              </a:ext>
            </a:extLst>
          </p:cNvPr>
          <p:cNvSpPr/>
          <p:nvPr/>
        </p:nvSpPr>
        <p:spPr>
          <a:xfrm>
            <a:off x="9823972" y="4019908"/>
            <a:ext cx="1366263" cy="1292637"/>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u="sng" dirty="0"/>
              <a:t>Question 9</a:t>
            </a:r>
          </a:p>
          <a:p>
            <a:pPr algn="ctr"/>
            <a:r>
              <a:rPr lang="en-US" sz="1100" dirty="0"/>
              <a:t>Did the doctor tell you not to work?</a:t>
            </a:r>
          </a:p>
        </p:txBody>
      </p:sp>
    </p:spTree>
    <p:custDataLst>
      <p:tags r:id="rId1"/>
    </p:custDataLst>
    <p:extLst>
      <p:ext uri="{BB962C8B-B14F-4D97-AF65-F5344CB8AC3E}">
        <p14:creationId xmlns:p14="http://schemas.microsoft.com/office/powerpoint/2010/main" val="325611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576ED8E-EC0F-4627-9AB0-CD290BC77768}"/>
              </a:ext>
            </a:extLst>
          </p:cNvPr>
          <p:cNvGrpSpPr/>
          <p:nvPr/>
        </p:nvGrpSpPr>
        <p:grpSpPr>
          <a:xfrm>
            <a:off x="1" y="5980321"/>
            <a:ext cx="12191999" cy="645287"/>
            <a:chOff x="1" y="5980321"/>
            <a:chExt cx="12191999" cy="645287"/>
          </a:xfrm>
        </p:grpSpPr>
        <p:sp>
          <p:nvSpPr>
            <p:cNvPr id="9" name="Rectangle 8">
              <a:extLst>
                <a:ext uri="{FF2B5EF4-FFF2-40B4-BE49-F238E27FC236}">
                  <a16:creationId xmlns:a16="http://schemas.microsoft.com/office/drawing/2014/main" id="{F8D33743-92C2-4A7A-B161-36E287611FAC}"/>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a:extLst>
                <a:ext uri="{FF2B5EF4-FFF2-40B4-BE49-F238E27FC236}">
                  <a16:creationId xmlns:a16="http://schemas.microsoft.com/office/drawing/2014/main" id="{43ED9B26-A1C9-4281-B11E-281EB6B4AC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2" name="TextBox 11">
              <a:extLst>
                <a:ext uri="{FF2B5EF4-FFF2-40B4-BE49-F238E27FC236}">
                  <a16:creationId xmlns:a16="http://schemas.microsoft.com/office/drawing/2014/main" id="{4E4E2CD9-2008-4D84-B39A-DF45285ECDB0}"/>
                </a:ext>
              </a:extLst>
            </p:cNvPr>
            <p:cNvSpPr txBox="1"/>
            <p:nvPr/>
          </p:nvSpPr>
          <p:spPr>
            <a:xfrm>
              <a:off x="946111" y="6150203"/>
              <a:ext cx="3321659" cy="323165"/>
            </a:xfrm>
            <a:prstGeom prst="rect">
              <a:avLst/>
            </a:prstGeom>
            <a:noFill/>
          </p:spPr>
          <p:txBody>
            <a:bodyPr wrap="square" rtlCol="0">
              <a:spAutoFit/>
            </a:bodyPr>
            <a:lstStyle/>
            <a:p>
              <a:r>
                <a:rPr lang="en-US" sz="1500" b="1" dirty="0">
                  <a:solidFill>
                    <a:srgbClr val="F1C400"/>
                  </a:solidFill>
                </a:rPr>
                <a:t>TEXAS MILITARY DEPARTMENT</a:t>
              </a:r>
            </a:p>
          </p:txBody>
        </p:sp>
      </p:grpSp>
      <p:pic>
        <p:nvPicPr>
          <p:cNvPr id="13" name="Picture 12">
            <a:extLst>
              <a:ext uri="{FF2B5EF4-FFF2-40B4-BE49-F238E27FC236}">
                <a16:creationId xmlns:a16="http://schemas.microsoft.com/office/drawing/2014/main" id="{C3EC71F5-F8BD-D409-AAE5-854C6BC21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412" y="451905"/>
            <a:ext cx="4167493" cy="5455315"/>
          </a:xfrm>
          <a:prstGeom prst="rect">
            <a:avLst/>
          </a:prstGeom>
          <a:ln>
            <a:solidFill>
              <a:schemeClr val="tx1"/>
            </a:solidFill>
          </a:ln>
        </p:spPr>
      </p:pic>
      <p:pic>
        <p:nvPicPr>
          <p:cNvPr id="19" name="Picture 18">
            <a:extLst>
              <a:ext uri="{FF2B5EF4-FFF2-40B4-BE49-F238E27FC236}">
                <a16:creationId xmlns:a16="http://schemas.microsoft.com/office/drawing/2014/main" id="{7A4459A6-AD10-7EF1-E71C-18FE50C3A4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562" y="454080"/>
            <a:ext cx="4096219" cy="5453140"/>
          </a:xfrm>
          <a:prstGeom prst="rect">
            <a:avLst/>
          </a:prstGeom>
          <a:ln>
            <a:solidFill>
              <a:schemeClr val="tx1"/>
            </a:solidFill>
          </a:ln>
        </p:spPr>
      </p:pic>
      <p:grpSp>
        <p:nvGrpSpPr>
          <p:cNvPr id="2" name="Group 1">
            <a:extLst>
              <a:ext uri="{FF2B5EF4-FFF2-40B4-BE49-F238E27FC236}">
                <a16:creationId xmlns:a16="http://schemas.microsoft.com/office/drawing/2014/main" id="{F0BA5C13-1BF9-26C9-0FC6-0B41105D8E58}"/>
              </a:ext>
            </a:extLst>
          </p:cNvPr>
          <p:cNvGrpSpPr/>
          <p:nvPr/>
        </p:nvGrpSpPr>
        <p:grpSpPr>
          <a:xfrm>
            <a:off x="5129051" y="1028236"/>
            <a:ext cx="1835930" cy="4192203"/>
            <a:chOff x="629736" y="967276"/>
            <a:chExt cx="1835930" cy="4192203"/>
          </a:xfrm>
        </p:grpSpPr>
        <p:sp>
          <p:nvSpPr>
            <p:cNvPr id="8" name="Flowchart: Connector 7">
              <a:extLst>
                <a:ext uri="{FF2B5EF4-FFF2-40B4-BE49-F238E27FC236}">
                  <a16:creationId xmlns:a16="http://schemas.microsoft.com/office/drawing/2014/main" id="{0EEF7B53-46B7-CD72-C584-F9CAF6DABE61}"/>
                </a:ext>
              </a:extLst>
            </p:cNvPr>
            <p:cNvSpPr/>
            <p:nvPr/>
          </p:nvSpPr>
          <p:spPr>
            <a:xfrm>
              <a:off x="640799" y="967276"/>
              <a:ext cx="1824867" cy="1817464"/>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dirty="0"/>
                <a:t>SORM 16</a:t>
              </a:r>
            </a:p>
            <a:p>
              <a:pPr algn="ctr"/>
              <a:r>
                <a:rPr lang="en-US" sz="1100" b="1" dirty="0"/>
                <a:t>Release of Information</a:t>
              </a:r>
            </a:p>
            <a:p>
              <a:pPr algn="ctr"/>
              <a:endParaRPr lang="en-US" sz="1100" dirty="0"/>
            </a:p>
            <a:p>
              <a:pPr algn="ctr"/>
              <a:r>
                <a:rPr lang="en-US" sz="1100" dirty="0"/>
                <a:t>Read and complete the form</a:t>
              </a:r>
            </a:p>
          </p:txBody>
        </p:sp>
        <p:sp>
          <p:nvSpPr>
            <p:cNvPr id="11" name="Flowchart: Connector 10">
              <a:extLst>
                <a:ext uri="{FF2B5EF4-FFF2-40B4-BE49-F238E27FC236}">
                  <a16:creationId xmlns:a16="http://schemas.microsoft.com/office/drawing/2014/main" id="{51BB8B24-53C3-A584-E342-991AD24F8406}"/>
                </a:ext>
              </a:extLst>
            </p:cNvPr>
            <p:cNvSpPr/>
            <p:nvPr/>
          </p:nvSpPr>
          <p:spPr>
            <a:xfrm>
              <a:off x="629736" y="3342015"/>
              <a:ext cx="1824867" cy="1817464"/>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dirty="0"/>
                <a:t>CareWorks Network </a:t>
              </a:r>
            </a:p>
            <a:p>
              <a:pPr algn="ctr"/>
              <a:endParaRPr lang="en-US" sz="1100" dirty="0"/>
            </a:p>
            <a:p>
              <a:pPr algn="ctr"/>
              <a:r>
                <a:rPr lang="en-US" sz="1100" dirty="0"/>
                <a:t>Read the 5 bullet points and complete the form</a:t>
              </a:r>
            </a:p>
          </p:txBody>
        </p:sp>
      </p:grpSp>
    </p:spTree>
    <p:custDataLst>
      <p:tags r:id="rId1"/>
    </p:custDataLst>
    <p:extLst>
      <p:ext uri="{BB962C8B-B14F-4D97-AF65-F5344CB8AC3E}">
        <p14:creationId xmlns:p14="http://schemas.microsoft.com/office/powerpoint/2010/main" val="203406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576ED8E-EC0F-4627-9AB0-CD290BC77768}"/>
              </a:ext>
            </a:extLst>
          </p:cNvPr>
          <p:cNvGrpSpPr/>
          <p:nvPr/>
        </p:nvGrpSpPr>
        <p:grpSpPr>
          <a:xfrm>
            <a:off x="1" y="5980321"/>
            <a:ext cx="12191999" cy="645287"/>
            <a:chOff x="1" y="5980321"/>
            <a:chExt cx="12191999" cy="645287"/>
          </a:xfrm>
        </p:grpSpPr>
        <p:sp>
          <p:nvSpPr>
            <p:cNvPr id="9" name="Rectangle 8">
              <a:extLst>
                <a:ext uri="{FF2B5EF4-FFF2-40B4-BE49-F238E27FC236}">
                  <a16:creationId xmlns:a16="http://schemas.microsoft.com/office/drawing/2014/main" id="{F8D33743-92C2-4A7A-B161-36E287611FAC}"/>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a:extLst>
                <a:ext uri="{FF2B5EF4-FFF2-40B4-BE49-F238E27FC236}">
                  <a16:creationId xmlns:a16="http://schemas.microsoft.com/office/drawing/2014/main" id="{43ED9B26-A1C9-4281-B11E-281EB6B4AC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2" name="TextBox 11">
              <a:extLst>
                <a:ext uri="{FF2B5EF4-FFF2-40B4-BE49-F238E27FC236}">
                  <a16:creationId xmlns:a16="http://schemas.microsoft.com/office/drawing/2014/main" id="{4E4E2CD9-2008-4D84-B39A-DF45285ECDB0}"/>
                </a:ext>
              </a:extLst>
            </p:cNvPr>
            <p:cNvSpPr txBox="1"/>
            <p:nvPr/>
          </p:nvSpPr>
          <p:spPr>
            <a:xfrm>
              <a:off x="946111" y="6150203"/>
              <a:ext cx="3321659" cy="323165"/>
            </a:xfrm>
            <a:prstGeom prst="rect">
              <a:avLst/>
            </a:prstGeom>
            <a:noFill/>
          </p:spPr>
          <p:txBody>
            <a:bodyPr wrap="square" rtlCol="0">
              <a:spAutoFit/>
            </a:bodyPr>
            <a:lstStyle/>
            <a:p>
              <a:r>
                <a:rPr lang="en-US" sz="1500" b="1" dirty="0">
                  <a:solidFill>
                    <a:srgbClr val="F1C400"/>
                  </a:solidFill>
                </a:rPr>
                <a:t>TEXAS MILITARY DEPARTMENT</a:t>
              </a:r>
            </a:p>
          </p:txBody>
        </p:sp>
      </p:grpSp>
      <p:grpSp>
        <p:nvGrpSpPr>
          <p:cNvPr id="14" name="Group 13">
            <a:extLst>
              <a:ext uri="{FF2B5EF4-FFF2-40B4-BE49-F238E27FC236}">
                <a16:creationId xmlns:a16="http://schemas.microsoft.com/office/drawing/2014/main" id="{7086E848-AA43-4524-2832-98356BC90E66}"/>
              </a:ext>
            </a:extLst>
          </p:cNvPr>
          <p:cNvGrpSpPr/>
          <p:nvPr/>
        </p:nvGrpSpPr>
        <p:grpSpPr>
          <a:xfrm>
            <a:off x="3343694" y="384632"/>
            <a:ext cx="4452614" cy="5460773"/>
            <a:chOff x="8478939" y="2095369"/>
            <a:chExt cx="2693037" cy="3608311"/>
          </a:xfrm>
        </p:grpSpPr>
        <p:pic>
          <p:nvPicPr>
            <p:cNvPr id="15" name="Picture 14">
              <a:extLst>
                <a:ext uri="{FF2B5EF4-FFF2-40B4-BE49-F238E27FC236}">
                  <a16:creationId xmlns:a16="http://schemas.microsoft.com/office/drawing/2014/main" id="{C974ED35-6C0B-D113-0744-938C8197CDBE}"/>
                </a:ext>
              </a:extLst>
            </p:cNvPr>
            <p:cNvPicPr>
              <a:picLocks noChangeAspect="1"/>
            </p:cNvPicPr>
            <p:nvPr/>
          </p:nvPicPr>
          <p:blipFill>
            <a:blip r:embed="rId5"/>
            <a:stretch>
              <a:fillRect/>
            </a:stretch>
          </p:blipFill>
          <p:spPr>
            <a:xfrm>
              <a:off x="8478939" y="2095369"/>
              <a:ext cx="2693037" cy="3608311"/>
            </a:xfrm>
            <a:prstGeom prst="rect">
              <a:avLst/>
            </a:prstGeom>
            <a:ln>
              <a:noFill/>
            </a:ln>
          </p:spPr>
        </p:pic>
        <p:pic>
          <p:nvPicPr>
            <p:cNvPr id="16" name="Graphic 15" descr="Checkbox Checked with solid fill">
              <a:extLst>
                <a:ext uri="{FF2B5EF4-FFF2-40B4-BE49-F238E27FC236}">
                  <a16:creationId xmlns:a16="http://schemas.microsoft.com/office/drawing/2014/main" id="{FC289EA7-01EE-779F-85D2-5AE918BAE1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64580" y="3287491"/>
              <a:ext cx="150560" cy="150560"/>
            </a:xfrm>
            <a:prstGeom prst="rect">
              <a:avLst/>
            </a:prstGeom>
          </p:spPr>
        </p:pic>
        <p:pic>
          <p:nvPicPr>
            <p:cNvPr id="17" name="Graphic 16" descr="Checkbox Checked with solid fill">
              <a:extLst>
                <a:ext uri="{FF2B5EF4-FFF2-40B4-BE49-F238E27FC236}">
                  <a16:creationId xmlns:a16="http://schemas.microsoft.com/office/drawing/2014/main" id="{C59F6B3C-F53C-0625-42A9-054F30C3BB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44553" y="3521371"/>
              <a:ext cx="150560" cy="150560"/>
            </a:xfrm>
            <a:prstGeom prst="rect">
              <a:avLst/>
            </a:prstGeom>
          </p:spPr>
        </p:pic>
        <p:sp>
          <p:nvSpPr>
            <p:cNvPr id="18" name="TextBox 17">
              <a:extLst>
                <a:ext uri="{FF2B5EF4-FFF2-40B4-BE49-F238E27FC236}">
                  <a16:creationId xmlns:a16="http://schemas.microsoft.com/office/drawing/2014/main" id="{4E8C601C-F15E-B647-ECAF-AAFCB905B0E3}"/>
                </a:ext>
              </a:extLst>
            </p:cNvPr>
            <p:cNvSpPr txBox="1"/>
            <p:nvPr/>
          </p:nvSpPr>
          <p:spPr>
            <a:xfrm rot="20415932">
              <a:off x="10136326" y="5365134"/>
              <a:ext cx="433574" cy="28471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85000"/>
                    </a:prstClr>
                  </a:solidFill>
                  <a:effectLst/>
                  <a:uLnTx/>
                  <a:uFillTx/>
                  <a:latin typeface="Times New Roman" panose="02020603050405020304" pitchFamily="18" charset="0"/>
                  <a:ea typeface="+mn-ea"/>
                  <a:cs typeface="Times New Roman" panose="02020603050405020304" pitchFamily="18" charset="0"/>
                </a:rPr>
                <a:t>Example</a:t>
              </a:r>
            </a:p>
          </p:txBody>
        </p:sp>
      </p:grpSp>
      <p:sp>
        <p:nvSpPr>
          <p:cNvPr id="3" name="TextBox 2">
            <a:extLst>
              <a:ext uri="{FF2B5EF4-FFF2-40B4-BE49-F238E27FC236}">
                <a16:creationId xmlns:a16="http://schemas.microsoft.com/office/drawing/2014/main" id="{9F8DDDFE-ACB9-85A1-444D-5DB53633EFE0}"/>
              </a:ext>
            </a:extLst>
          </p:cNvPr>
          <p:cNvSpPr txBox="1"/>
          <p:nvPr/>
        </p:nvSpPr>
        <p:spPr>
          <a:xfrm>
            <a:off x="528111" y="703711"/>
            <a:ext cx="2002973" cy="1015663"/>
          </a:xfrm>
          <a:prstGeom prst="rect">
            <a:avLst/>
          </a:prstGeom>
          <a:noFill/>
        </p:spPr>
        <p:txBody>
          <a:bodyPr wrap="square" rtlCol="0">
            <a:spAutoFit/>
          </a:bodyPr>
          <a:lstStyle/>
          <a:p>
            <a:r>
              <a:rPr lang="en-US" sz="2000" b="1" u="sng" dirty="0"/>
              <a:t>Clarification</a:t>
            </a:r>
            <a:r>
              <a:rPr lang="en-US" sz="2000" dirty="0"/>
              <a:t>: </a:t>
            </a:r>
          </a:p>
          <a:p>
            <a:pPr algn="ctr"/>
            <a:r>
              <a:rPr lang="en-US" sz="2000" dirty="0"/>
              <a:t>  Choose the best </a:t>
            </a:r>
          </a:p>
          <a:p>
            <a:pPr marL="112713" algn="ctr"/>
            <a:r>
              <a:rPr lang="en-US" sz="2000" dirty="0"/>
              <a:t>option for you</a:t>
            </a:r>
          </a:p>
        </p:txBody>
      </p:sp>
      <p:sp>
        <p:nvSpPr>
          <p:cNvPr id="21" name="Arrow: Pentagon 20">
            <a:extLst>
              <a:ext uri="{FF2B5EF4-FFF2-40B4-BE49-F238E27FC236}">
                <a16:creationId xmlns:a16="http://schemas.microsoft.com/office/drawing/2014/main" id="{F61FD7DB-6F08-6016-D776-7A17D496471C}"/>
              </a:ext>
            </a:extLst>
          </p:cNvPr>
          <p:cNvSpPr/>
          <p:nvPr/>
        </p:nvSpPr>
        <p:spPr>
          <a:xfrm>
            <a:off x="1605454" y="4953450"/>
            <a:ext cx="2002972" cy="504796"/>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t>Don’t forget </a:t>
            </a:r>
          </a:p>
          <a:p>
            <a:pPr algn="ctr"/>
            <a:r>
              <a:rPr lang="en-US" sz="1400" b="1" dirty="0"/>
              <a:t>to sign the form</a:t>
            </a:r>
          </a:p>
        </p:txBody>
      </p:sp>
      <p:sp>
        <p:nvSpPr>
          <p:cNvPr id="22" name="Flowchart: Connector 21">
            <a:extLst>
              <a:ext uri="{FF2B5EF4-FFF2-40B4-BE49-F238E27FC236}">
                <a16:creationId xmlns:a16="http://schemas.microsoft.com/office/drawing/2014/main" id="{657F4177-726C-B4F0-58DE-9BE66137D8DE}"/>
              </a:ext>
            </a:extLst>
          </p:cNvPr>
          <p:cNvSpPr/>
          <p:nvPr/>
        </p:nvSpPr>
        <p:spPr>
          <a:xfrm>
            <a:off x="8305137" y="971823"/>
            <a:ext cx="1325752" cy="1247503"/>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u="sng" dirty="0"/>
              <a:t>Election 1A</a:t>
            </a:r>
          </a:p>
          <a:p>
            <a:pPr algn="ctr"/>
            <a:endParaRPr lang="en-US" sz="800" dirty="0"/>
          </a:p>
          <a:p>
            <a:pPr algn="ctr"/>
            <a:r>
              <a:rPr lang="en-US" sz="1100" dirty="0"/>
              <a:t>ALL Sick</a:t>
            </a:r>
          </a:p>
          <a:p>
            <a:pPr algn="ctr"/>
            <a:r>
              <a:rPr lang="en-US" sz="1100" dirty="0"/>
              <a:t>ALL Annual</a:t>
            </a:r>
          </a:p>
        </p:txBody>
      </p:sp>
      <p:sp>
        <p:nvSpPr>
          <p:cNvPr id="23" name="Flowchart: Connector 22">
            <a:extLst>
              <a:ext uri="{FF2B5EF4-FFF2-40B4-BE49-F238E27FC236}">
                <a16:creationId xmlns:a16="http://schemas.microsoft.com/office/drawing/2014/main" id="{A2277067-6170-3A06-18B2-2189E6E020C0}"/>
              </a:ext>
            </a:extLst>
          </p:cNvPr>
          <p:cNvSpPr/>
          <p:nvPr/>
        </p:nvSpPr>
        <p:spPr>
          <a:xfrm>
            <a:off x="9742495" y="1821240"/>
            <a:ext cx="1325752" cy="1247502"/>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u="sng" dirty="0"/>
              <a:t>Election 1B</a:t>
            </a:r>
          </a:p>
          <a:p>
            <a:pPr algn="ctr"/>
            <a:endParaRPr lang="en-US" sz="800" dirty="0"/>
          </a:p>
          <a:p>
            <a:pPr algn="ctr"/>
            <a:r>
              <a:rPr lang="en-US" sz="1100" dirty="0"/>
              <a:t>ALL Sick</a:t>
            </a:r>
          </a:p>
          <a:p>
            <a:pPr algn="ctr"/>
            <a:r>
              <a:rPr lang="en-US" sz="1100" dirty="0"/>
              <a:t>Some Annual</a:t>
            </a:r>
          </a:p>
        </p:txBody>
      </p:sp>
      <p:sp>
        <p:nvSpPr>
          <p:cNvPr id="24" name="Flowchart: Connector 23">
            <a:extLst>
              <a:ext uri="{FF2B5EF4-FFF2-40B4-BE49-F238E27FC236}">
                <a16:creationId xmlns:a16="http://schemas.microsoft.com/office/drawing/2014/main" id="{842F1846-5121-AA01-4E78-68FF4EE0F76A}"/>
              </a:ext>
            </a:extLst>
          </p:cNvPr>
          <p:cNvSpPr/>
          <p:nvPr/>
        </p:nvSpPr>
        <p:spPr>
          <a:xfrm>
            <a:off x="8251548" y="2805249"/>
            <a:ext cx="1325752" cy="1247502"/>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u="sng" dirty="0"/>
              <a:t>Election 1C</a:t>
            </a:r>
          </a:p>
          <a:p>
            <a:pPr algn="ctr"/>
            <a:endParaRPr lang="en-US" sz="800" dirty="0"/>
          </a:p>
          <a:p>
            <a:pPr algn="ctr"/>
            <a:r>
              <a:rPr lang="en-US" sz="1100" dirty="0"/>
              <a:t>ALL Sick</a:t>
            </a:r>
          </a:p>
          <a:p>
            <a:pPr algn="ctr"/>
            <a:r>
              <a:rPr lang="en-US" sz="1100" dirty="0"/>
              <a:t>ONLY</a:t>
            </a:r>
          </a:p>
        </p:txBody>
      </p:sp>
      <p:sp>
        <p:nvSpPr>
          <p:cNvPr id="25" name="Flowchart: Connector 24">
            <a:extLst>
              <a:ext uri="{FF2B5EF4-FFF2-40B4-BE49-F238E27FC236}">
                <a16:creationId xmlns:a16="http://schemas.microsoft.com/office/drawing/2014/main" id="{FD2734EC-D42C-8CF8-46A8-5A92C53C81E5}"/>
              </a:ext>
            </a:extLst>
          </p:cNvPr>
          <p:cNvSpPr/>
          <p:nvPr/>
        </p:nvSpPr>
        <p:spPr>
          <a:xfrm>
            <a:off x="9882115" y="3705948"/>
            <a:ext cx="1325752" cy="1318898"/>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u="sng" dirty="0"/>
              <a:t>Election 2</a:t>
            </a:r>
          </a:p>
          <a:p>
            <a:pPr algn="ctr"/>
            <a:endParaRPr lang="en-US" sz="800" dirty="0"/>
          </a:p>
          <a:p>
            <a:pPr algn="ctr"/>
            <a:r>
              <a:rPr lang="en-US" sz="1100" dirty="0"/>
              <a:t>NO Sick</a:t>
            </a:r>
          </a:p>
          <a:p>
            <a:pPr algn="ctr"/>
            <a:r>
              <a:rPr lang="en-US" sz="1100" dirty="0"/>
              <a:t>NO Annual</a:t>
            </a:r>
          </a:p>
        </p:txBody>
      </p:sp>
    </p:spTree>
    <p:custDataLst>
      <p:tags r:id="rId1"/>
    </p:custDataLst>
    <p:extLst>
      <p:ext uri="{BB962C8B-B14F-4D97-AF65-F5344CB8AC3E}">
        <p14:creationId xmlns:p14="http://schemas.microsoft.com/office/powerpoint/2010/main" val="75327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576ED8E-EC0F-4627-9AB0-CD290BC77768}"/>
              </a:ext>
            </a:extLst>
          </p:cNvPr>
          <p:cNvGrpSpPr/>
          <p:nvPr/>
        </p:nvGrpSpPr>
        <p:grpSpPr>
          <a:xfrm>
            <a:off x="1" y="5980321"/>
            <a:ext cx="12191999" cy="645287"/>
            <a:chOff x="1" y="5980321"/>
            <a:chExt cx="12191999" cy="645287"/>
          </a:xfrm>
        </p:grpSpPr>
        <p:sp>
          <p:nvSpPr>
            <p:cNvPr id="9" name="Rectangle 8">
              <a:extLst>
                <a:ext uri="{FF2B5EF4-FFF2-40B4-BE49-F238E27FC236}">
                  <a16:creationId xmlns:a16="http://schemas.microsoft.com/office/drawing/2014/main" id="{F8D33743-92C2-4A7A-B161-36E287611FAC}"/>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a:extLst>
                <a:ext uri="{FF2B5EF4-FFF2-40B4-BE49-F238E27FC236}">
                  <a16:creationId xmlns:a16="http://schemas.microsoft.com/office/drawing/2014/main" id="{43ED9B26-A1C9-4281-B11E-281EB6B4AC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2" name="TextBox 11">
              <a:extLst>
                <a:ext uri="{FF2B5EF4-FFF2-40B4-BE49-F238E27FC236}">
                  <a16:creationId xmlns:a16="http://schemas.microsoft.com/office/drawing/2014/main" id="{4E4E2CD9-2008-4D84-B39A-DF45285ECDB0}"/>
                </a:ext>
              </a:extLst>
            </p:cNvPr>
            <p:cNvSpPr txBox="1"/>
            <p:nvPr/>
          </p:nvSpPr>
          <p:spPr>
            <a:xfrm>
              <a:off x="946111" y="6150203"/>
              <a:ext cx="3321659" cy="323165"/>
            </a:xfrm>
            <a:prstGeom prst="rect">
              <a:avLst/>
            </a:prstGeom>
            <a:noFill/>
          </p:spPr>
          <p:txBody>
            <a:bodyPr wrap="square" rtlCol="0">
              <a:spAutoFit/>
            </a:bodyPr>
            <a:lstStyle/>
            <a:p>
              <a:r>
                <a:rPr lang="en-US" sz="1500" b="1" dirty="0">
                  <a:solidFill>
                    <a:srgbClr val="F1C400"/>
                  </a:solidFill>
                </a:rPr>
                <a:t>TEXAS MILITARY DEPARTMENT</a:t>
              </a:r>
            </a:p>
          </p:txBody>
        </p:sp>
      </p:grpSp>
      <p:sp>
        <p:nvSpPr>
          <p:cNvPr id="11" name="Title 1">
            <a:extLst>
              <a:ext uri="{FF2B5EF4-FFF2-40B4-BE49-F238E27FC236}">
                <a16:creationId xmlns:a16="http://schemas.microsoft.com/office/drawing/2014/main" id="{6F6BCFB4-A3CD-496E-F1EF-CFD12AA3F26A}"/>
              </a:ext>
            </a:extLst>
          </p:cNvPr>
          <p:cNvSpPr>
            <a:spLocks noGrp="1"/>
          </p:cNvSpPr>
          <p:nvPr>
            <p:ph type="title"/>
          </p:nvPr>
        </p:nvSpPr>
        <p:spPr>
          <a:xfrm>
            <a:off x="941389" y="1443269"/>
            <a:ext cx="9174488" cy="4066280"/>
          </a:xfrm>
        </p:spPr>
        <p:txBody>
          <a:bodyPr vert="horz" lIns="91440" tIns="45720" rIns="91440" bIns="45720" rtlCol="0" anchor="b">
            <a:normAutofit/>
          </a:bodyPr>
          <a:lstStyle/>
          <a:p>
            <a:r>
              <a:rPr lang="en-US" sz="8000" b="1" kern="1200" dirty="0">
                <a:solidFill>
                  <a:schemeClr val="tx1"/>
                </a:solidFill>
                <a:latin typeface="+mn-lt"/>
              </a:rPr>
              <a:t>Training Examp</a:t>
            </a:r>
            <a:r>
              <a:rPr lang="en-US" sz="8000" b="1" dirty="0">
                <a:latin typeface="+mn-lt"/>
              </a:rPr>
              <a:t>les</a:t>
            </a:r>
            <a:br>
              <a:rPr lang="en-US" sz="8900" b="1" dirty="0">
                <a:latin typeface="+mn-lt"/>
              </a:rPr>
            </a:br>
            <a:r>
              <a:rPr lang="en-US" sz="6600" b="1" i="1" dirty="0">
                <a:latin typeface="+mn-lt"/>
              </a:rPr>
              <a:t>Supervisor</a:t>
            </a:r>
            <a:br>
              <a:rPr lang="en-US" sz="8000" b="1" dirty="0">
                <a:latin typeface="+mn-lt"/>
              </a:rPr>
            </a:br>
            <a:br>
              <a:rPr lang="en-US" sz="8000" b="1" dirty="0">
                <a:latin typeface="+mn-lt"/>
              </a:rPr>
            </a:br>
            <a:r>
              <a:rPr lang="en-US" sz="2000" b="1" u="sng" dirty="0">
                <a:latin typeface="+mn-lt"/>
              </a:rPr>
              <a:t>NOTE</a:t>
            </a:r>
            <a:r>
              <a:rPr lang="en-US" sz="2000" b="1" dirty="0">
                <a:latin typeface="+mn-lt"/>
              </a:rPr>
              <a:t>: </a:t>
            </a:r>
            <a:r>
              <a:rPr lang="en-US" sz="2000" b="1" i="1" dirty="0">
                <a:latin typeface="+mn-lt"/>
              </a:rPr>
              <a:t>These are only examples of how to complete the forms.</a:t>
            </a:r>
            <a:endParaRPr lang="en-US" sz="8000" b="1" kern="1200" dirty="0">
              <a:solidFill>
                <a:schemeClr val="tx1"/>
              </a:solidFill>
              <a:latin typeface="+mn-lt"/>
            </a:endParaRPr>
          </a:p>
        </p:txBody>
      </p:sp>
      <p:pic>
        <p:nvPicPr>
          <p:cNvPr id="14" name="Graphic 13" descr="Man carrying folder">
            <a:extLst>
              <a:ext uri="{FF2B5EF4-FFF2-40B4-BE49-F238E27FC236}">
                <a16:creationId xmlns:a16="http://schemas.microsoft.com/office/drawing/2014/main" id="{7F9D6492-5FB6-0EC1-5987-6B7C47ED4E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44503" y="3464010"/>
            <a:ext cx="2260360" cy="1950721"/>
          </a:xfrm>
          <a:prstGeom prst="rect">
            <a:avLst/>
          </a:prstGeom>
        </p:spPr>
      </p:pic>
    </p:spTree>
    <p:custDataLst>
      <p:tags r:id="rId1"/>
    </p:custDataLst>
    <p:extLst>
      <p:ext uri="{BB962C8B-B14F-4D97-AF65-F5344CB8AC3E}">
        <p14:creationId xmlns:p14="http://schemas.microsoft.com/office/powerpoint/2010/main" val="28994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10ACEED-9526-41EE-B4C8-0F1161504680}"/>
              </a:ext>
            </a:extLst>
          </p:cNvPr>
          <p:cNvGrpSpPr/>
          <p:nvPr/>
        </p:nvGrpSpPr>
        <p:grpSpPr>
          <a:xfrm>
            <a:off x="1" y="5980321"/>
            <a:ext cx="12191999" cy="645287"/>
            <a:chOff x="1" y="5980321"/>
            <a:chExt cx="12191999" cy="645287"/>
          </a:xfrm>
        </p:grpSpPr>
        <p:sp>
          <p:nvSpPr>
            <p:cNvPr id="6" name="Rectangle 5">
              <a:extLst>
                <a:ext uri="{FF2B5EF4-FFF2-40B4-BE49-F238E27FC236}">
                  <a16:creationId xmlns:a16="http://schemas.microsoft.com/office/drawing/2014/main" id="{F4C95BC7-7483-472B-860F-24F6B448906D}"/>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6FC6137-36B1-41E5-9B94-D4A24AE3B5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8" name="TextBox 7">
              <a:extLst>
                <a:ext uri="{FF2B5EF4-FFF2-40B4-BE49-F238E27FC236}">
                  <a16:creationId xmlns:a16="http://schemas.microsoft.com/office/drawing/2014/main" id="{45F2667A-3973-422C-81D0-94746773DBFC}"/>
                </a:ext>
              </a:extLst>
            </p:cNvPr>
            <p:cNvSpPr txBox="1"/>
            <p:nvPr/>
          </p:nvSpPr>
          <p:spPr>
            <a:xfrm>
              <a:off x="946111" y="6150203"/>
              <a:ext cx="332165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1C400"/>
                  </a:solidFill>
                  <a:effectLst/>
                  <a:uLnTx/>
                  <a:uFillTx/>
                  <a:latin typeface="Calibri" panose="020F0502020204030204"/>
                  <a:ea typeface="+mn-ea"/>
                  <a:cs typeface="+mn-cs"/>
                </a:rPr>
                <a:t>TEXAS MILITARY DEPARTMENT</a:t>
              </a:r>
            </a:p>
          </p:txBody>
        </p:sp>
      </p:grpSp>
      <p:grpSp>
        <p:nvGrpSpPr>
          <p:cNvPr id="13" name="Group 12">
            <a:extLst>
              <a:ext uri="{FF2B5EF4-FFF2-40B4-BE49-F238E27FC236}">
                <a16:creationId xmlns:a16="http://schemas.microsoft.com/office/drawing/2014/main" id="{4D59F71D-6BC5-C2DB-885B-DE39E490F3E8}"/>
              </a:ext>
            </a:extLst>
          </p:cNvPr>
          <p:cNvGrpSpPr/>
          <p:nvPr/>
        </p:nvGrpSpPr>
        <p:grpSpPr>
          <a:xfrm>
            <a:off x="3263061" y="304801"/>
            <a:ext cx="5233976" cy="5665522"/>
            <a:chOff x="1068501" y="1839523"/>
            <a:chExt cx="3901850" cy="4130799"/>
          </a:xfrm>
        </p:grpSpPr>
        <p:pic>
          <p:nvPicPr>
            <p:cNvPr id="10" name="Picture 9">
              <a:extLst>
                <a:ext uri="{FF2B5EF4-FFF2-40B4-BE49-F238E27FC236}">
                  <a16:creationId xmlns:a16="http://schemas.microsoft.com/office/drawing/2014/main" id="{2F94BE3D-CF10-4C8E-8167-2FE478717B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01" y="1839523"/>
              <a:ext cx="3137304" cy="4079264"/>
            </a:xfrm>
            <a:prstGeom prst="rect">
              <a:avLst/>
            </a:prstGeom>
            <a:ln>
              <a:solidFill>
                <a:schemeClr val="tx1"/>
              </a:solidFill>
            </a:ln>
          </p:spPr>
        </p:pic>
        <p:sp>
          <p:nvSpPr>
            <p:cNvPr id="12" name="TextBox 11">
              <a:extLst>
                <a:ext uri="{FF2B5EF4-FFF2-40B4-BE49-F238E27FC236}">
                  <a16:creationId xmlns:a16="http://schemas.microsoft.com/office/drawing/2014/main" id="{306B1B17-DC03-4418-9F1F-61FD47E699E8}"/>
                </a:ext>
              </a:extLst>
            </p:cNvPr>
            <p:cNvSpPr txBox="1"/>
            <p:nvPr/>
          </p:nvSpPr>
          <p:spPr>
            <a:xfrm>
              <a:off x="1129346" y="5693323"/>
              <a:ext cx="384100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TRAINING EXAMPLE ONLY</a:t>
              </a:r>
            </a:p>
          </p:txBody>
        </p:sp>
      </p:grpSp>
      <p:sp>
        <p:nvSpPr>
          <p:cNvPr id="14" name="Oval 13">
            <a:extLst>
              <a:ext uri="{FF2B5EF4-FFF2-40B4-BE49-F238E27FC236}">
                <a16:creationId xmlns:a16="http://schemas.microsoft.com/office/drawing/2014/main" id="{FE039435-AB34-0940-AFDB-9715474441D8}"/>
              </a:ext>
            </a:extLst>
          </p:cNvPr>
          <p:cNvSpPr/>
          <p:nvPr/>
        </p:nvSpPr>
        <p:spPr>
          <a:xfrm>
            <a:off x="514671" y="2075245"/>
            <a:ext cx="1703070" cy="9798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u="sng" dirty="0"/>
              <a:t>Questions 13-14</a:t>
            </a:r>
          </a:p>
          <a:p>
            <a:pPr algn="ctr"/>
            <a:r>
              <a:rPr lang="en-US" sz="1100" b="1" i="1" dirty="0"/>
              <a:t>Required</a:t>
            </a:r>
          </a:p>
          <a:p>
            <a:pPr algn="ctr"/>
            <a:r>
              <a:rPr lang="en-US" sz="1100" dirty="0"/>
              <a:t>Who treated this injury/illness?</a:t>
            </a:r>
          </a:p>
        </p:txBody>
      </p:sp>
      <p:sp>
        <p:nvSpPr>
          <p:cNvPr id="24" name="Oval 23">
            <a:extLst>
              <a:ext uri="{FF2B5EF4-FFF2-40B4-BE49-F238E27FC236}">
                <a16:creationId xmlns:a16="http://schemas.microsoft.com/office/drawing/2014/main" id="{5FE374AE-2C03-0B53-4EBF-32A779C47FF8}"/>
              </a:ext>
            </a:extLst>
          </p:cNvPr>
          <p:cNvSpPr/>
          <p:nvPr/>
        </p:nvSpPr>
        <p:spPr>
          <a:xfrm>
            <a:off x="1385957" y="3223824"/>
            <a:ext cx="1703070" cy="9798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u="sng" dirty="0"/>
              <a:t>Questions 30-38</a:t>
            </a:r>
          </a:p>
          <a:p>
            <a:pPr algn="ctr"/>
            <a:r>
              <a:rPr lang="en-US" sz="1100" b="1" i="1" dirty="0"/>
              <a:t>Required</a:t>
            </a:r>
          </a:p>
          <a:p>
            <a:pPr algn="ctr"/>
            <a:r>
              <a:rPr lang="en-US" sz="1100" dirty="0"/>
              <a:t>Use CAPPS to complete</a:t>
            </a:r>
          </a:p>
        </p:txBody>
      </p:sp>
      <p:sp>
        <p:nvSpPr>
          <p:cNvPr id="25" name="Oval 24">
            <a:extLst>
              <a:ext uri="{FF2B5EF4-FFF2-40B4-BE49-F238E27FC236}">
                <a16:creationId xmlns:a16="http://schemas.microsoft.com/office/drawing/2014/main" id="{10A636DE-23B1-0B37-F345-6363CE4EDE0D}"/>
              </a:ext>
            </a:extLst>
          </p:cNvPr>
          <p:cNvSpPr/>
          <p:nvPr/>
        </p:nvSpPr>
        <p:spPr>
          <a:xfrm>
            <a:off x="615064" y="4426548"/>
            <a:ext cx="2023737" cy="9798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u="sng" dirty="0"/>
              <a:t>Questions 40, 42, 51</a:t>
            </a:r>
          </a:p>
          <a:p>
            <a:pPr algn="ctr"/>
            <a:r>
              <a:rPr lang="en-US" sz="1100" b="1" i="1" dirty="0"/>
              <a:t>Required</a:t>
            </a:r>
          </a:p>
          <a:p>
            <a:pPr algn="ctr"/>
            <a:r>
              <a:rPr lang="en-US" sz="1100" dirty="0"/>
              <a:t>Person who completed this form</a:t>
            </a:r>
          </a:p>
        </p:txBody>
      </p:sp>
      <p:sp>
        <p:nvSpPr>
          <p:cNvPr id="26" name="Oval 25">
            <a:extLst>
              <a:ext uri="{FF2B5EF4-FFF2-40B4-BE49-F238E27FC236}">
                <a16:creationId xmlns:a16="http://schemas.microsoft.com/office/drawing/2014/main" id="{C06AA48B-1006-EB71-F86D-21A1A7C923C4}"/>
              </a:ext>
            </a:extLst>
          </p:cNvPr>
          <p:cNvSpPr/>
          <p:nvPr/>
        </p:nvSpPr>
        <p:spPr>
          <a:xfrm>
            <a:off x="1298661" y="909578"/>
            <a:ext cx="1703070" cy="9798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u="sng" dirty="0"/>
              <a:t>Questions 1-12</a:t>
            </a:r>
          </a:p>
          <a:p>
            <a:pPr algn="ctr"/>
            <a:r>
              <a:rPr lang="en-US" sz="1100" b="1" i="1" dirty="0"/>
              <a:t>Required</a:t>
            </a:r>
          </a:p>
          <a:p>
            <a:pPr algn="ctr"/>
            <a:r>
              <a:rPr lang="en-US" sz="1100" dirty="0"/>
              <a:t>Injured Person information</a:t>
            </a:r>
          </a:p>
        </p:txBody>
      </p:sp>
      <p:sp>
        <p:nvSpPr>
          <p:cNvPr id="27" name="Oval 26">
            <a:extLst>
              <a:ext uri="{FF2B5EF4-FFF2-40B4-BE49-F238E27FC236}">
                <a16:creationId xmlns:a16="http://schemas.microsoft.com/office/drawing/2014/main" id="{73CC6708-9ACD-F06C-3D6E-303277E37756}"/>
              </a:ext>
            </a:extLst>
          </p:cNvPr>
          <p:cNvSpPr/>
          <p:nvPr/>
        </p:nvSpPr>
        <p:spPr>
          <a:xfrm>
            <a:off x="7645502" y="589660"/>
            <a:ext cx="4295703" cy="25688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u="sng" dirty="0"/>
              <a:t>Questions 15-29</a:t>
            </a:r>
          </a:p>
          <a:p>
            <a:pPr algn="ctr"/>
            <a:r>
              <a:rPr lang="en-US" sz="1100" b="1" i="1" dirty="0"/>
              <a:t>Required</a:t>
            </a:r>
          </a:p>
          <a:p>
            <a:pPr algn="ctr"/>
            <a:r>
              <a:rPr lang="en-US" sz="1100" dirty="0"/>
              <a:t>Include specific injury information in ALL boxes</a:t>
            </a:r>
          </a:p>
          <a:p>
            <a:pPr algn="ctr"/>
            <a:endParaRPr lang="en-US" sz="1100" dirty="0"/>
          </a:p>
          <a:p>
            <a:pPr marL="569913" indent="-107950">
              <a:buFont typeface="Arial" panose="020B0604020202020204" pitchFamily="34" charset="0"/>
              <a:buChar char="•"/>
            </a:pPr>
            <a:r>
              <a:rPr lang="en-US" sz="1100" dirty="0"/>
              <a:t>Lost time means NO work activity beginning the date after the injury</a:t>
            </a:r>
          </a:p>
          <a:p>
            <a:pPr marL="569913" indent="-107950">
              <a:buFont typeface="Arial" panose="020B0604020202020204" pitchFamily="34" charset="0"/>
              <a:buChar char="•"/>
            </a:pPr>
            <a:r>
              <a:rPr lang="en-US" sz="1100" dirty="0"/>
              <a:t>Complete box 26 if you report lost time</a:t>
            </a:r>
          </a:p>
          <a:p>
            <a:pPr marL="569913" indent="-107950">
              <a:buFont typeface="Arial" panose="020B0604020202020204" pitchFamily="34" charset="0"/>
              <a:buChar char="•"/>
            </a:pPr>
            <a:r>
              <a:rPr lang="en-US" sz="1100" dirty="0"/>
              <a:t>Nature – type of injury</a:t>
            </a:r>
          </a:p>
          <a:p>
            <a:pPr marL="569913" indent="-107950">
              <a:buFont typeface="Arial" panose="020B0604020202020204" pitchFamily="34" charset="0"/>
              <a:buChar char="•"/>
            </a:pPr>
            <a:r>
              <a:rPr lang="en-US" sz="1100" dirty="0"/>
              <a:t>Body parts – be specific</a:t>
            </a:r>
          </a:p>
          <a:p>
            <a:pPr marL="569913" indent="-107950">
              <a:buFont typeface="Arial" panose="020B0604020202020204" pitchFamily="34" charset="0"/>
              <a:buChar char="•"/>
            </a:pPr>
            <a:r>
              <a:rPr lang="en-US" sz="1100" dirty="0"/>
              <a:t>Cause – What caused the injury</a:t>
            </a:r>
          </a:p>
          <a:p>
            <a:pPr marL="569913" indent="-107950">
              <a:buFont typeface="Arial" panose="020B0604020202020204" pitchFamily="34" charset="0"/>
              <a:buChar char="•"/>
            </a:pPr>
            <a:r>
              <a:rPr lang="en-US" sz="1100" dirty="0"/>
              <a:t>Location – where on site</a:t>
            </a:r>
          </a:p>
        </p:txBody>
      </p:sp>
      <p:sp>
        <p:nvSpPr>
          <p:cNvPr id="28" name="Oval 27">
            <a:extLst>
              <a:ext uri="{FF2B5EF4-FFF2-40B4-BE49-F238E27FC236}">
                <a16:creationId xmlns:a16="http://schemas.microsoft.com/office/drawing/2014/main" id="{2155A873-9F64-A76E-8177-4C3BFDE08EF4}"/>
              </a:ext>
            </a:extLst>
          </p:cNvPr>
          <p:cNvSpPr/>
          <p:nvPr/>
        </p:nvSpPr>
        <p:spPr>
          <a:xfrm>
            <a:off x="8106568" y="3518992"/>
            <a:ext cx="2110998" cy="107285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u="sng" dirty="0"/>
              <a:t>Questions 41-42</a:t>
            </a:r>
          </a:p>
          <a:p>
            <a:pPr algn="ctr"/>
            <a:r>
              <a:rPr lang="en-US" sz="1100" b="1" i="1" dirty="0"/>
              <a:t>Required</a:t>
            </a:r>
          </a:p>
          <a:p>
            <a:pPr algn="ctr"/>
            <a:r>
              <a:rPr lang="en-US" sz="1100" dirty="0"/>
              <a:t>Agency – TMD</a:t>
            </a:r>
          </a:p>
          <a:p>
            <a:pPr algn="ctr"/>
            <a:r>
              <a:rPr lang="en-US" sz="1100" dirty="0"/>
              <a:t>Agency Code - 401</a:t>
            </a:r>
          </a:p>
        </p:txBody>
      </p:sp>
      <p:sp>
        <p:nvSpPr>
          <p:cNvPr id="29" name="Oval 28">
            <a:extLst>
              <a:ext uri="{FF2B5EF4-FFF2-40B4-BE49-F238E27FC236}">
                <a16:creationId xmlns:a16="http://schemas.microsoft.com/office/drawing/2014/main" id="{10D7BDCC-CB90-205A-935A-BE565AC92656}"/>
              </a:ext>
            </a:extLst>
          </p:cNvPr>
          <p:cNvSpPr/>
          <p:nvPr/>
        </p:nvSpPr>
        <p:spPr>
          <a:xfrm>
            <a:off x="9438131" y="4718909"/>
            <a:ext cx="2110998" cy="107285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u="sng" dirty="0"/>
              <a:t>Question 52</a:t>
            </a:r>
          </a:p>
          <a:p>
            <a:pPr algn="ctr"/>
            <a:r>
              <a:rPr lang="en-US" sz="1100" b="1" i="1" dirty="0"/>
              <a:t>Required</a:t>
            </a:r>
          </a:p>
          <a:p>
            <a:pPr algn="ctr"/>
            <a:r>
              <a:rPr lang="en-US" sz="1100" dirty="0"/>
              <a:t>How much Sick and Annual leave is available?</a:t>
            </a:r>
          </a:p>
        </p:txBody>
      </p:sp>
    </p:spTree>
    <p:custDataLst>
      <p:tags r:id="rId1"/>
    </p:custDataLst>
    <p:extLst>
      <p:ext uri="{BB962C8B-B14F-4D97-AF65-F5344CB8AC3E}">
        <p14:creationId xmlns:p14="http://schemas.microsoft.com/office/powerpoint/2010/main" val="255702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10ACEED-9526-41EE-B4C8-0F1161504680}"/>
              </a:ext>
            </a:extLst>
          </p:cNvPr>
          <p:cNvGrpSpPr/>
          <p:nvPr/>
        </p:nvGrpSpPr>
        <p:grpSpPr>
          <a:xfrm>
            <a:off x="1" y="5980321"/>
            <a:ext cx="12191999" cy="645287"/>
            <a:chOff x="1" y="5980321"/>
            <a:chExt cx="12191999" cy="645287"/>
          </a:xfrm>
        </p:grpSpPr>
        <p:sp>
          <p:nvSpPr>
            <p:cNvPr id="6" name="Rectangle 5">
              <a:extLst>
                <a:ext uri="{FF2B5EF4-FFF2-40B4-BE49-F238E27FC236}">
                  <a16:creationId xmlns:a16="http://schemas.microsoft.com/office/drawing/2014/main" id="{F4C95BC7-7483-472B-860F-24F6B448906D}"/>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6FC6137-36B1-41E5-9B94-D4A24AE3B5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8" name="TextBox 7">
              <a:extLst>
                <a:ext uri="{FF2B5EF4-FFF2-40B4-BE49-F238E27FC236}">
                  <a16:creationId xmlns:a16="http://schemas.microsoft.com/office/drawing/2014/main" id="{45F2667A-3973-422C-81D0-94746773DBFC}"/>
                </a:ext>
              </a:extLst>
            </p:cNvPr>
            <p:cNvSpPr txBox="1"/>
            <p:nvPr/>
          </p:nvSpPr>
          <p:spPr>
            <a:xfrm>
              <a:off x="946111" y="6150203"/>
              <a:ext cx="332165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1C400"/>
                  </a:solidFill>
                  <a:effectLst/>
                  <a:uLnTx/>
                  <a:uFillTx/>
                  <a:latin typeface="Calibri" panose="020F0502020204030204"/>
                  <a:ea typeface="+mn-ea"/>
                  <a:cs typeface="+mn-cs"/>
                </a:rPr>
                <a:t>TEXAS MILITARY DEPARTMENT</a:t>
              </a:r>
            </a:p>
          </p:txBody>
        </p:sp>
      </p:grpSp>
      <p:grpSp>
        <p:nvGrpSpPr>
          <p:cNvPr id="23" name="Group 22">
            <a:extLst>
              <a:ext uri="{FF2B5EF4-FFF2-40B4-BE49-F238E27FC236}">
                <a16:creationId xmlns:a16="http://schemas.microsoft.com/office/drawing/2014/main" id="{1DC1B915-BD50-4A34-BD29-93935B19E34F}"/>
              </a:ext>
            </a:extLst>
          </p:cNvPr>
          <p:cNvGrpSpPr/>
          <p:nvPr/>
        </p:nvGrpSpPr>
        <p:grpSpPr>
          <a:xfrm>
            <a:off x="7698148" y="691340"/>
            <a:ext cx="4037450" cy="5048929"/>
            <a:chOff x="8238646" y="1786828"/>
            <a:chExt cx="3236389" cy="4181535"/>
          </a:xfrm>
        </p:grpSpPr>
        <p:grpSp>
          <p:nvGrpSpPr>
            <p:cNvPr id="17" name="Group 16">
              <a:extLst>
                <a:ext uri="{FF2B5EF4-FFF2-40B4-BE49-F238E27FC236}">
                  <a16:creationId xmlns:a16="http://schemas.microsoft.com/office/drawing/2014/main" id="{7E32E9EF-BE83-43D6-B794-9007E7A35DC9}"/>
                </a:ext>
              </a:extLst>
            </p:cNvPr>
            <p:cNvGrpSpPr/>
            <p:nvPr/>
          </p:nvGrpSpPr>
          <p:grpSpPr>
            <a:xfrm>
              <a:off x="8238646" y="1786828"/>
              <a:ext cx="3236389" cy="4181535"/>
              <a:chOff x="4591049" y="371474"/>
              <a:chExt cx="4686984" cy="5660205"/>
            </a:xfrm>
          </p:grpSpPr>
          <p:pic>
            <p:nvPicPr>
              <p:cNvPr id="18" name="Picture 17">
                <a:extLst>
                  <a:ext uri="{FF2B5EF4-FFF2-40B4-BE49-F238E27FC236}">
                    <a16:creationId xmlns:a16="http://schemas.microsoft.com/office/drawing/2014/main" id="{B83B114F-2A7E-45CE-B56C-3DC7E59F0A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1049" y="371474"/>
                <a:ext cx="4326748" cy="5599321"/>
              </a:xfrm>
              <a:prstGeom prst="rect">
                <a:avLst/>
              </a:prstGeom>
              <a:ln>
                <a:solidFill>
                  <a:schemeClr val="tx1"/>
                </a:solidFill>
              </a:ln>
            </p:spPr>
          </p:pic>
          <p:sp>
            <p:nvSpPr>
              <p:cNvPr id="19" name="TextBox 18">
                <a:extLst>
                  <a:ext uri="{FF2B5EF4-FFF2-40B4-BE49-F238E27FC236}">
                    <a16:creationId xmlns:a16="http://schemas.microsoft.com/office/drawing/2014/main" id="{D20FC3D9-37FF-41C5-B8A8-ABA7193BADE3}"/>
                  </a:ext>
                </a:extLst>
              </p:cNvPr>
              <p:cNvSpPr txBox="1"/>
              <p:nvPr/>
            </p:nvSpPr>
            <p:spPr>
              <a:xfrm>
                <a:off x="5439458" y="5656727"/>
                <a:ext cx="3838575" cy="3749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TRAINING EXAMPLE ONLY</a:t>
                </a:r>
              </a:p>
            </p:txBody>
          </p:sp>
        </p:grpSp>
        <p:sp>
          <p:nvSpPr>
            <p:cNvPr id="20" name="TextBox 19">
              <a:extLst>
                <a:ext uri="{FF2B5EF4-FFF2-40B4-BE49-F238E27FC236}">
                  <a16:creationId xmlns:a16="http://schemas.microsoft.com/office/drawing/2014/main" id="{DA8DB96A-0836-41BC-B858-4CE4E87D30E5}"/>
                </a:ext>
              </a:extLst>
            </p:cNvPr>
            <p:cNvSpPr txBox="1"/>
            <p:nvPr/>
          </p:nvSpPr>
          <p:spPr>
            <a:xfrm>
              <a:off x="10599689" y="5212975"/>
              <a:ext cx="534154"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Page 2</a:t>
              </a:r>
            </a:p>
          </p:txBody>
        </p:sp>
      </p:grpSp>
      <p:grpSp>
        <p:nvGrpSpPr>
          <p:cNvPr id="22" name="Group 21">
            <a:extLst>
              <a:ext uri="{FF2B5EF4-FFF2-40B4-BE49-F238E27FC236}">
                <a16:creationId xmlns:a16="http://schemas.microsoft.com/office/drawing/2014/main" id="{16A632F8-6FE4-4C32-A4DE-208B2BB5ECDF}"/>
              </a:ext>
            </a:extLst>
          </p:cNvPr>
          <p:cNvGrpSpPr/>
          <p:nvPr/>
        </p:nvGrpSpPr>
        <p:grpSpPr>
          <a:xfrm>
            <a:off x="683342" y="691340"/>
            <a:ext cx="4019566" cy="5105133"/>
            <a:chOff x="4578777" y="1786828"/>
            <a:chExt cx="3521394" cy="4177955"/>
          </a:xfrm>
        </p:grpSpPr>
        <p:grpSp>
          <p:nvGrpSpPr>
            <p:cNvPr id="3" name="Group 2">
              <a:extLst>
                <a:ext uri="{FF2B5EF4-FFF2-40B4-BE49-F238E27FC236}">
                  <a16:creationId xmlns:a16="http://schemas.microsoft.com/office/drawing/2014/main" id="{232CBF6C-291A-4534-AE64-7619080536F9}"/>
                </a:ext>
              </a:extLst>
            </p:cNvPr>
            <p:cNvGrpSpPr/>
            <p:nvPr/>
          </p:nvGrpSpPr>
          <p:grpSpPr>
            <a:xfrm>
              <a:off x="4578777" y="1786828"/>
              <a:ext cx="3192878" cy="4131959"/>
              <a:chOff x="4959028" y="1786828"/>
              <a:chExt cx="3192878" cy="4131959"/>
            </a:xfrm>
          </p:grpSpPr>
          <p:pic>
            <p:nvPicPr>
              <p:cNvPr id="11" name="Picture 10">
                <a:extLst>
                  <a:ext uri="{FF2B5EF4-FFF2-40B4-BE49-F238E27FC236}">
                    <a16:creationId xmlns:a16="http://schemas.microsoft.com/office/drawing/2014/main" id="{5B8683ED-454F-4122-BCAE-C00BCE73BC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9028" y="1786828"/>
                <a:ext cx="3192878" cy="4131959"/>
              </a:xfrm>
              <a:prstGeom prst="rect">
                <a:avLst/>
              </a:prstGeom>
              <a:ln>
                <a:solidFill>
                  <a:schemeClr val="tx1"/>
                </a:solidFill>
              </a:ln>
            </p:spPr>
          </p:pic>
          <p:sp>
            <p:nvSpPr>
              <p:cNvPr id="16" name="TextBox 15">
                <a:extLst>
                  <a:ext uri="{FF2B5EF4-FFF2-40B4-BE49-F238E27FC236}">
                    <a16:creationId xmlns:a16="http://schemas.microsoft.com/office/drawing/2014/main" id="{862DDA69-6642-4A2D-9BA7-814784EE2618}"/>
                  </a:ext>
                </a:extLst>
              </p:cNvPr>
              <p:cNvSpPr txBox="1"/>
              <p:nvPr/>
            </p:nvSpPr>
            <p:spPr>
              <a:xfrm>
                <a:off x="7523428" y="5275458"/>
                <a:ext cx="534154"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Page 1</a:t>
                </a:r>
              </a:p>
            </p:txBody>
          </p:sp>
        </p:grpSp>
        <p:sp>
          <p:nvSpPr>
            <p:cNvPr id="21" name="TextBox 20">
              <a:extLst>
                <a:ext uri="{FF2B5EF4-FFF2-40B4-BE49-F238E27FC236}">
                  <a16:creationId xmlns:a16="http://schemas.microsoft.com/office/drawing/2014/main" id="{9B907D5D-AF07-4EFA-8C38-947874022C80}"/>
                </a:ext>
              </a:extLst>
            </p:cNvPr>
            <p:cNvSpPr txBox="1"/>
            <p:nvPr/>
          </p:nvSpPr>
          <p:spPr>
            <a:xfrm>
              <a:off x="5449613" y="5687784"/>
              <a:ext cx="265055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TRAINING EXAMPLE ONLY</a:t>
              </a:r>
            </a:p>
          </p:txBody>
        </p:sp>
      </p:grpSp>
      <p:sp>
        <p:nvSpPr>
          <p:cNvPr id="24" name="Oval 23">
            <a:extLst>
              <a:ext uri="{FF2B5EF4-FFF2-40B4-BE49-F238E27FC236}">
                <a16:creationId xmlns:a16="http://schemas.microsoft.com/office/drawing/2014/main" id="{21053DF3-5FEF-F8D0-8E64-D3459942A407}"/>
              </a:ext>
            </a:extLst>
          </p:cNvPr>
          <p:cNvSpPr/>
          <p:nvPr/>
        </p:nvSpPr>
        <p:spPr>
          <a:xfrm>
            <a:off x="4403285" y="474976"/>
            <a:ext cx="1836995" cy="18242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u="sng" dirty="0"/>
              <a:t>Section A</a:t>
            </a:r>
          </a:p>
          <a:p>
            <a:pPr algn="ctr"/>
            <a:r>
              <a:rPr lang="en-US" sz="1100" b="1" i="1" dirty="0"/>
              <a:t>Required</a:t>
            </a:r>
          </a:p>
          <a:p>
            <a:pPr algn="ctr"/>
            <a:r>
              <a:rPr lang="en-US" sz="1100" dirty="0"/>
              <a:t>Complete ALL boxes</a:t>
            </a:r>
          </a:p>
          <a:p>
            <a:pPr algn="ctr"/>
            <a:endParaRPr lang="en-US" sz="800" dirty="0"/>
          </a:p>
          <a:p>
            <a:pPr algn="ctr"/>
            <a:endParaRPr lang="en-US" sz="100" dirty="0"/>
          </a:p>
          <a:p>
            <a:pPr algn="ctr"/>
            <a:r>
              <a:rPr lang="en-US" sz="1100" u="sng" dirty="0"/>
              <a:t>NOTE</a:t>
            </a:r>
            <a:r>
              <a:rPr lang="en-US" sz="1100" dirty="0"/>
              <a:t>: Put UNKNOWN for claim # unless you know it</a:t>
            </a:r>
          </a:p>
        </p:txBody>
      </p:sp>
      <p:sp>
        <p:nvSpPr>
          <p:cNvPr id="25" name="Oval 24">
            <a:extLst>
              <a:ext uri="{FF2B5EF4-FFF2-40B4-BE49-F238E27FC236}">
                <a16:creationId xmlns:a16="http://schemas.microsoft.com/office/drawing/2014/main" id="{45E2BB96-B292-CDB8-6015-C7C309ED4B3A}"/>
              </a:ext>
            </a:extLst>
          </p:cNvPr>
          <p:cNvSpPr/>
          <p:nvPr/>
        </p:nvSpPr>
        <p:spPr>
          <a:xfrm>
            <a:off x="4405134" y="2558086"/>
            <a:ext cx="1518343" cy="140341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u="sng" dirty="0"/>
              <a:t>Section B</a:t>
            </a:r>
          </a:p>
          <a:p>
            <a:pPr algn="ctr"/>
            <a:r>
              <a:rPr lang="en-US" sz="1100" b="1" i="1" dirty="0"/>
              <a:t>Required</a:t>
            </a:r>
          </a:p>
          <a:p>
            <a:pPr algn="ctr"/>
            <a:endParaRPr lang="en-US" sz="1100" dirty="0"/>
          </a:p>
          <a:p>
            <a:pPr algn="ctr"/>
            <a:r>
              <a:rPr lang="en-US" sz="1100" dirty="0"/>
              <a:t>Answer ALL questions appropriately</a:t>
            </a:r>
          </a:p>
        </p:txBody>
      </p:sp>
      <p:sp>
        <p:nvSpPr>
          <p:cNvPr id="26" name="Oval 25">
            <a:extLst>
              <a:ext uri="{FF2B5EF4-FFF2-40B4-BE49-F238E27FC236}">
                <a16:creationId xmlns:a16="http://schemas.microsoft.com/office/drawing/2014/main" id="{33A0BDAA-7243-3C57-7BF3-5B950EB20EC8}"/>
              </a:ext>
            </a:extLst>
          </p:cNvPr>
          <p:cNvSpPr/>
          <p:nvPr/>
        </p:nvSpPr>
        <p:spPr>
          <a:xfrm>
            <a:off x="5994637" y="1821436"/>
            <a:ext cx="1639007" cy="152637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u="sng" dirty="0"/>
              <a:t>Section C</a:t>
            </a:r>
          </a:p>
          <a:p>
            <a:pPr algn="ctr"/>
            <a:r>
              <a:rPr lang="en-US" sz="1100" b="1" i="1" dirty="0"/>
              <a:t>Required</a:t>
            </a:r>
          </a:p>
          <a:p>
            <a:pPr algn="ctr"/>
            <a:endParaRPr lang="en-US" sz="1100" dirty="0"/>
          </a:p>
          <a:p>
            <a:pPr algn="ctr"/>
            <a:r>
              <a:rPr lang="en-US" sz="1100" dirty="0"/>
              <a:t>What hazard or act most likely caused this incident/injury?</a:t>
            </a:r>
          </a:p>
        </p:txBody>
      </p:sp>
      <p:sp>
        <p:nvSpPr>
          <p:cNvPr id="27" name="Oval 26">
            <a:extLst>
              <a:ext uri="{FF2B5EF4-FFF2-40B4-BE49-F238E27FC236}">
                <a16:creationId xmlns:a16="http://schemas.microsoft.com/office/drawing/2014/main" id="{1FBE7DD0-5DE3-62AB-D1CF-48987B792C2B}"/>
              </a:ext>
            </a:extLst>
          </p:cNvPr>
          <p:cNvSpPr/>
          <p:nvPr/>
        </p:nvSpPr>
        <p:spPr>
          <a:xfrm>
            <a:off x="5387074" y="3657597"/>
            <a:ext cx="2237239" cy="20814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u="sng" dirty="0"/>
              <a:t>Section D</a:t>
            </a:r>
          </a:p>
          <a:p>
            <a:pPr algn="ctr"/>
            <a:r>
              <a:rPr lang="en-US" sz="1100" b="1" i="1" dirty="0"/>
              <a:t>Required</a:t>
            </a:r>
          </a:p>
          <a:p>
            <a:pPr algn="ctr"/>
            <a:endParaRPr lang="en-US" sz="1100" dirty="0"/>
          </a:p>
          <a:p>
            <a:pPr marL="171450" indent="-171450">
              <a:buFont typeface="Arial" panose="020B0604020202020204" pitchFamily="34" charset="0"/>
              <a:buChar char="•"/>
            </a:pPr>
            <a:r>
              <a:rPr lang="en-US" sz="1100" dirty="0"/>
              <a:t>What can help this NOT happen again?</a:t>
            </a:r>
          </a:p>
          <a:p>
            <a:pPr marL="171450" indent="-171450">
              <a:buFont typeface="Arial" panose="020B0604020202020204" pitchFamily="34" charset="0"/>
              <a:buChar char="•"/>
            </a:pPr>
            <a:r>
              <a:rPr lang="en-US" sz="1100" dirty="0"/>
              <a:t>How does the agency make that action (or similar) happen?</a:t>
            </a:r>
          </a:p>
          <a:p>
            <a:pPr marL="171450" indent="-171450">
              <a:buFont typeface="Arial" panose="020B0604020202020204" pitchFamily="34" charset="0"/>
              <a:buChar char="•"/>
            </a:pPr>
            <a:r>
              <a:rPr lang="en-US" sz="1100" dirty="0"/>
              <a:t>Don’t forget to sign and date the form.</a:t>
            </a:r>
          </a:p>
        </p:txBody>
      </p:sp>
    </p:spTree>
    <p:custDataLst>
      <p:tags r:id="rId1"/>
    </p:custDataLst>
    <p:extLst>
      <p:ext uri="{BB962C8B-B14F-4D97-AF65-F5344CB8AC3E}">
        <p14:creationId xmlns:p14="http://schemas.microsoft.com/office/powerpoint/2010/main" val="167587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2686-A137-4537-886F-5E4F7ED9AF19}"/>
              </a:ext>
            </a:extLst>
          </p:cNvPr>
          <p:cNvSpPr>
            <a:spLocks noGrp="1"/>
          </p:cNvSpPr>
          <p:nvPr>
            <p:ph type="title"/>
          </p:nvPr>
        </p:nvSpPr>
        <p:spPr>
          <a:xfrm>
            <a:off x="753569" y="1325045"/>
            <a:ext cx="10288195" cy="3074235"/>
          </a:xfrm>
        </p:spPr>
        <p:txBody>
          <a:bodyPr vert="horz" lIns="91440" tIns="45720" rIns="91440" bIns="45720" rtlCol="0" anchor="b">
            <a:normAutofit fontScale="90000"/>
          </a:bodyPr>
          <a:lstStyle/>
          <a:p>
            <a:pPr>
              <a:lnSpc>
                <a:spcPct val="100000"/>
              </a:lnSpc>
            </a:pPr>
            <a:r>
              <a:rPr lang="en-US" sz="8000" b="1" kern="1200" dirty="0">
                <a:solidFill>
                  <a:schemeClr val="tx1"/>
                </a:solidFill>
                <a:latin typeface="+mn-lt"/>
                <a:ea typeface="+mj-ea"/>
                <a:cs typeface="+mj-cs"/>
              </a:rPr>
              <a:t>Workers’ Compensation Contact Information</a:t>
            </a:r>
            <a:br>
              <a:rPr lang="en-US" sz="8000" b="1" kern="1200" dirty="0">
                <a:solidFill>
                  <a:schemeClr val="tx1"/>
                </a:solidFill>
                <a:latin typeface="+mn-lt"/>
                <a:ea typeface="+mj-ea"/>
                <a:cs typeface="+mj-cs"/>
              </a:rPr>
            </a:br>
            <a:r>
              <a:rPr lang="en-US" sz="7200" b="1" kern="1200" dirty="0">
                <a:solidFill>
                  <a:schemeClr val="tx1"/>
                </a:solidFill>
                <a:latin typeface="+mn-lt"/>
                <a:ea typeface="+mj-ea"/>
                <a:cs typeface="+mj-cs"/>
              </a:rPr>
              <a:t> </a:t>
            </a:r>
            <a:r>
              <a:rPr lang="en-US" sz="4000" b="1" i="1" kern="1200" dirty="0">
                <a:solidFill>
                  <a:schemeClr val="tx1"/>
                </a:solidFill>
                <a:latin typeface="+mn-lt"/>
                <a:ea typeface="+mj-ea"/>
                <a:cs typeface="+mj-cs"/>
              </a:rPr>
              <a:t>TMD, SORM, Network, Pharmacy</a:t>
            </a:r>
            <a:endParaRPr lang="en-US" sz="7200" b="1" i="1" kern="1200" dirty="0">
              <a:solidFill>
                <a:schemeClr val="tx1"/>
              </a:solidFill>
              <a:latin typeface="+mn-lt"/>
              <a:ea typeface="+mj-ea"/>
              <a:cs typeface="+mj-cs"/>
            </a:endParaRPr>
          </a:p>
        </p:txBody>
      </p:sp>
      <p:grpSp>
        <p:nvGrpSpPr>
          <p:cNvPr id="7" name="Group 6">
            <a:extLst>
              <a:ext uri="{FF2B5EF4-FFF2-40B4-BE49-F238E27FC236}">
                <a16:creationId xmlns:a16="http://schemas.microsoft.com/office/drawing/2014/main" id="{D576ED8E-EC0F-4627-9AB0-CD290BC77768}"/>
              </a:ext>
            </a:extLst>
          </p:cNvPr>
          <p:cNvGrpSpPr/>
          <p:nvPr/>
        </p:nvGrpSpPr>
        <p:grpSpPr>
          <a:xfrm>
            <a:off x="1" y="5980321"/>
            <a:ext cx="12191999" cy="645287"/>
            <a:chOff x="1" y="5980321"/>
            <a:chExt cx="12191999" cy="645287"/>
          </a:xfrm>
        </p:grpSpPr>
        <p:sp>
          <p:nvSpPr>
            <p:cNvPr id="9" name="Rectangle 8">
              <a:extLst>
                <a:ext uri="{FF2B5EF4-FFF2-40B4-BE49-F238E27FC236}">
                  <a16:creationId xmlns:a16="http://schemas.microsoft.com/office/drawing/2014/main" id="{F8D33743-92C2-4A7A-B161-36E287611FAC}"/>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3ED9B26-A1C9-4281-B11E-281EB6B4AC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2" name="TextBox 11">
              <a:extLst>
                <a:ext uri="{FF2B5EF4-FFF2-40B4-BE49-F238E27FC236}">
                  <a16:creationId xmlns:a16="http://schemas.microsoft.com/office/drawing/2014/main" id="{4E4E2CD9-2008-4D84-B39A-DF45285ECDB0}"/>
                </a:ext>
              </a:extLst>
            </p:cNvPr>
            <p:cNvSpPr txBox="1"/>
            <p:nvPr/>
          </p:nvSpPr>
          <p:spPr>
            <a:xfrm>
              <a:off x="946111" y="6150203"/>
              <a:ext cx="332165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1C400"/>
                  </a:solidFill>
                  <a:effectLst/>
                  <a:uLnTx/>
                  <a:uFillTx/>
                  <a:latin typeface="Calibri" panose="020F0502020204030204"/>
                  <a:ea typeface="+mn-ea"/>
                  <a:cs typeface="+mn-cs"/>
                </a:rPr>
                <a:t>TEXAS MILITARY DEPARTMENT</a:t>
              </a:r>
            </a:p>
          </p:txBody>
        </p:sp>
      </p:grpSp>
      <p:pic>
        <p:nvPicPr>
          <p:cNvPr id="5" name="Graphic 4" descr="Employee badge with solid fill">
            <a:extLst>
              <a:ext uri="{FF2B5EF4-FFF2-40B4-BE49-F238E27FC236}">
                <a16:creationId xmlns:a16="http://schemas.microsoft.com/office/drawing/2014/main" id="{BC056AEE-6A63-413F-AC90-57B8A1A9B3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48171" y="3555250"/>
            <a:ext cx="2087623" cy="2087623"/>
          </a:xfrm>
          <a:prstGeom prst="rect">
            <a:avLst/>
          </a:prstGeom>
        </p:spPr>
      </p:pic>
      <p:sp>
        <p:nvSpPr>
          <p:cNvPr id="8" name="TextBox 7">
            <a:extLst>
              <a:ext uri="{FF2B5EF4-FFF2-40B4-BE49-F238E27FC236}">
                <a16:creationId xmlns:a16="http://schemas.microsoft.com/office/drawing/2014/main" id="{35A94BCC-2DEC-FFEA-7EE6-7B462908E9D5}"/>
              </a:ext>
            </a:extLst>
          </p:cNvPr>
          <p:cNvSpPr txBox="1"/>
          <p:nvPr/>
        </p:nvSpPr>
        <p:spPr>
          <a:xfrm>
            <a:off x="1009690" y="5265331"/>
            <a:ext cx="7624610" cy="369332"/>
          </a:xfrm>
          <a:prstGeom prst="rect">
            <a:avLst/>
          </a:prstGeom>
          <a:noFill/>
        </p:spPr>
        <p:txBody>
          <a:bodyPr wrap="square" rtlCol="0">
            <a:spAutoFit/>
          </a:bodyPr>
          <a:lstStyle/>
          <a:p>
            <a:r>
              <a:rPr lang="en-US" b="1" u="sng" dirty="0"/>
              <a:t>NOTE</a:t>
            </a:r>
            <a:r>
              <a:rPr lang="en-US" b="1" dirty="0"/>
              <a:t>:  Medical providers may ask for contact information before treatment</a:t>
            </a:r>
          </a:p>
        </p:txBody>
      </p:sp>
    </p:spTree>
    <p:custDataLst>
      <p:tags r:id="rId1"/>
    </p:custDataLst>
    <p:extLst>
      <p:ext uri="{BB962C8B-B14F-4D97-AF65-F5344CB8AC3E}">
        <p14:creationId xmlns:p14="http://schemas.microsoft.com/office/powerpoint/2010/main" val="17225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8723" y="6177114"/>
            <a:ext cx="9139279" cy="273170"/>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0"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1528723" y="6177114"/>
            <a:ext cx="9139279" cy="273170"/>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2066"/>
            <a:ext cx="644056" cy="64179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4559" y="0"/>
            <a:ext cx="3167598" cy="6203100"/>
          </a:xfrm>
          <a:prstGeom prst="rect">
            <a:avLst/>
          </a:prstGeom>
        </p:spPr>
      </p:pic>
      <p:sp>
        <p:nvSpPr>
          <p:cNvPr id="14" name="Rectangle 13"/>
          <p:cNvSpPr/>
          <p:nvPr/>
        </p:nvSpPr>
        <p:spPr>
          <a:xfrm>
            <a:off x="716642" y="885221"/>
            <a:ext cx="809207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America’s premier state military comprised of mission-ready professionals fully engaged with our communities, and relevant through the 21</a:t>
            </a:r>
            <a:r>
              <a:rPr kumimoji="0" lang="en-US" sz="1400" b="1" i="1" u="none" strike="noStrike" kern="1200" cap="none" spc="0" normalizeH="0" baseline="30000" noProof="0" dirty="0">
                <a:ln>
                  <a:noFill/>
                </a:ln>
                <a:solidFill>
                  <a:srgbClr val="44546A">
                    <a:lumMod val="50000"/>
                  </a:srgbClr>
                </a:solidFill>
                <a:effectLst/>
                <a:uLnTx/>
                <a:uFillTx/>
                <a:latin typeface="Calibri" panose="020F0502020204030204"/>
                <a:ea typeface="+mn-ea"/>
                <a:cs typeface="+mn-cs"/>
              </a:rPr>
              <a:t>st</a:t>
            </a:r>
            <a:r>
              <a:rPr kumimoji="0" lang="en-US" sz="1400" b="1" i="1"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 century.</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721360" y="1569250"/>
            <a:ext cx="80670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Provide the Governor and President with ready forces in support of state and federal authorities at home and abroad.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1610071" y="2412966"/>
            <a:ext cx="7667127" cy="1082604"/>
          </a:xfrm>
          <a:prstGeom prst="rect">
            <a:avLst/>
          </a:prstGeom>
        </p:spPr>
        <p:txBody>
          <a:bodyPr wrap="square">
            <a:spAutoFit/>
          </a:bodyPr>
          <a:lstStyle/>
          <a:p>
            <a:pPr marL="171450" marR="0" lvl="0" indent="-171450" algn="l" defTabSz="914400" rtl="0" eaLnBrk="1" fontAlgn="auto" latinLnBrk="0" hangingPunct="1">
              <a:lnSpc>
                <a:spcPct val="120000"/>
              </a:lnSpc>
              <a:spcBef>
                <a:spcPts val="0"/>
              </a:spcBef>
              <a:spcAft>
                <a:spcPts val="0"/>
              </a:spcAft>
              <a:buClrTx/>
              <a:buSzTx/>
              <a:buFont typeface="Arial"/>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Diverse &amp; Engaged Force Sustained Through Effective Retention &amp; Recruiting  </a:t>
            </a:r>
          </a:p>
          <a:p>
            <a:pPr marL="171450" marR="0" lvl="0" indent="-171450" algn="l" defTabSz="914400" rtl="0" eaLnBrk="1" fontAlgn="auto" latinLnBrk="0" hangingPunct="1">
              <a:lnSpc>
                <a:spcPct val="120000"/>
              </a:lnSpc>
              <a:spcBef>
                <a:spcPts val="0"/>
              </a:spcBef>
              <a:spcAft>
                <a:spcPts val="0"/>
              </a:spcAft>
              <a:buClrTx/>
              <a:buSzTx/>
              <a:buFont typeface="Arial"/>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Trained Ethical Professionals</a:t>
            </a:r>
          </a:p>
          <a:p>
            <a:pPr marL="171450" marR="0" lvl="0" indent="-171450" algn="l" defTabSz="914400" rtl="0" eaLnBrk="1" fontAlgn="auto" latinLnBrk="0" hangingPunct="1">
              <a:lnSpc>
                <a:spcPct val="120000"/>
              </a:lnSpc>
              <a:spcBef>
                <a:spcPts val="0"/>
              </a:spcBef>
              <a:spcAft>
                <a:spcPts val="0"/>
              </a:spcAft>
              <a:buClrTx/>
              <a:buSzTx/>
              <a:buFont typeface="Arial"/>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Resilient Professionals &amp; Families, Supported By Robust Services</a:t>
            </a:r>
          </a:p>
          <a:p>
            <a:pPr marL="171450" marR="0" lvl="0" indent="-171450" algn="l" defTabSz="914400" rtl="0" eaLnBrk="1" fontAlgn="auto" latinLnBrk="0" hangingPunct="1">
              <a:lnSpc>
                <a:spcPct val="120000"/>
              </a:lnSpc>
              <a:spcBef>
                <a:spcPts val="0"/>
              </a:spcBef>
              <a:spcAft>
                <a:spcPts val="0"/>
              </a:spcAft>
              <a:buClrTx/>
              <a:buSzTx/>
              <a:buFont typeface="Arial"/>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Clearly Communicated Opportunities For Professional &amp; Personal Development </a:t>
            </a:r>
          </a:p>
        </p:txBody>
      </p:sp>
      <p:sp>
        <p:nvSpPr>
          <p:cNvPr id="17" name="TextBox 16"/>
          <p:cNvSpPr txBox="1"/>
          <p:nvPr/>
        </p:nvSpPr>
        <p:spPr>
          <a:xfrm>
            <a:off x="294640" y="1327781"/>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F6C"/>
                </a:solidFill>
                <a:effectLst/>
                <a:uLnTx/>
                <a:uFillTx/>
                <a:latin typeface="Calibri" panose="020F0502020204030204"/>
                <a:ea typeface="+mn-ea"/>
                <a:cs typeface="Impact"/>
              </a:rPr>
              <a:t>MISSION:</a:t>
            </a:r>
          </a:p>
        </p:txBody>
      </p:sp>
      <p:sp>
        <p:nvSpPr>
          <p:cNvPr id="18" name="TextBox 17"/>
          <p:cNvSpPr txBox="1"/>
          <p:nvPr/>
        </p:nvSpPr>
        <p:spPr>
          <a:xfrm>
            <a:off x="297722" y="638981"/>
            <a:ext cx="18765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F6C"/>
                </a:solidFill>
                <a:effectLst/>
                <a:uLnTx/>
                <a:uFillTx/>
                <a:latin typeface="Calibri" panose="020F0502020204030204"/>
                <a:ea typeface="+mn-ea"/>
                <a:cs typeface="Impact"/>
              </a:rPr>
              <a:t>VISION:</a:t>
            </a:r>
          </a:p>
        </p:txBody>
      </p:sp>
      <p:sp>
        <p:nvSpPr>
          <p:cNvPr id="19" name="Rectangle 18"/>
          <p:cNvSpPr/>
          <p:nvPr/>
        </p:nvSpPr>
        <p:spPr>
          <a:xfrm>
            <a:off x="1617580" y="3692438"/>
            <a:ext cx="7150339" cy="1119281"/>
          </a:xfrm>
          <a:prstGeom prst="rect">
            <a:avLst/>
          </a:prstGeom>
        </p:spPr>
        <p:txBody>
          <a:bodyPr wrap="square">
            <a:spAutoFit/>
          </a:bodyPr>
          <a:lstStyle/>
          <a:p>
            <a:pPr marL="171450" marR="0" lvl="0" indent="-171450" algn="l" defTabSz="914400" rtl="0" eaLnBrk="1" fontAlgn="auto" latinLnBrk="0" hangingPunct="1">
              <a:lnSpc>
                <a:spcPct val="120000"/>
              </a:lnSpc>
              <a:spcBef>
                <a:spcPts val="0"/>
              </a:spcBef>
              <a:spcAft>
                <a:spcPts val="0"/>
              </a:spcAft>
              <a:buClrTx/>
              <a:buSzTx/>
              <a:buFont typeface="Arial"/>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Force Structure Optimized For Federal &amp; State Missions</a:t>
            </a:r>
          </a:p>
          <a:p>
            <a:pPr marL="171450" marR="0" lvl="0" indent="-171450" algn="l" defTabSz="914400" rtl="0" eaLnBrk="1" fontAlgn="auto" latinLnBrk="0" hangingPunct="1">
              <a:lnSpc>
                <a:spcPct val="120000"/>
              </a:lnSpc>
              <a:spcBef>
                <a:spcPts val="0"/>
              </a:spcBef>
              <a:spcAft>
                <a:spcPts val="0"/>
              </a:spcAft>
              <a:buClrTx/>
              <a:buSzTx/>
              <a:buFont typeface="Arial"/>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Modern Training Areas &amp; Facilities That Support Our Mission</a:t>
            </a:r>
          </a:p>
          <a:p>
            <a:pPr marL="171450" marR="0" lvl="0" indent="-171450" algn="l" defTabSz="914400" rtl="0" eaLnBrk="1" fontAlgn="auto" latinLnBrk="0" hangingPunct="1">
              <a:lnSpc>
                <a:spcPct val="120000"/>
              </a:lnSpc>
              <a:spcBef>
                <a:spcPts val="0"/>
              </a:spcBef>
              <a:spcAft>
                <a:spcPts val="0"/>
              </a:spcAft>
              <a:buClrTx/>
              <a:buSzTx/>
              <a:buFont typeface="Arial"/>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Effective Resource Management &amp; Protection</a:t>
            </a:r>
          </a:p>
          <a:p>
            <a:pPr marL="171450" marR="0" lvl="0" indent="-171450" algn="l" defTabSz="914400" rtl="0" eaLnBrk="1" fontAlgn="auto" latinLnBrk="0" hangingPunct="1">
              <a:lnSpc>
                <a:spcPct val="120000"/>
              </a:lnSpc>
              <a:spcBef>
                <a:spcPts val="0"/>
              </a:spcBef>
              <a:spcAft>
                <a:spcPts val="0"/>
              </a:spcAft>
              <a:buClrTx/>
              <a:buSzTx/>
              <a:buFont typeface="Arial"/>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Enhanced Joint, Interagency, Intergovernmental &amp; Multinational Capabilities</a:t>
            </a:r>
          </a:p>
        </p:txBody>
      </p:sp>
      <p:sp>
        <p:nvSpPr>
          <p:cNvPr id="20" name="Rectangle 19"/>
          <p:cNvSpPr/>
          <p:nvPr/>
        </p:nvSpPr>
        <p:spPr>
          <a:xfrm>
            <a:off x="1617579" y="5052004"/>
            <a:ext cx="7237808" cy="1119281"/>
          </a:xfrm>
          <a:prstGeom prst="rect">
            <a:avLst/>
          </a:prstGeom>
        </p:spPr>
        <p:txBody>
          <a:bodyPr wrap="square">
            <a:spAutoFit/>
          </a:bodyPr>
          <a:lstStyle/>
          <a:p>
            <a:pPr marL="171450" marR="0" lvl="0" indent="-171450" algn="l" defTabSz="914400" rtl="0" eaLnBrk="1" fontAlgn="auto" latinLnBrk="0" hangingPunct="1">
              <a:lnSpc>
                <a:spcPct val="120000"/>
              </a:lnSpc>
              <a:spcBef>
                <a:spcPts val="0"/>
              </a:spcBef>
              <a:spcAft>
                <a:spcPts val="0"/>
              </a:spcAft>
              <a:buClrTx/>
              <a:buSzTx/>
              <a:buFont typeface="Arial"/>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Effective Communication Assets &amp; Channels  </a:t>
            </a:r>
          </a:p>
          <a:p>
            <a:pPr marL="171450" marR="0" lvl="0" indent="-171450" algn="l" defTabSz="914400" rtl="0" eaLnBrk="1" fontAlgn="auto" latinLnBrk="0" hangingPunct="1">
              <a:lnSpc>
                <a:spcPct val="120000"/>
              </a:lnSpc>
              <a:spcBef>
                <a:spcPts val="0"/>
              </a:spcBef>
              <a:spcAft>
                <a:spcPts val="0"/>
              </a:spcAft>
              <a:buClrTx/>
              <a:buSzTx/>
              <a:buFont typeface="Arial"/>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Partnered &amp; Informed Communities</a:t>
            </a:r>
          </a:p>
          <a:p>
            <a:pPr marL="171450" marR="0" lvl="0" indent="-171450" algn="l" defTabSz="914400" rtl="0" eaLnBrk="1" fontAlgn="auto" latinLnBrk="0" hangingPunct="1">
              <a:lnSpc>
                <a:spcPct val="120000"/>
              </a:lnSpc>
              <a:spcBef>
                <a:spcPts val="0"/>
              </a:spcBef>
              <a:spcAft>
                <a:spcPts val="0"/>
              </a:spcAft>
              <a:buClrTx/>
              <a:buSzTx/>
              <a:buFont typeface="Arial"/>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Engaged &amp; Educated Government Partners</a:t>
            </a:r>
          </a:p>
          <a:p>
            <a:pPr marL="171450" marR="0" lvl="0" indent="-171450" algn="l" defTabSz="914400" rtl="0" eaLnBrk="1" fontAlgn="auto" latinLnBrk="0" hangingPunct="1">
              <a:lnSpc>
                <a:spcPct val="120000"/>
              </a:lnSpc>
              <a:spcBef>
                <a:spcPts val="0"/>
              </a:spcBef>
              <a:spcAft>
                <a:spcPts val="0"/>
              </a:spcAft>
              <a:buClrTx/>
              <a:buSzTx/>
              <a:buFont typeface="Arial"/>
              <a:buChar char="•"/>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Strong Department of Defense Relationships </a:t>
            </a:r>
          </a:p>
        </p:txBody>
      </p:sp>
      <p:sp>
        <p:nvSpPr>
          <p:cNvPr id="21" name="Rectangle 20"/>
          <p:cNvSpPr/>
          <p:nvPr/>
        </p:nvSpPr>
        <p:spPr>
          <a:xfrm>
            <a:off x="801191" y="2109248"/>
            <a:ext cx="432525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2F6C"/>
                </a:solidFill>
                <a:effectLst/>
                <a:uLnTx/>
                <a:uFillTx/>
                <a:latin typeface="Arial" pitchFamily="34" charset="0"/>
                <a:ea typeface="+mn-ea"/>
                <a:cs typeface="Arial" pitchFamily="34" charset="0"/>
              </a:rPr>
              <a:t>PEOPLE FIRST –  </a:t>
            </a:r>
            <a:r>
              <a:rPr kumimoji="0" lang="en-US" sz="1400" b="1" i="1" u="none" strike="noStrike" kern="1200" cap="none" spc="0" normalizeH="0" baseline="0" noProof="0" dirty="0">
                <a:ln>
                  <a:noFill/>
                </a:ln>
                <a:solidFill>
                  <a:srgbClr val="002F6C"/>
                </a:solidFill>
                <a:effectLst/>
                <a:uLnTx/>
                <a:uFillTx/>
                <a:latin typeface="Arial" pitchFamily="34" charset="0"/>
                <a:ea typeface="+mn-ea"/>
                <a:cs typeface="Arial" pitchFamily="34" charset="0"/>
              </a:rPr>
              <a:t>Invest in our human capital</a:t>
            </a:r>
          </a:p>
        </p:txBody>
      </p:sp>
      <p:sp>
        <p:nvSpPr>
          <p:cNvPr id="22" name="Rectangle 21"/>
          <p:cNvSpPr/>
          <p:nvPr/>
        </p:nvSpPr>
        <p:spPr>
          <a:xfrm>
            <a:off x="799380" y="3467891"/>
            <a:ext cx="557871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2F6C"/>
                </a:solidFill>
                <a:effectLst/>
                <a:uLnTx/>
                <a:uFillTx/>
                <a:latin typeface="Arial" pitchFamily="34" charset="0"/>
                <a:ea typeface="+mn-ea"/>
                <a:cs typeface="Arial" pitchFamily="34" charset="0"/>
              </a:rPr>
              <a:t>RELEVANT &amp; READY –  </a:t>
            </a:r>
            <a:r>
              <a:rPr kumimoji="0" lang="en-US" sz="1400" b="1" i="1" u="none" strike="noStrike" kern="1200" cap="none" spc="0" normalizeH="0" baseline="0" noProof="0" dirty="0">
                <a:ln>
                  <a:noFill/>
                </a:ln>
                <a:solidFill>
                  <a:srgbClr val="002F6C"/>
                </a:solidFill>
                <a:effectLst/>
                <a:uLnTx/>
                <a:uFillTx/>
                <a:latin typeface="Arial" pitchFamily="34" charset="0"/>
                <a:ea typeface="+mn-ea"/>
                <a:cs typeface="Arial" pitchFamily="34" charset="0"/>
              </a:rPr>
              <a:t>Provide right force at the right time</a:t>
            </a:r>
          </a:p>
        </p:txBody>
      </p:sp>
      <p:sp>
        <p:nvSpPr>
          <p:cNvPr id="23" name="Rectangle 22"/>
          <p:cNvSpPr/>
          <p:nvPr/>
        </p:nvSpPr>
        <p:spPr>
          <a:xfrm>
            <a:off x="805550" y="4790603"/>
            <a:ext cx="7654597"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F6C"/>
                </a:solidFill>
                <a:effectLst/>
                <a:uLnTx/>
                <a:uFillTx/>
                <a:latin typeface="Arial" pitchFamily="34" charset="0"/>
                <a:ea typeface="+mn-ea"/>
                <a:cs typeface="Arial" pitchFamily="34" charset="0"/>
              </a:rPr>
              <a:t>COMMUNICATE &amp; PARTNER –  </a:t>
            </a:r>
            <a:r>
              <a:rPr kumimoji="0" lang="en-US" sz="1400" b="1" i="0" u="none" strike="noStrike" kern="1200" cap="none" spc="0" normalizeH="0" baseline="0" noProof="0" dirty="0">
                <a:ln>
                  <a:noFill/>
                </a:ln>
                <a:solidFill>
                  <a:srgbClr val="002F6C"/>
                </a:solidFill>
                <a:effectLst/>
                <a:uLnTx/>
                <a:uFillTx/>
                <a:latin typeface="Arial" pitchFamily="34" charset="0"/>
                <a:ea typeface="+mn-ea"/>
                <a:cs typeface="Arial" pitchFamily="34" charset="0"/>
              </a:rPr>
              <a:t>Deliver our message and build lasting relationships</a:t>
            </a:r>
          </a:p>
        </p:txBody>
      </p:sp>
      <p:sp>
        <p:nvSpPr>
          <p:cNvPr id="24" name="TextBox 23"/>
          <p:cNvSpPr txBox="1"/>
          <p:nvPr/>
        </p:nvSpPr>
        <p:spPr>
          <a:xfrm>
            <a:off x="160416" y="136332"/>
            <a:ext cx="88498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F6C"/>
                </a:solidFill>
                <a:effectLst/>
                <a:uLnTx/>
                <a:uFillTx/>
                <a:latin typeface="Calibri" panose="020F0502020204030204"/>
                <a:ea typeface="+mn-ea"/>
                <a:cs typeface="Impact"/>
              </a:rPr>
              <a:t>TEXAS MILITARY DEPARTMENT STRATEGY </a:t>
            </a:r>
          </a:p>
        </p:txBody>
      </p:sp>
      <p:grpSp>
        <p:nvGrpSpPr>
          <p:cNvPr id="25" name="Group 24">
            <a:extLst>
              <a:ext uri="{FF2B5EF4-FFF2-40B4-BE49-F238E27FC236}">
                <a16:creationId xmlns:a16="http://schemas.microsoft.com/office/drawing/2014/main" id="{FA83DB58-AFC7-4BF8-96BA-45BA7B038A84}"/>
              </a:ext>
            </a:extLst>
          </p:cNvPr>
          <p:cNvGrpSpPr/>
          <p:nvPr/>
        </p:nvGrpSpPr>
        <p:grpSpPr>
          <a:xfrm>
            <a:off x="1" y="5980321"/>
            <a:ext cx="12191999" cy="645287"/>
            <a:chOff x="1" y="5980321"/>
            <a:chExt cx="12191999" cy="645287"/>
          </a:xfrm>
        </p:grpSpPr>
        <p:sp>
          <p:nvSpPr>
            <p:cNvPr id="26" name="Rectangle 25">
              <a:extLst>
                <a:ext uri="{FF2B5EF4-FFF2-40B4-BE49-F238E27FC236}">
                  <a16:creationId xmlns:a16="http://schemas.microsoft.com/office/drawing/2014/main" id="{065CF5B3-18F3-4E37-8811-373482C831DA}"/>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9F3A7504-2B13-448A-A114-66B62C97E7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28" name="TextBox 27">
              <a:extLst>
                <a:ext uri="{FF2B5EF4-FFF2-40B4-BE49-F238E27FC236}">
                  <a16:creationId xmlns:a16="http://schemas.microsoft.com/office/drawing/2014/main" id="{5B682263-F849-41FA-B937-3B544FB3ECCE}"/>
                </a:ext>
              </a:extLst>
            </p:cNvPr>
            <p:cNvSpPr txBox="1"/>
            <p:nvPr/>
          </p:nvSpPr>
          <p:spPr>
            <a:xfrm>
              <a:off x="946111" y="6150203"/>
              <a:ext cx="332165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1C400"/>
                  </a:solidFill>
                  <a:effectLst/>
                  <a:uLnTx/>
                  <a:uFillTx/>
                  <a:latin typeface="Calibri" panose="020F0502020204030204"/>
                  <a:ea typeface="+mn-ea"/>
                  <a:cs typeface="+mn-cs"/>
                </a:rPr>
                <a:t>TEXAS MILITARY DEPARTMENT</a:t>
              </a:r>
            </a:p>
          </p:txBody>
        </p:sp>
      </p:grpSp>
    </p:spTree>
    <p:custDataLst>
      <p:tags r:id="rId1"/>
    </p:custDataLst>
    <p:extLst>
      <p:ext uri="{BB962C8B-B14F-4D97-AF65-F5344CB8AC3E}">
        <p14:creationId xmlns:p14="http://schemas.microsoft.com/office/powerpoint/2010/main" val="955415866"/>
      </p:ext>
    </p:extLst>
  </p:cSld>
  <p:clrMapOvr>
    <a:masterClrMapping/>
  </p:clrMapOvr>
  <mc:AlternateContent xmlns:mc="http://schemas.openxmlformats.org/markup-compatibility/2006" xmlns:p14="http://schemas.microsoft.com/office/powerpoint/2010/main">
    <mc:Choice Requires="p14">
      <p:transition spd="slow" p14:dur="2000" advTm="8327"/>
    </mc:Choice>
    <mc:Fallback xmlns="">
      <p:transition spd="slow" advTm="832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87FE51-EC3A-4B33-B313-A58D6B0B5C13}"/>
              </a:ext>
            </a:extLst>
          </p:cNvPr>
          <p:cNvGrpSpPr/>
          <p:nvPr/>
        </p:nvGrpSpPr>
        <p:grpSpPr>
          <a:xfrm>
            <a:off x="1" y="5980321"/>
            <a:ext cx="12191999" cy="645287"/>
            <a:chOff x="1" y="5980321"/>
            <a:chExt cx="12191999" cy="645287"/>
          </a:xfrm>
        </p:grpSpPr>
        <p:sp>
          <p:nvSpPr>
            <p:cNvPr id="11" name="Rectangle 10">
              <a:extLst>
                <a:ext uri="{FF2B5EF4-FFF2-40B4-BE49-F238E27FC236}">
                  <a16:creationId xmlns:a16="http://schemas.microsoft.com/office/drawing/2014/main" id="{8615B9ED-2831-40A5-953E-D73BD91936C9}"/>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3" name="Picture 12">
              <a:extLst>
                <a:ext uri="{FF2B5EF4-FFF2-40B4-BE49-F238E27FC236}">
                  <a16:creationId xmlns:a16="http://schemas.microsoft.com/office/drawing/2014/main" id="{996A7A1A-D6EF-4049-ADFF-E0644B4718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5" name="TextBox 14">
              <a:extLst>
                <a:ext uri="{FF2B5EF4-FFF2-40B4-BE49-F238E27FC236}">
                  <a16:creationId xmlns:a16="http://schemas.microsoft.com/office/drawing/2014/main" id="{7D173317-A4B7-4C7B-A47F-18568B563CFF}"/>
                </a:ext>
              </a:extLst>
            </p:cNvPr>
            <p:cNvSpPr txBox="1"/>
            <p:nvPr/>
          </p:nvSpPr>
          <p:spPr>
            <a:xfrm>
              <a:off x="946111" y="6150203"/>
              <a:ext cx="3321659" cy="323165"/>
            </a:xfrm>
            <a:prstGeom prst="rect">
              <a:avLst/>
            </a:prstGeom>
            <a:noFill/>
          </p:spPr>
          <p:txBody>
            <a:bodyPr wrap="square" rtlCol="0">
              <a:spAutoFit/>
            </a:bodyPr>
            <a:lstStyle/>
            <a:p>
              <a:r>
                <a:rPr lang="en-US" sz="1500" b="1" dirty="0">
                  <a:solidFill>
                    <a:srgbClr val="F1C400"/>
                  </a:solidFill>
                </a:rPr>
                <a:t>TEXAS MILITARY DEPARTMENT</a:t>
              </a:r>
            </a:p>
          </p:txBody>
        </p:sp>
      </p:grpSp>
      <p:sp>
        <p:nvSpPr>
          <p:cNvPr id="2" name="Rectangle: Rounded Corners 1">
            <a:extLst>
              <a:ext uri="{FF2B5EF4-FFF2-40B4-BE49-F238E27FC236}">
                <a16:creationId xmlns:a16="http://schemas.microsoft.com/office/drawing/2014/main" id="{200A8D72-9940-81E0-33C1-54A5E68CAFD5}"/>
              </a:ext>
            </a:extLst>
          </p:cNvPr>
          <p:cNvSpPr/>
          <p:nvPr/>
        </p:nvSpPr>
        <p:spPr>
          <a:xfrm>
            <a:off x="1041723" y="1230899"/>
            <a:ext cx="3159414" cy="39820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0" indent="0">
              <a:spcBef>
                <a:spcPts val="0"/>
              </a:spcBef>
              <a:buNone/>
            </a:pPr>
            <a:endParaRPr lang="en-US" sz="1400" b="1" dirty="0"/>
          </a:p>
          <a:p>
            <a:pPr marL="0" indent="0">
              <a:spcBef>
                <a:spcPts val="0"/>
              </a:spcBef>
              <a:buNone/>
            </a:pPr>
            <a:r>
              <a:rPr lang="en-US" sz="1600" b="1" dirty="0"/>
              <a:t>TMD Workers’ Compensation</a:t>
            </a:r>
          </a:p>
          <a:p>
            <a:pPr marL="0" indent="0">
              <a:spcBef>
                <a:spcPts val="0"/>
              </a:spcBef>
              <a:buNone/>
            </a:pPr>
            <a:r>
              <a:rPr lang="en-US" sz="1400" b="1" i="1" dirty="0"/>
              <a:t>State Employee and SAD Claims</a:t>
            </a:r>
          </a:p>
          <a:p>
            <a:pPr marL="0" indent="0">
              <a:spcBef>
                <a:spcPts val="0"/>
              </a:spcBef>
              <a:buNone/>
            </a:pPr>
            <a:endParaRPr lang="en-US" sz="1000" i="1" dirty="0"/>
          </a:p>
          <a:p>
            <a:pPr marL="112713">
              <a:spcBef>
                <a:spcPts val="0"/>
              </a:spcBef>
              <a:buNone/>
            </a:pPr>
            <a:r>
              <a:rPr lang="en-US" sz="1400" dirty="0"/>
              <a:t>Marco Aguilar</a:t>
            </a:r>
          </a:p>
          <a:p>
            <a:pPr marL="112713">
              <a:spcBef>
                <a:spcPts val="0"/>
              </a:spcBef>
              <a:buNone/>
            </a:pPr>
            <a:r>
              <a:rPr lang="en-US" sz="1400" dirty="0"/>
              <a:t>O (512) 782-5306</a:t>
            </a:r>
          </a:p>
          <a:p>
            <a:pPr marL="112713">
              <a:spcBef>
                <a:spcPts val="0"/>
              </a:spcBef>
              <a:buNone/>
            </a:pPr>
            <a:r>
              <a:rPr lang="en-US" sz="1100" dirty="0"/>
              <a:t>F  (512) 782-5669</a:t>
            </a:r>
          </a:p>
          <a:p>
            <a:pPr marL="112713">
              <a:spcBef>
                <a:spcPts val="0"/>
              </a:spcBef>
              <a:buNone/>
            </a:pPr>
            <a:endParaRPr lang="en-US" sz="500" dirty="0"/>
          </a:p>
          <a:p>
            <a:pPr marL="112713">
              <a:spcBef>
                <a:spcPts val="0"/>
              </a:spcBef>
              <a:buNone/>
            </a:pPr>
            <a:r>
              <a:rPr lang="en-US" sz="1100" dirty="0">
                <a:solidFill>
                  <a:schemeClr val="bg1"/>
                </a:solidFill>
                <a:hlinkClick r:id="rId5">
                  <a:extLst>
                    <a:ext uri="{A12FA001-AC4F-418D-AE19-62706E023703}">
                      <ahyp:hlinkClr xmlns:ahyp="http://schemas.microsoft.com/office/drawing/2018/hyperlinkcolor" val="tx"/>
                    </a:ext>
                  </a:extLst>
                </a:hlinkClick>
              </a:rPr>
              <a:t>Marco.aguilar@military.texas.gov</a:t>
            </a:r>
            <a:endParaRPr lang="en-US" sz="1100" dirty="0">
              <a:solidFill>
                <a:schemeClr val="bg1"/>
              </a:solidFill>
            </a:endParaRPr>
          </a:p>
          <a:p>
            <a:pPr marL="0" indent="0">
              <a:spcBef>
                <a:spcPts val="0"/>
              </a:spcBef>
              <a:buNone/>
            </a:pPr>
            <a:endParaRPr lang="en-US" sz="1100" dirty="0"/>
          </a:p>
          <a:p>
            <a:pPr>
              <a:spcBef>
                <a:spcPts val="0"/>
              </a:spcBef>
            </a:pPr>
            <a:endParaRPr lang="en-US" sz="1100" dirty="0"/>
          </a:p>
          <a:p>
            <a:pPr marL="0" indent="0">
              <a:spcBef>
                <a:spcPts val="0"/>
              </a:spcBef>
              <a:buNone/>
            </a:pPr>
            <a:r>
              <a:rPr lang="en-US" sz="1400" b="1" dirty="0"/>
              <a:t>Backup Contact</a:t>
            </a:r>
          </a:p>
          <a:p>
            <a:pPr marL="0" indent="0">
              <a:spcBef>
                <a:spcPts val="0"/>
              </a:spcBef>
              <a:buNone/>
            </a:pPr>
            <a:r>
              <a:rPr lang="en-US" sz="1200" i="1" dirty="0"/>
              <a:t>OSA Human Resources</a:t>
            </a:r>
          </a:p>
          <a:p>
            <a:pPr marL="0" indent="0">
              <a:spcBef>
                <a:spcPts val="0"/>
              </a:spcBef>
              <a:buNone/>
            </a:pPr>
            <a:endParaRPr lang="en-US" sz="800" i="1" dirty="0"/>
          </a:p>
          <a:p>
            <a:pPr marL="112713">
              <a:spcBef>
                <a:spcPts val="0"/>
              </a:spcBef>
              <a:buNone/>
            </a:pPr>
            <a:r>
              <a:rPr lang="en-US" sz="1100" dirty="0">
                <a:solidFill>
                  <a:schemeClr val="bg1"/>
                </a:solidFill>
                <a:hlinkClick r:id="rId6">
                  <a:extLst>
                    <a:ext uri="{A12FA001-AC4F-418D-AE19-62706E023703}">
                      <ahyp:hlinkClr xmlns:ahyp="http://schemas.microsoft.com/office/drawing/2018/hyperlinkcolor" val="tx"/>
                    </a:ext>
                  </a:extLst>
                </a:hlinkClick>
              </a:rPr>
              <a:t>benefits@military.Texas.gov</a:t>
            </a:r>
            <a:endParaRPr lang="en-US" sz="1100" dirty="0">
              <a:solidFill>
                <a:schemeClr val="bg1"/>
              </a:solidFill>
            </a:endParaRPr>
          </a:p>
          <a:p>
            <a:pPr marL="112713">
              <a:spcBef>
                <a:spcPts val="0"/>
              </a:spcBef>
              <a:buNone/>
            </a:pPr>
            <a:endParaRPr lang="en-US" sz="500" dirty="0"/>
          </a:p>
          <a:p>
            <a:pPr marL="112713">
              <a:spcBef>
                <a:spcPts val="0"/>
              </a:spcBef>
              <a:buNone/>
            </a:pPr>
            <a:r>
              <a:rPr lang="en-US" sz="1100" dirty="0"/>
              <a:t>O (512) 782-5133  </a:t>
            </a:r>
          </a:p>
          <a:p>
            <a:pPr marL="112713">
              <a:spcBef>
                <a:spcPts val="0"/>
              </a:spcBef>
              <a:buNone/>
            </a:pPr>
            <a:r>
              <a:rPr lang="en-US" sz="1100" dirty="0"/>
              <a:t>F  (512) 782-5669</a:t>
            </a:r>
          </a:p>
        </p:txBody>
      </p:sp>
      <p:sp>
        <p:nvSpPr>
          <p:cNvPr id="16" name="Rectangle: Rounded Corners 15">
            <a:extLst>
              <a:ext uri="{FF2B5EF4-FFF2-40B4-BE49-F238E27FC236}">
                <a16:creationId xmlns:a16="http://schemas.microsoft.com/office/drawing/2014/main" id="{B83A3E10-7942-2473-5939-E71C38D12FF5}"/>
              </a:ext>
            </a:extLst>
          </p:cNvPr>
          <p:cNvSpPr/>
          <p:nvPr/>
        </p:nvSpPr>
        <p:spPr>
          <a:xfrm>
            <a:off x="4485263" y="1235817"/>
            <a:ext cx="3281350" cy="39820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0" indent="0">
              <a:spcBef>
                <a:spcPts val="0"/>
              </a:spcBef>
              <a:buFont typeface="Arial" panose="020B0604020202020204" pitchFamily="34" charset="0"/>
              <a:buNone/>
            </a:pPr>
            <a:endParaRPr lang="en-US" sz="1400" b="1" dirty="0"/>
          </a:p>
          <a:p>
            <a:pPr marL="0" indent="0">
              <a:spcBef>
                <a:spcPts val="0"/>
              </a:spcBef>
              <a:buFont typeface="Arial" panose="020B0604020202020204" pitchFamily="34" charset="0"/>
              <a:buNone/>
            </a:pPr>
            <a:r>
              <a:rPr lang="en-US" sz="1600" b="1" dirty="0"/>
              <a:t>State Office of Risk Management </a:t>
            </a:r>
            <a:r>
              <a:rPr lang="en-US" sz="1400" b="1" dirty="0"/>
              <a:t>(SORM)</a:t>
            </a:r>
          </a:p>
          <a:p>
            <a:pPr marL="0" indent="0">
              <a:spcBef>
                <a:spcPts val="0"/>
              </a:spcBef>
              <a:buFont typeface="Arial" panose="020B0604020202020204" pitchFamily="34" charset="0"/>
              <a:buNone/>
            </a:pPr>
            <a:endParaRPr lang="en-US" sz="1000" b="1" i="1" dirty="0"/>
          </a:p>
          <a:p>
            <a:pPr marL="0" indent="0">
              <a:spcBef>
                <a:spcPts val="0"/>
              </a:spcBef>
              <a:buFont typeface="Arial" panose="020B0604020202020204" pitchFamily="34" charset="0"/>
              <a:buNone/>
            </a:pPr>
            <a:r>
              <a:rPr lang="en-US" sz="1400" b="1" i="1" dirty="0"/>
              <a:t>Billing Information</a:t>
            </a:r>
          </a:p>
          <a:p>
            <a:pPr marL="0" indent="0">
              <a:spcBef>
                <a:spcPts val="0"/>
              </a:spcBef>
              <a:buFont typeface="Arial" panose="020B0604020202020204" pitchFamily="34" charset="0"/>
              <a:buNone/>
            </a:pPr>
            <a:endParaRPr lang="en-US" sz="500" dirty="0"/>
          </a:p>
          <a:p>
            <a:pPr marL="112713">
              <a:spcBef>
                <a:spcPts val="0"/>
              </a:spcBef>
              <a:buFont typeface="Arial" panose="020B0604020202020204" pitchFamily="34" charset="0"/>
              <a:buNone/>
            </a:pPr>
            <a:r>
              <a:rPr lang="en-US" sz="1100" dirty="0"/>
              <a:t>SORM</a:t>
            </a:r>
          </a:p>
          <a:p>
            <a:pPr marL="112713">
              <a:spcBef>
                <a:spcPts val="0"/>
              </a:spcBef>
              <a:buFont typeface="Arial" panose="020B0604020202020204" pitchFamily="34" charset="0"/>
              <a:buNone/>
            </a:pPr>
            <a:r>
              <a:rPr lang="en-US" sz="1100" dirty="0"/>
              <a:t>PO Box 13777</a:t>
            </a:r>
          </a:p>
          <a:p>
            <a:pPr marL="112713">
              <a:spcBef>
                <a:spcPts val="0"/>
              </a:spcBef>
              <a:buFont typeface="Arial" panose="020B0604020202020204" pitchFamily="34" charset="0"/>
              <a:buNone/>
            </a:pPr>
            <a:r>
              <a:rPr lang="en-US" sz="1100" dirty="0"/>
              <a:t>Austin, TX 78711-3777</a:t>
            </a:r>
          </a:p>
          <a:p>
            <a:pPr marL="0" indent="0">
              <a:spcBef>
                <a:spcPts val="0"/>
              </a:spcBef>
              <a:buFont typeface="Arial" panose="020B0604020202020204" pitchFamily="34" charset="0"/>
              <a:buNone/>
            </a:pPr>
            <a:endParaRPr lang="en-US" sz="1100" dirty="0"/>
          </a:p>
          <a:p>
            <a:pPr marL="0" indent="0">
              <a:spcBef>
                <a:spcPts val="0"/>
              </a:spcBef>
              <a:buNone/>
            </a:pPr>
            <a:r>
              <a:rPr lang="en-US" sz="1400" b="1" i="1" dirty="0"/>
              <a:t>Claim Information</a:t>
            </a:r>
          </a:p>
          <a:p>
            <a:pPr marL="0" indent="0">
              <a:spcBef>
                <a:spcPts val="0"/>
              </a:spcBef>
              <a:buFont typeface="Arial" panose="020B0604020202020204" pitchFamily="34" charset="0"/>
              <a:buNone/>
            </a:pPr>
            <a:endParaRPr lang="en-US" sz="500" dirty="0"/>
          </a:p>
          <a:p>
            <a:pPr marL="117475">
              <a:spcBef>
                <a:spcPts val="0"/>
              </a:spcBef>
              <a:buFont typeface="Arial" panose="020B0604020202020204" pitchFamily="34" charset="0"/>
              <a:buNone/>
            </a:pPr>
            <a:r>
              <a:rPr lang="en-US" sz="1100" dirty="0"/>
              <a:t>O (512) 475-1440</a:t>
            </a:r>
          </a:p>
          <a:p>
            <a:pPr marL="117475">
              <a:spcBef>
                <a:spcPts val="0"/>
              </a:spcBef>
              <a:buNone/>
            </a:pPr>
            <a:r>
              <a:rPr lang="en-US" sz="1100" dirty="0"/>
              <a:t>F  (512) 370-9025</a:t>
            </a:r>
          </a:p>
          <a:p>
            <a:pPr marL="0" indent="0">
              <a:spcBef>
                <a:spcPts val="0"/>
              </a:spcBef>
              <a:buFont typeface="Arial" panose="020B0604020202020204" pitchFamily="34" charset="0"/>
              <a:buNone/>
            </a:pPr>
            <a:endParaRPr lang="en-US" sz="1100" dirty="0"/>
          </a:p>
          <a:p>
            <a:pPr marL="0" indent="0">
              <a:spcBef>
                <a:spcPts val="0"/>
              </a:spcBef>
              <a:buFont typeface="Arial" panose="020B0604020202020204" pitchFamily="34" charset="0"/>
              <a:buNone/>
            </a:pPr>
            <a:endParaRPr lang="en-US" sz="1100" dirty="0"/>
          </a:p>
          <a:p>
            <a:pPr marL="0" indent="0">
              <a:spcBef>
                <a:spcPts val="0"/>
              </a:spcBef>
              <a:buFont typeface="Arial" panose="020B0604020202020204" pitchFamily="34" charset="0"/>
              <a:buNone/>
            </a:pPr>
            <a:r>
              <a:rPr lang="en-US" sz="1100" b="1" i="1" u="sng" dirty="0"/>
              <a:t>Note</a:t>
            </a:r>
            <a:r>
              <a:rPr lang="en-US" sz="1100" i="1" dirty="0"/>
              <a:t>: You will be asked to provide a claim number or other identifying information.</a:t>
            </a:r>
          </a:p>
        </p:txBody>
      </p:sp>
      <p:sp>
        <p:nvSpPr>
          <p:cNvPr id="17" name="Rectangle: Rounded Corners 16">
            <a:extLst>
              <a:ext uri="{FF2B5EF4-FFF2-40B4-BE49-F238E27FC236}">
                <a16:creationId xmlns:a16="http://schemas.microsoft.com/office/drawing/2014/main" id="{0FF54D4D-6C74-0B6C-4726-3BD6BF63938D}"/>
              </a:ext>
            </a:extLst>
          </p:cNvPr>
          <p:cNvSpPr/>
          <p:nvPr/>
        </p:nvSpPr>
        <p:spPr>
          <a:xfrm>
            <a:off x="8063774" y="1249322"/>
            <a:ext cx="3086503" cy="39820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0" indent="0">
              <a:spcBef>
                <a:spcPts val="0"/>
              </a:spcBef>
              <a:buFont typeface="Arial" panose="020B0604020202020204" pitchFamily="34" charset="0"/>
              <a:buNone/>
            </a:pPr>
            <a:endParaRPr lang="en-US" sz="1400" b="1" dirty="0"/>
          </a:p>
          <a:p>
            <a:pPr marL="0" indent="0">
              <a:spcBef>
                <a:spcPts val="0"/>
              </a:spcBef>
              <a:buFont typeface="Arial" panose="020B0604020202020204" pitchFamily="34" charset="0"/>
              <a:buNone/>
            </a:pPr>
            <a:r>
              <a:rPr lang="en-US" sz="1600" b="1" dirty="0"/>
              <a:t>CareWorks Network</a:t>
            </a:r>
          </a:p>
          <a:p>
            <a:pPr marL="0" indent="0">
              <a:spcBef>
                <a:spcPts val="0"/>
              </a:spcBef>
              <a:buFont typeface="Arial" panose="020B0604020202020204" pitchFamily="34" charset="0"/>
              <a:buNone/>
            </a:pPr>
            <a:r>
              <a:rPr lang="en-US" sz="1400" b="1" i="1" dirty="0"/>
              <a:t>Pre-Authorization Information</a:t>
            </a:r>
          </a:p>
          <a:p>
            <a:pPr marL="0" indent="0">
              <a:spcBef>
                <a:spcPts val="0"/>
              </a:spcBef>
              <a:buFont typeface="Arial" panose="020B0604020202020204" pitchFamily="34" charset="0"/>
              <a:buNone/>
            </a:pPr>
            <a:endParaRPr lang="en-US" sz="1000" b="1" dirty="0"/>
          </a:p>
          <a:p>
            <a:pPr marL="115888">
              <a:spcBef>
                <a:spcPts val="0"/>
              </a:spcBef>
              <a:buFont typeface="Arial" panose="020B0604020202020204" pitchFamily="34" charset="0"/>
              <a:buNone/>
            </a:pPr>
            <a:r>
              <a:rPr lang="en-US" sz="1200" b="1" i="1" dirty="0"/>
              <a:t>Website</a:t>
            </a:r>
          </a:p>
          <a:p>
            <a:pPr marL="112713" indent="0"/>
            <a:r>
              <a:rPr lang="en-US" sz="1100" dirty="0">
                <a:solidFill>
                  <a:schemeClr val="bg1"/>
                </a:solidFill>
                <a:hlinkClick r:id="rId7">
                  <a:extLst>
                    <a:ext uri="{A12FA001-AC4F-418D-AE19-62706E023703}">
                      <ahyp:hlinkClr xmlns:ahyp="http://schemas.microsoft.com/office/drawing/2018/hyperlinkcolor" val="tx"/>
                    </a:ext>
                  </a:extLst>
                </a:hlinkClick>
              </a:rPr>
              <a:t>www.careworks.com</a:t>
            </a:r>
            <a:endParaRPr lang="en-US" sz="1100" dirty="0">
              <a:solidFill>
                <a:schemeClr val="bg1"/>
              </a:solidFill>
            </a:endParaRPr>
          </a:p>
          <a:p>
            <a:pPr marL="0" indent="0">
              <a:spcBef>
                <a:spcPts val="0"/>
              </a:spcBef>
              <a:buFont typeface="Arial" panose="020B0604020202020204" pitchFamily="34" charset="0"/>
              <a:buNone/>
            </a:pPr>
            <a:endParaRPr lang="en-US" sz="1400" b="1" dirty="0"/>
          </a:p>
          <a:p>
            <a:pPr marL="115888">
              <a:spcBef>
                <a:spcPts val="0"/>
              </a:spcBef>
              <a:buFont typeface="Arial" panose="020B0604020202020204" pitchFamily="34" charset="0"/>
              <a:buNone/>
            </a:pPr>
            <a:r>
              <a:rPr lang="en-US" sz="1200" b="1" i="1" dirty="0"/>
              <a:t>Phone</a:t>
            </a:r>
          </a:p>
          <a:p>
            <a:pPr marL="115888">
              <a:spcBef>
                <a:spcPts val="0"/>
              </a:spcBef>
              <a:buFont typeface="Arial" panose="020B0604020202020204" pitchFamily="34" charset="0"/>
              <a:buNone/>
            </a:pPr>
            <a:r>
              <a:rPr lang="en-US" sz="1100" b="1" dirty="0"/>
              <a:t>800-580-1314</a:t>
            </a:r>
          </a:p>
          <a:p>
            <a:pPr marL="0" indent="0">
              <a:spcBef>
                <a:spcPts val="0"/>
              </a:spcBef>
              <a:buFont typeface="Arial" panose="020B0604020202020204" pitchFamily="34" charset="0"/>
              <a:buNone/>
            </a:pPr>
            <a:endParaRPr lang="en-US" sz="1400" b="1" dirty="0"/>
          </a:p>
          <a:p>
            <a:pPr marL="0" indent="0">
              <a:spcBef>
                <a:spcPts val="0"/>
              </a:spcBef>
              <a:buFont typeface="Arial" panose="020B0604020202020204" pitchFamily="34" charset="0"/>
              <a:buNone/>
            </a:pPr>
            <a:endParaRPr lang="en-US" sz="1100" b="1" dirty="0"/>
          </a:p>
          <a:p>
            <a:pPr marL="0" indent="0">
              <a:spcBef>
                <a:spcPts val="0"/>
              </a:spcBef>
              <a:buFont typeface="Arial" panose="020B0604020202020204" pitchFamily="34" charset="0"/>
              <a:buNone/>
            </a:pPr>
            <a:r>
              <a:rPr lang="en-US" sz="1600" b="1" dirty="0"/>
              <a:t>myMatrixx</a:t>
            </a:r>
          </a:p>
          <a:p>
            <a:pPr marL="0" indent="0">
              <a:spcBef>
                <a:spcPts val="0"/>
              </a:spcBef>
              <a:buFont typeface="Arial" panose="020B0604020202020204" pitchFamily="34" charset="0"/>
              <a:buNone/>
            </a:pPr>
            <a:r>
              <a:rPr lang="en-US" sz="1400" b="1" i="1" dirty="0"/>
              <a:t>Pharmacy Assistance</a:t>
            </a:r>
          </a:p>
          <a:p>
            <a:pPr marL="0" indent="0">
              <a:spcBef>
                <a:spcPts val="0"/>
              </a:spcBef>
              <a:buFont typeface="Arial" panose="020B0604020202020204" pitchFamily="34" charset="0"/>
              <a:buNone/>
            </a:pPr>
            <a:endParaRPr lang="en-US" sz="1000" b="1" dirty="0"/>
          </a:p>
          <a:p>
            <a:pPr marL="115888">
              <a:spcBef>
                <a:spcPts val="0"/>
              </a:spcBef>
              <a:buFont typeface="Arial" panose="020B0604020202020204" pitchFamily="34" charset="0"/>
              <a:buNone/>
            </a:pPr>
            <a:r>
              <a:rPr lang="en-US" sz="1200" b="1" i="1" dirty="0"/>
              <a:t>Phone</a:t>
            </a:r>
          </a:p>
          <a:p>
            <a:pPr marL="115888">
              <a:spcBef>
                <a:spcPts val="0"/>
              </a:spcBef>
              <a:buFont typeface="Arial" panose="020B0604020202020204" pitchFamily="34" charset="0"/>
              <a:buNone/>
            </a:pPr>
            <a:r>
              <a:rPr lang="en-US" sz="1100" b="1" dirty="0"/>
              <a:t>877-804-4900</a:t>
            </a:r>
          </a:p>
          <a:p>
            <a:pPr marL="0" indent="0">
              <a:spcBef>
                <a:spcPts val="0"/>
              </a:spcBef>
              <a:buFont typeface="Arial" panose="020B0604020202020204" pitchFamily="34" charset="0"/>
              <a:buNone/>
            </a:pPr>
            <a:endParaRPr lang="en-US" sz="1400" b="1" dirty="0"/>
          </a:p>
        </p:txBody>
      </p:sp>
    </p:spTree>
    <p:custDataLst>
      <p:tags r:id="rId1"/>
    </p:custDataLst>
    <p:extLst>
      <p:ext uri="{BB962C8B-B14F-4D97-AF65-F5344CB8AC3E}">
        <p14:creationId xmlns:p14="http://schemas.microsoft.com/office/powerpoint/2010/main" val="78811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2686-A137-4537-886F-5E4F7ED9AF19}"/>
              </a:ext>
            </a:extLst>
          </p:cNvPr>
          <p:cNvSpPr>
            <a:spLocks noGrp="1"/>
          </p:cNvSpPr>
          <p:nvPr>
            <p:ph type="title"/>
          </p:nvPr>
        </p:nvSpPr>
        <p:spPr>
          <a:xfrm>
            <a:off x="1225869" y="2072539"/>
            <a:ext cx="7723101" cy="2652845"/>
          </a:xfrm>
        </p:spPr>
        <p:txBody>
          <a:bodyPr vert="horz" lIns="91440" tIns="45720" rIns="91440" bIns="45720" rtlCol="0" anchor="b">
            <a:noAutofit/>
          </a:bodyPr>
          <a:lstStyle/>
          <a:p>
            <a:r>
              <a:rPr lang="en-US" sz="9600" b="1" kern="1200" dirty="0">
                <a:solidFill>
                  <a:schemeClr val="tx1"/>
                </a:solidFill>
                <a:latin typeface="+mn-lt"/>
                <a:ea typeface="+mj-ea"/>
                <a:cs typeface="+mj-cs"/>
              </a:rPr>
              <a:t>Basic Information</a:t>
            </a:r>
          </a:p>
        </p:txBody>
      </p:sp>
      <p:pic>
        <p:nvPicPr>
          <p:cNvPr id="6" name="Graphic 5" descr="Check List">
            <a:extLst>
              <a:ext uri="{FF2B5EF4-FFF2-40B4-BE49-F238E27FC236}">
                <a16:creationId xmlns:a16="http://schemas.microsoft.com/office/drawing/2014/main" id="{3C4C792D-2A53-4230-8141-08BF3B6707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35604" y="2570480"/>
            <a:ext cx="2838349" cy="2838349"/>
          </a:xfrm>
          <a:prstGeom prst="rect">
            <a:avLst/>
          </a:prstGeom>
        </p:spPr>
      </p:pic>
      <p:grpSp>
        <p:nvGrpSpPr>
          <p:cNvPr id="7" name="Group 6">
            <a:extLst>
              <a:ext uri="{FF2B5EF4-FFF2-40B4-BE49-F238E27FC236}">
                <a16:creationId xmlns:a16="http://schemas.microsoft.com/office/drawing/2014/main" id="{D576ED8E-EC0F-4627-9AB0-CD290BC77768}"/>
              </a:ext>
            </a:extLst>
          </p:cNvPr>
          <p:cNvGrpSpPr/>
          <p:nvPr/>
        </p:nvGrpSpPr>
        <p:grpSpPr>
          <a:xfrm>
            <a:off x="1" y="5980321"/>
            <a:ext cx="12191999" cy="645287"/>
            <a:chOff x="1" y="5980321"/>
            <a:chExt cx="12191999" cy="645287"/>
          </a:xfrm>
        </p:grpSpPr>
        <p:sp>
          <p:nvSpPr>
            <p:cNvPr id="9" name="Rectangle 8">
              <a:extLst>
                <a:ext uri="{FF2B5EF4-FFF2-40B4-BE49-F238E27FC236}">
                  <a16:creationId xmlns:a16="http://schemas.microsoft.com/office/drawing/2014/main" id="{F8D33743-92C2-4A7A-B161-36E287611FAC}"/>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a:extLst>
                <a:ext uri="{FF2B5EF4-FFF2-40B4-BE49-F238E27FC236}">
                  <a16:creationId xmlns:a16="http://schemas.microsoft.com/office/drawing/2014/main" id="{43ED9B26-A1C9-4281-B11E-281EB6B4AC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2" name="TextBox 11">
              <a:extLst>
                <a:ext uri="{FF2B5EF4-FFF2-40B4-BE49-F238E27FC236}">
                  <a16:creationId xmlns:a16="http://schemas.microsoft.com/office/drawing/2014/main" id="{4E4E2CD9-2008-4D84-B39A-DF45285ECDB0}"/>
                </a:ext>
              </a:extLst>
            </p:cNvPr>
            <p:cNvSpPr txBox="1"/>
            <p:nvPr/>
          </p:nvSpPr>
          <p:spPr>
            <a:xfrm>
              <a:off x="946111" y="6150203"/>
              <a:ext cx="3321659" cy="323165"/>
            </a:xfrm>
            <a:prstGeom prst="rect">
              <a:avLst/>
            </a:prstGeom>
            <a:noFill/>
          </p:spPr>
          <p:txBody>
            <a:bodyPr wrap="square" rtlCol="0">
              <a:spAutoFit/>
            </a:bodyPr>
            <a:lstStyle/>
            <a:p>
              <a:r>
                <a:rPr lang="en-US" sz="1500" b="1" dirty="0">
                  <a:solidFill>
                    <a:srgbClr val="F1C400"/>
                  </a:solidFill>
                </a:rPr>
                <a:t>TEXAS MILITARY DEPARTMENT</a:t>
              </a:r>
            </a:p>
          </p:txBody>
        </p:sp>
      </p:grpSp>
    </p:spTree>
    <p:custDataLst>
      <p:tags r:id="rId1"/>
    </p:custDataLst>
    <p:extLst>
      <p:ext uri="{BB962C8B-B14F-4D97-AF65-F5344CB8AC3E}">
        <p14:creationId xmlns:p14="http://schemas.microsoft.com/office/powerpoint/2010/main" val="310834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4695-DD08-4279-BABF-073B7ED14CC6}"/>
              </a:ext>
            </a:extLst>
          </p:cNvPr>
          <p:cNvSpPr>
            <a:spLocks noGrp="1"/>
          </p:cNvSpPr>
          <p:nvPr>
            <p:ph type="title"/>
          </p:nvPr>
        </p:nvSpPr>
        <p:spPr>
          <a:xfrm>
            <a:off x="713147" y="568963"/>
            <a:ext cx="10835849" cy="878969"/>
          </a:xfrm>
        </p:spPr>
        <p:txBody>
          <a:bodyPr>
            <a:normAutofit fontScale="90000"/>
          </a:bodyPr>
          <a:lstStyle/>
          <a:p>
            <a:r>
              <a:rPr lang="en-US" sz="4800" b="1" dirty="0">
                <a:latin typeface="+mn-lt"/>
              </a:rPr>
              <a:t>Should I </a:t>
            </a:r>
            <a:r>
              <a:rPr lang="en-US" sz="4800" b="1" i="1" u="sng" dirty="0">
                <a:latin typeface="+mn-lt"/>
              </a:rPr>
              <a:t>Submit a Claim </a:t>
            </a:r>
            <a:r>
              <a:rPr lang="en-US" sz="4800" b="1" dirty="0">
                <a:latin typeface="+mn-lt"/>
              </a:rPr>
              <a:t>or</a:t>
            </a:r>
            <a:r>
              <a:rPr lang="en-US" sz="4800" b="1" i="1" dirty="0">
                <a:latin typeface="+mn-lt"/>
              </a:rPr>
              <a:t> </a:t>
            </a:r>
            <a:r>
              <a:rPr lang="en-US" sz="4800" b="1" i="1" u="sng" dirty="0">
                <a:latin typeface="+mn-lt"/>
              </a:rPr>
              <a:t>Report an Incident</a:t>
            </a:r>
            <a:r>
              <a:rPr lang="en-US" sz="4800" b="1" i="1" dirty="0">
                <a:latin typeface="+mn-lt"/>
              </a:rPr>
              <a:t>?</a:t>
            </a:r>
          </a:p>
        </p:txBody>
      </p:sp>
      <p:grpSp>
        <p:nvGrpSpPr>
          <p:cNvPr id="4" name="Group 3">
            <a:extLst>
              <a:ext uri="{FF2B5EF4-FFF2-40B4-BE49-F238E27FC236}">
                <a16:creationId xmlns:a16="http://schemas.microsoft.com/office/drawing/2014/main" id="{2955F8EB-BEBC-476D-84DF-2AF7568A954C}"/>
              </a:ext>
            </a:extLst>
          </p:cNvPr>
          <p:cNvGrpSpPr/>
          <p:nvPr/>
        </p:nvGrpSpPr>
        <p:grpSpPr>
          <a:xfrm>
            <a:off x="1" y="5980321"/>
            <a:ext cx="12191999" cy="645287"/>
            <a:chOff x="1" y="5980321"/>
            <a:chExt cx="12191999" cy="645287"/>
          </a:xfrm>
        </p:grpSpPr>
        <p:sp>
          <p:nvSpPr>
            <p:cNvPr id="5" name="Rectangle 4">
              <a:extLst>
                <a:ext uri="{FF2B5EF4-FFF2-40B4-BE49-F238E27FC236}">
                  <a16:creationId xmlns:a16="http://schemas.microsoft.com/office/drawing/2014/main" id="{E2D0880E-74CA-4C07-9F45-2C3BC2A4456E}"/>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7640619-1746-40EE-98E8-FD2ECCA1F0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7" name="TextBox 6">
              <a:extLst>
                <a:ext uri="{FF2B5EF4-FFF2-40B4-BE49-F238E27FC236}">
                  <a16:creationId xmlns:a16="http://schemas.microsoft.com/office/drawing/2014/main" id="{B19F03C6-51C7-4135-BE24-4B85D4BD4E59}"/>
                </a:ext>
              </a:extLst>
            </p:cNvPr>
            <p:cNvSpPr txBox="1"/>
            <p:nvPr/>
          </p:nvSpPr>
          <p:spPr>
            <a:xfrm>
              <a:off x="946111" y="6150203"/>
              <a:ext cx="332165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F1C400"/>
                  </a:solidFill>
                  <a:effectLst/>
                  <a:uLnTx/>
                  <a:uFillTx/>
                  <a:latin typeface="Calibri" panose="020F0502020204030204"/>
                  <a:ea typeface="+mn-ea"/>
                  <a:cs typeface="+mn-cs"/>
                </a:rPr>
                <a:t>TEXAS MILITARY DEPARTMENT</a:t>
              </a:r>
            </a:p>
          </p:txBody>
        </p:sp>
      </p:grpSp>
      <p:sp>
        <p:nvSpPr>
          <p:cNvPr id="10" name="TextBox 9">
            <a:extLst>
              <a:ext uri="{FF2B5EF4-FFF2-40B4-BE49-F238E27FC236}">
                <a16:creationId xmlns:a16="http://schemas.microsoft.com/office/drawing/2014/main" id="{22228FEF-FBD6-4BE8-B68E-647EDE066435}"/>
              </a:ext>
            </a:extLst>
          </p:cNvPr>
          <p:cNvSpPr txBox="1"/>
          <p:nvPr/>
        </p:nvSpPr>
        <p:spPr>
          <a:xfrm>
            <a:off x="1236616" y="1900215"/>
            <a:ext cx="8699863" cy="6848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ü"/>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7">
            <a:extLst>
              <a:ext uri="{FF2B5EF4-FFF2-40B4-BE49-F238E27FC236}">
                <a16:creationId xmlns:a16="http://schemas.microsoft.com/office/drawing/2014/main" id="{F1ADC13C-D278-4C31-B387-D63993514E42}"/>
              </a:ext>
            </a:extLst>
          </p:cNvPr>
          <p:cNvGraphicFramePr>
            <a:graphicFrameLocks noGrp="1"/>
          </p:cNvGraphicFramePr>
          <p:nvPr/>
        </p:nvGraphicFramePr>
        <p:xfrm>
          <a:off x="2032000" y="1775012"/>
          <a:ext cx="8128000" cy="3675937"/>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3208030036"/>
                    </a:ext>
                  </a:extLst>
                </a:gridCol>
                <a:gridCol w="4064000">
                  <a:extLst>
                    <a:ext uri="{9D8B030D-6E8A-4147-A177-3AD203B41FA5}">
                      <a16:colId xmlns:a16="http://schemas.microsoft.com/office/drawing/2014/main" val="3180925431"/>
                    </a:ext>
                  </a:extLst>
                </a:gridCol>
              </a:tblGrid>
              <a:tr h="524839">
                <a:tc>
                  <a:txBody>
                    <a:bodyPr/>
                    <a:lstStyle/>
                    <a:p>
                      <a:pPr algn="ctr"/>
                      <a:r>
                        <a:rPr lang="en-US" dirty="0"/>
                        <a:t>Submit a Claim if…</a:t>
                      </a:r>
                    </a:p>
                  </a:txBody>
                  <a:tcPr anchor="ctr">
                    <a:solidFill>
                      <a:srgbClr val="002060"/>
                    </a:solidFill>
                  </a:tcPr>
                </a:tc>
                <a:tc>
                  <a:txBody>
                    <a:bodyPr/>
                    <a:lstStyle/>
                    <a:p>
                      <a:pPr algn="ctr"/>
                      <a:r>
                        <a:rPr lang="en-US" dirty="0"/>
                        <a:t>Report an Incident if…</a:t>
                      </a:r>
                    </a:p>
                  </a:txBody>
                  <a:tcPr anchor="ctr">
                    <a:solidFill>
                      <a:srgbClr val="002060"/>
                    </a:solidFill>
                  </a:tcPr>
                </a:tc>
                <a:extLst>
                  <a:ext uri="{0D108BD9-81ED-4DB2-BD59-A6C34878D82A}">
                    <a16:rowId xmlns:a16="http://schemas.microsoft.com/office/drawing/2014/main" val="3838132328"/>
                  </a:ext>
                </a:extLst>
              </a:tr>
              <a:tr h="3151098">
                <a:tc>
                  <a:txBody>
                    <a:bodyPr/>
                    <a:lstStyle/>
                    <a:p>
                      <a:pPr marL="0" indent="0">
                        <a:spcAft>
                          <a:spcPts val="0"/>
                        </a:spcAft>
                        <a:buFont typeface="Wingdings" panose="05000000000000000000" pitchFamily="2" charset="2"/>
                        <a:buNone/>
                      </a:pPr>
                      <a:endParaRPr lang="en-US" sz="1100" dirty="0"/>
                    </a:p>
                    <a:p>
                      <a:pPr marL="285750" indent="-285750">
                        <a:spcAft>
                          <a:spcPts val="0"/>
                        </a:spcAft>
                        <a:buFont typeface="Wingdings" panose="05000000000000000000" pitchFamily="2" charset="2"/>
                        <a:buChar char="ü"/>
                      </a:pPr>
                      <a:r>
                        <a:rPr lang="en-US" sz="1400" dirty="0"/>
                        <a:t>You are a State employee or on State Active Duty orders</a:t>
                      </a:r>
                    </a:p>
                    <a:p>
                      <a:pPr marL="0" indent="0">
                        <a:spcAft>
                          <a:spcPts val="0"/>
                        </a:spcAft>
                        <a:buFont typeface="Wingdings" panose="05000000000000000000" pitchFamily="2" charset="2"/>
                        <a:buNone/>
                      </a:pPr>
                      <a:endParaRPr lang="en-US" sz="1400" dirty="0"/>
                    </a:p>
                    <a:p>
                      <a:pPr marL="285750" indent="-285750" algn="l" defTabSz="914400" rtl="0" eaLnBrk="1" latinLnBrk="0" hangingPunct="1">
                        <a:spcAft>
                          <a:spcPts val="0"/>
                        </a:spcAft>
                        <a:buFont typeface="Wingdings" panose="05000000000000000000" pitchFamily="2" charset="2"/>
                        <a:buChar char="ü"/>
                      </a:pPr>
                      <a:r>
                        <a:rPr lang="en-US" sz="1400" kern="1200" dirty="0">
                          <a:solidFill>
                            <a:schemeClr val="dk1"/>
                          </a:solidFill>
                        </a:rPr>
                        <a:t>You had an injury or exposure to an illness that happened on </a:t>
                      </a:r>
                      <a:r>
                        <a:rPr lang="en-US" sz="1400" u="sng" kern="1200" dirty="0">
                          <a:solidFill>
                            <a:schemeClr val="dk1"/>
                          </a:solidFill>
                        </a:rPr>
                        <a:t>duty</a:t>
                      </a:r>
                    </a:p>
                    <a:p>
                      <a:pPr marL="0" indent="0">
                        <a:spcAft>
                          <a:spcPts val="0"/>
                        </a:spcAft>
                        <a:buFont typeface="Wingdings" panose="05000000000000000000" pitchFamily="2" charset="2"/>
                        <a:buNone/>
                      </a:pPr>
                      <a:endParaRPr lang="en-US" sz="1400" dirty="0"/>
                    </a:p>
                    <a:p>
                      <a:pPr marL="285750" indent="-285750">
                        <a:spcAft>
                          <a:spcPts val="0"/>
                        </a:spcAft>
                        <a:buFont typeface="Wingdings" panose="05000000000000000000" pitchFamily="2" charset="2"/>
                        <a:buChar char="ü"/>
                      </a:pPr>
                      <a:r>
                        <a:rPr lang="en-US" sz="1400" dirty="0"/>
                        <a:t>You had medical treatment at a doctor’s office, urgent care clinic, occupational medicine clinic, or ER</a:t>
                      </a:r>
                    </a:p>
                    <a:p>
                      <a:pPr marL="0" indent="0">
                        <a:spcAft>
                          <a:spcPts val="0"/>
                        </a:spcAft>
                        <a:buFont typeface="Wingdings" panose="05000000000000000000" pitchFamily="2" charset="2"/>
                        <a:buNone/>
                      </a:pPr>
                      <a:endParaRPr lang="en-US" sz="1400" dirty="0"/>
                    </a:p>
                    <a:p>
                      <a:pPr marL="285750" indent="-285750">
                        <a:spcAft>
                          <a:spcPts val="0"/>
                        </a:spcAft>
                        <a:buFont typeface="Wingdings" panose="05000000000000000000" pitchFamily="2" charset="2"/>
                        <a:buChar char="ü"/>
                      </a:pPr>
                      <a:r>
                        <a:rPr lang="en-US" sz="1400" dirty="0"/>
                        <a:t>You are unable to work your regular job as a result of this injury/illness</a:t>
                      </a:r>
                    </a:p>
                  </a:txBody>
                  <a:tcPr marL="274320" marR="274320" marB="0">
                    <a:solidFill>
                      <a:schemeClr val="accent5">
                        <a:lumMod val="40000"/>
                        <a:lumOff val="60000"/>
                      </a:schemeClr>
                    </a:solidFill>
                  </a:tcPr>
                </a:tc>
                <a:tc>
                  <a:txBody>
                    <a:bodyPr/>
                    <a:lstStyle/>
                    <a:p>
                      <a:pPr marL="0" indent="0">
                        <a:spcAft>
                          <a:spcPts val="0"/>
                        </a:spcAft>
                        <a:buFont typeface="Wingdings" panose="05000000000000000000" pitchFamily="2" charset="2"/>
                        <a:buNone/>
                      </a:pPr>
                      <a:endParaRPr lang="en-US" sz="1400" dirty="0"/>
                    </a:p>
                    <a:p>
                      <a:pPr marL="285750" indent="-285750">
                        <a:spcAft>
                          <a:spcPts val="0"/>
                        </a:spcAft>
                        <a:buFont typeface="Wingdings" panose="05000000000000000000" pitchFamily="2" charset="2"/>
                        <a:buChar char="ü"/>
                      </a:pPr>
                      <a:r>
                        <a:rPr lang="en-US" sz="1400" dirty="0"/>
                        <a:t>You are a State employee or on State Active Duty orders</a:t>
                      </a:r>
                    </a:p>
                    <a:p>
                      <a:pPr marL="0" indent="0">
                        <a:spcAft>
                          <a:spcPts val="0"/>
                        </a:spcAft>
                        <a:buFont typeface="Wingdings" panose="05000000000000000000" pitchFamily="2" charset="2"/>
                        <a:buNone/>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kern="1200" dirty="0">
                          <a:solidFill>
                            <a:schemeClr val="dk1"/>
                          </a:solidFill>
                        </a:rPr>
                        <a:t>You had an injury or exposure to an illness while on duty </a:t>
                      </a:r>
                      <a:r>
                        <a:rPr lang="en-US" sz="1200" i="1" kern="1200" dirty="0">
                          <a:solidFill>
                            <a:schemeClr val="dk1"/>
                          </a:solidFill>
                        </a:rPr>
                        <a:t>(may become a claim later)</a:t>
                      </a:r>
                    </a:p>
                    <a:p>
                      <a:pPr marL="0" indent="0">
                        <a:spcAft>
                          <a:spcPts val="0"/>
                        </a:spcAft>
                        <a:buFont typeface="Wingdings" panose="05000000000000000000" pitchFamily="2" charset="2"/>
                        <a:buNone/>
                      </a:pPr>
                      <a:endParaRPr lang="en-US" sz="1800" dirty="0"/>
                    </a:p>
                    <a:p>
                      <a:endParaRPr lang="en-US" dirty="0"/>
                    </a:p>
                  </a:txBody>
                  <a:tcPr marL="274320" marR="274320">
                    <a:solidFill>
                      <a:schemeClr val="accent5">
                        <a:lumMod val="40000"/>
                        <a:lumOff val="60000"/>
                      </a:schemeClr>
                    </a:solidFill>
                  </a:tcPr>
                </a:tc>
                <a:extLst>
                  <a:ext uri="{0D108BD9-81ED-4DB2-BD59-A6C34878D82A}">
                    <a16:rowId xmlns:a16="http://schemas.microsoft.com/office/drawing/2014/main" val="1281088240"/>
                  </a:ext>
                </a:extLst>
              </a:tr>
            </a:tbl>
          </a:graphicData>
        </a:graphic>
      </p:graphicFrame>
      <p:sp>
        <p:nvSpPr>
          <p:cNvPr id="11" name="TextBox 10">
            <a:extLst>
              <a:ext uri="{FF2B5EF4-FFF2-40B4-BE49-F238E27FC236}">
                <a16:creationId xmlns:a16="http://schemas.microsoft.com/office/drawing/2014/main" id="{2D228898-6F88-4B68-A63B-9980C92DA208}"/>
              </a:ext>
            </a:extLst>
          </p:cNvPr>
          <p:cNvSpPr txBox="1"/>
          <p:nvPr/>
        </p:nvSpPr>
        <p:spPr>
          <a:xfrm>
            <a:off x="6758421" y="4384449"/>
            <a:ext cx="2951635" cy="7617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0" u="sng" strike="noStrike" kern="1200" cap="none" spc="0" normalizeH="0" baseline="0" noProof="0" dirty="0">
                <a:ln>
                  <a:noFill/>
                </a:ln>
                <a:solidFill>
                  <a:prstClr val="black"/>
                </a:solidFill>
                <a:effectLst/>
                <a:uLnTx/>
                <a:uFillTx/>
                <a:latin typeface="Calibri" panose="020F0502020204030204"/>
                <a:ea typeface="+mn-ea"/>
                <a:cs typeface="+mn-cs"/>
              </a:rPr>
              <a:t>Clarification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An employer shall keep a record of all incidents and injuries </a:t>
            </a:r>
            <a:endPar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50" b="1" i="1" u="none" strike="noStrike" kern="1200" cap="none" spc="0" normalizeH="0" baseline="0" noProof="0" dirty="0">
                <a:ln>
                  <a:noFill/>
                </a:ln>
                <a:solidFill>
                  <a:prstClr val="black"/>
                </a:solidFill>
                <a:effectLst/>
                <a:uLnTx/>
                <a:uFillTx/>
                <a:latin typeface="Calibri" panose="020F0502020204030204"/>
                <a:ea typeface="+mn-ea"/>
                <a:cs typeface="+mn-cs"/>
              </a:rPr>
              <a:t>Sec. 409.006. RECORD OF INJURIES; ADMINISTRATIVE VIOLATION. </a:t>
            </a:r>
          </a:p>
        </p:txBody>
      </p:sp>
    </p:spTree>
    <p:custDataLst>
      <p:tags r:id="rId1"/>
    </p:custDataLst>
    <p:extLst>
      <p:ext uri="{BB962C8B-B14F-4D97-AF65-F5344CB8AC3E}">
        <p14:creationId xmlns:p14="http://schemas.microsoft.com/office/powerpoint/2010/main" val="681010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2686-A137-4537-886F-5E4F7ED9AF19}"/>
              </a:ext>
            </a:extLst>
          </p:cNvPr>
          <p:cNvSpPr>
            <a:spLocks noGrp="1"/>
          </p:cNvSpPr>
          <p:nvPr>
            <p:ph type="title"/>
          </p:nvPr>
        </p:nvSpPr>
        <p:spPr>
          <a:xfrm>
            <a:off x="1425064" y="1243634"/>
            <a:ext cx="4875937" cy="2185366"/>
          </a:xfrm>
        </p:spPr>
        <p:txBody>
          <a:bodyPr vert="horz" lIns="91440" tIns="45720" rIns="91440" bIns="45720" rtlCol="0" anchor="b">
            <a:noAutofit/>
          </a:bodyPr>
          <a:lstStyle/>
          <a:p>
            <a:r>
              <a:rPr lang="en-US" sz="11500" b="1" kern="1200" dirty="0">
                <a:solidFill>
                  <a:schemeClr val="tx1"/>
                </a:solidFill>
                <a:latin typeface="+mn-lt"/>
                <a:ea typeface="+mj-ea"/>
                <a:cs typeface="+mj-cs"/>
              </a:rPr>
              <a:t>Process</a:t>
            </a:r>
          </a:p>
        </p:txBody>
      </p:sp>
      <p:grpSp>
        <p:nvGrpSpPr>
          <p:cNvPr id="7" name="Group 6">
            <a:extLst>
              <a:ext uri="{FF2B5EF4-FFF2-40B4-BE49-F238E27FC236}">
                <a16:creationId xmlns:a16="http://schemas.microsoft.com/office/drawing/2014/main" id="{D576ED8E-EC0F-4627-9AB0-CD290BC77768}"/>
              </a:ext>
            </a:extLst>
          </p:cNvPr>
          <p:cNvGrpSpPr/>
          <p:nvPr/>
        </p:nvGrpSpPr>
        <p:grpSpPr>
          <a:xfrm>
            <a:off x="1" y="5980321"/>
            <a:ext cx="12191999" cy="645287"/>
            <a:chOff x="1" y="5980321"/>
            <a:chExt cx="12191999" cy="645287"/>
          </a:xfrm>
        </p:grpSpPr>
        <p:sp>
          <p:nvSpPr>
            <p:cNvPr id="9" name="Rectangle 8">
              <a:extLst>
                <a:ext uri="{FF2B5EF4-FFF2-40B4-BE49-F238E27FC236}">
                  <a16:creationId xmlns:a16="http://schemas.microsoft.com/office/drawing/2014/main" id="{F8D33743-92C2-4A7A-B161-36E287611FAC}"/>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a:extLst>
                <a:ext uri="{FF2B5EF4-FFF2-40B4-BE49-F238E27FC236}">
                  <a16:creationId xmlns:a16="http://schemas.microsoft.com/office/drawing/2014/main" id="{43ED9B26-A1C9-4281-B11E-281EB6B4AC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2" name="TextBox 11">
              <a:extLst>
                <a:ext uri="{FF2B5EF4-FFF2-40B4-BE49-F238E27FC236}">
                  <a16:creationId xmlns:a16="http://schemas.microsoft.com/office/drawing/2014/main" id="{4E4E2CD9-2008-4D84-B39A-DF45285ECDB0}"/>
                </a:ext>
              </a:extLst>
            </p:cNvPr>
            <p:cNvSpPr txBox="1"/>
            <p:nvPr/>
          </p:nvSpPr>
          <p:spPr>
            <a:xfrm>
              <a:off x="946111" y="6150203"/>
              <a:ext cx="3321659" cy="323165"/>
            </a:xfrm>
            <a:prstGeom prst="rect">
              <a:avLst/>
            </a:prstGeom>
            <a:noFill/>
          </p:spPr>
          <p:txBody>
            <a:bodyPr wrap="square" rtlCol="0">
              <a:spAutoFit/>
            </a:bodyPr>
            <a:lstStyle/>
            <a:p>
              <a:r>
                <a:rPr lang="en-US" sz="1500" b="1" dirty="0">
                  <a:solidFill>
                    <a:srgbClr val="F1C400"/>
                  </a:solidFill>
                </a:rPr>
                <a:t>TEXAS MILITARY DEPARTMENT</a:t>
              </a:r>
            </a:p>
          </p:txBody>
        </p:sp>
      </p:grpSp>
      <p:pic>
        <p:nvPicPr>
          <p:cNvPr id="4" name="Graphic 3" descr="Arrow circle outline">
            <a:extLst>
              <a:ext uri="{FF2B5EF4-FFF2-40B4-BE49-F238E27FC236}">
                <a16:creationId xmlns:a16="http://schemas.microsoft.com/office/drawing/2014/main" id="{F42379A4-0AAA-DF00-64D5-9CE295A6D6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445" y="2252048"/>
            <a:ext cx="3126346" cy="3126346"/>
          </a:xfrm>
          <a:prstGeom prst="rect">
            <a:avLst/>
          </a:prstGeom>
        </p:spPr>
      </p:pic>
    </p:spTree>
    <p:custDataLst>
      <p:tags r:id="rId1"/>
    </p:custDataLst>
    <p:extLst>
      <p:ext uri="{BB962C8B-B14F-4D97-AF65-F5344CB8AC3E}">
        <p14:creationId xmlns:p14="http://schemas.microsoft.com/office/powerpoint/2010/main" val="351888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576ED8E-EC0F-4627-9AB0-CD290BC77768}"/>
              </a:ext>
            </a:extLst>
          </p:cNvPr>
          <p:cNvGrpSpPr/>
          <p:nvPr/>
        </p:nvGrpSpPr>
        <p:grpSpPr>
          <a:xfrm>
            <a:off x="1" y="5980321"/>
            <a:ext cx="12191999" cy="645287"/>
            <a:chOff x="1" y="5980321"/>
            <a:chExt cx="12191999" cy="645287"/>
          </a:xfrm>
        </p:grpSpPr>
        <p:sp>
          <p:nvSpPr>
            <p:cNvPr id="9" name="Rectangle 8">
              <a:extLst>
                <a:ext uri="{FF2B5EF4-FFF2-40B4-BE49-F238E27FC236}">
                  <a16:creationId xmlns:a16="http://schemas.microsoft.com/office/drawing/2014/main" id="{F8D33743-92C2-4A7A-B161-36E287611FAC}"/>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a:extLst>
                <a:ext uri="{FF2B5EF4-FFF2-40B4-BE49-F238E27FC236}">
                  <a16:creationId xmlns:a16="http://schemas.microsoft.com/office/drawing/2014/main" id="{43ED9B26-A1C9-4281-B11E-281EB6B4AC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2" name="TextBox 11">
              <a:extLst>
                <a:ext uri="{FF2B5EF4-FFF2-40B4-BE49-F238E27FC236}">
                  <a16:creationId xmlns:a16="http://schemas.microsoft.com/office/drawing/2014/main" id="{4E4E2CD9-2008-4D84-B39A-DF45285ECDB0}"/>
                </a:ext>
              </a:extLst>
            </p:cNvPr>
            <p:cNvSpPr txBox="1"/>
            <p:nvPr/>
          </p:nvSpPr>
          <p:spPr>
            <a:xfrm>
              <a:off x="946111" y="6150203"/>
              <a:ext cx="3321659" cy="323165"/>
            </a:xfrm>
            <a:prstGeom prst="rect">
              <a:avLst/>
            </a:prstGeom>
            <a:noFill/>
          </p:spPr>
          <p:txBody>
            <a:bodyPr wrap="square" rtlCol="0">
              <a:spAutoFit/>
            </a:bodyPr>
            <a:lstStyle/>
            <a:p>
              <a:r>
                <a:rPr lang="en-US" sz="1500" b="1" dirty="0">
                  <a:solidFill>
                    <a:srgbClr val="F1C400"/>
                  </a:solidFill>
                </a:rPr>
                <a:t>TEXAS MILITARY DEPARTMENT</a:t>
              </a:r>
            </a:p>
          </p:txBody>
        </p:sp>
      </p:grpSp>
      <p:sp>
        <p:nvSpPr>
          <p:cNvPr id="40" name="Title 7">
            <a:extLst>
              <a:ext uri="{FF2B5EF4-FFF2-40B4-BE49-F238E27FC236}">
                <a16:creationId xmlns:a16="http://schemas.microsoft.com/office/drawing/2014/main" id="{B6A7F9F0-0C10-4468-8712-A042DB338067}"/>
              </a:ext>
            </a:extLst>
          </p:cNvPr>
          <p:cNvSpPr>
            <a:spLocks noGrp="1"/>
          </p:cNvSpPr>
          <p:nvPr>
            <p:ph type="title"/>
          </p:nvPr>
        </p:nvSpPr>
        <p:spPr>
          <a:xfrm>
            <a:off x="644774" y="414600"/>
            <a:ext cx="10113419" cy="854976"/>
          </a:xfrm>
        </p:spPr>
        <p:txBody>
          <a:bodyPr anchor="b">
            <a:normAutofit/>
          </a:bodyPr>
          <a:lstStyle/>
          <a:p>
            <a:r>
              <a:rPr lang="en-US" sz="4000" b="1" dirty="0">
                <a:latin typeface="+mn-lt"/>
              </a:rPr>
              <a:t>TMD State Workers’ Compensation Process</a:t>
            </a:r>
            <a:endParaRPr lang="en-US" sz="4000" dirty="0">
              <a:latin typeface="+mn-lt"/>
            </a:endParaRPr>
          </a:p>
        </p:txBody>
      </p:sp>
      <p:grpSp>
        <p:nvGrpSpPr>
          <p:cNvPr id="5" name="Group 4">
            <a:extLst>
              <a:ext uri="{FF2B5EF4-FFF2-40B4-BE49-F238E27FC236}">
                <a16:creationId xmlns:a16="http://schemas.microsoft.com/office/drawing/2014/main" id="{ACBB8EA1-EB38-4686-AC0B-B94AFE73181C}"/>
              </a:ext>
            </a:extLst>
          </p:cNvPr>
          <p:cNvGrpSpPr/>
          <p:nvPr/>
        </p:nvGrpSpPr>
        <p:grpSpPr>
          <a:xfrm>
            <a:off x="719423" y="1564907"/>
            <a:ext cx="10449320" cy="4153665"/>
            <a:chOff x="719423" y="1564907"/>
            <a:chExt cx="10449320" cy="4153665"/>
          </a:xfrm>
        </p:grpSpPr>
        <p:cxnSp>
          <p:nvCxnSpPr>
            <p:cNvPr id="34" name="Straight Connector 33">
              <a:extLst>
                <a:ext uri="{FF2B5EF4-FFF2-40B4-BE49-F238E27FC236}">
                  <a16:creationId xmlns:a16="http://schemas.microsoft.com/office/drawing/2014/main" id="{24ED2CD1-534B-4257-8B1B-9F3939DC3FB9}"/>
                </a:ext>
              </a:extLst>
            </p:cNvPr>
            <p:cNvCxnSpPr>
              <a:cxnSpLocks/>
            </p:cNvCxnSpPr>
            <p:nvPr/>
          </p:nvCxnSpPr>
          <p:spPr>
            <a:xfrm>
              <a:off x="3049978" y="2626391"/>
              <a:ext cx="475861"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C4FF36ED-FEE6-4C85-ADC0-83949AD91C5D}"/>
                </a:ext>
              </a:extLst>
            </p:cNvPr>
            <p:cNvCxnSpPr>
              <a:cxnSpLocks/>
            </p:cNvCxnSpPr>
            <p:nvPr/>
          </p:nvCxnSpPr>
          <p:spPr>
            <a:xfrm>
              <a:off x="5329327" y="2626391"/>
              <a:ext cx="475861" cy="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1F62DDB0-6396-4B7D-B821-040CD706221D}"/>
                </a:ext>
              </a:extLst>
            </p:cNvPr>
            <p:cNvCxnSpPr>
              <a:cxnSpLocks/>
            </p:cNvCxnSpPr>
            <p:nvPr/>
          </p:nvCxnSpPr>
          <p:spPr>
            <a:xfrm>
              <a:off x="7611314" y="2624659"/>
              <a:ext cx="475861" cy="0"/>
            </a:xfrm>
            <a:prstGeom prst="line">
              <a:avLst/>
            </a:prstGeom>
          </p:spPr>
          <p:style>
            <a:lnRef idx="1">
              <a:schemeClr val="dk1"/>
            </a:lnRef>
            <a:fillRef idx="0">
              <a:schemeClr val="dk1"/>
            </a:fillRef>
            <a:effectRef idx="0">
              <a:schemeClr val="dk1"/>
            </a:effectRef>
            <a:fontRef idx="minor">
              <a:schemeClr val="tx1"/>
            </a:fontRef>
          </p:style>
        </p:cxnSp>
        <p:grpSp>
          <p:nvGrpSpPr>
            <p:cNvPr id="3" name="Group 2">
              <a:extLst>
                <a:ext uri="{FF2B5EF4-FFF2-40B4-BE49-F238E27FC236}">
                  <a16:creationId xmlns:a16="http://schemas.microsoft.com/office/drawing/2014/main" id="{CC00712A-898F-4936-8A1E-1501310464A2}"/>
                </a:ext>
              </a:extLst>
            </p:cNvPr>
            <p:cNvGrpSpPr/>
            <p:nvPr/>
          </p:nvGrpSpPr>
          <p:grpSpPr>
            <a:xfrm>
              <a:off x="719423" y="1564907"/>
              <a:ext cx="10449319" cy="1465480"/>
              <a:chOff x="719423" y="1633487"/>
              <a:chExt cx="10449319" cy="1465480"/>
            </a:xfrm>
          </p:grpSpPr>
          <p:sp>
            <p:nvSpPr>
              <p:cNvPr id="11" name="Rectangle 10">
                <a:extLst>
                  <a:ext uri="{FF2B5EF4-FFF2-40B4-BE49-F238E27FC236}">
                    <a16:creationId xmlns:a16="http://schemas.microsoft.com/office/drawing/2014/main" id="{3744AE43-1A1A-4C00-B9A5-5EB157EEBAF8}"/>
                  </a:ext>
                </a:extLst>
              </p:cNvPr>
              <p:cNvSpPr/>
              <p:nvPr/>
            </p:nvSpPr>
            <p:spPr>
              <a:xfrm>
                <a:off x="1244130" y="2178649"/>
                <a:ext cx="179329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C97518F-EC45-453D-8A7E-A02693B263F3}"/>
                  </a:ext>
                </a:extLst>
              </p:cNvPr>
              <p:cNvSpPr txBox="1"/>
              <p:nvPr/>
            </p:nvSpPr>
            <p:spPr>
              <a:xfrm>
                <a:off x="1493860" y="2477082"/>
                <a:ext cx="10872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Injury/Illness</a:t>
                </a:r>
              </a:p>
            </p:txBody>
          </p:sp>
          <p:sp>
            <p:nvSpPr>
              <p:cNvPr id="14" name="Rectangle 13">
                <a:extLst>
                  <a:ext uri="{FF2B5EF4-FFF2-40B4-BE49-F238E27FC236}">
                    <a16:creationId xmlns:a16="http://schemas.microsoft.com/office/drawing/2014/main" id="{61CB8011-D15F-4ACF-8626-21BB596C0881}"/>
                  </a:ext>
                </a:extLst>
              </p:cNvPr>
              <p:cNvSpPr/>
              <p:nvPr/>
            </p:nvSpPr>
            <p:spPr>
              <a:xfrm>
                <a:off x="3536362" y="2178649"/>
                <a:ext cx="179329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A4E3F39-BE98-4158-A42E-4BFE0819CD8A}"/>
                  </a:ext>
                </a:extLst>
              </p:cNvPr>
              <p:cNvSpPr/>
              <p:nvPr/>
            </p:nvSpPr>
            <p:spPr>
              <a:xfrm>
                <a:off x="5808210" y="2184567"/>
                <a:ext cx="179329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AF1E748-74ED-4D8A-BBC4-0D86DA507A30}"/>
                  </a:ext>
                </a:extLst>
              </p:cNvPr>
              <p:cNvSpPr/>
              <p:nvPr/>
            </p:nvSpPr>
            <p:spPr>
              <a:xfrm>
                <a:off x="8099296" y="2184567"/>
                <a:ext cx="179329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AE1C959-9DAA-4A67-AB84-EA9D8DBA4B38}"/>
                  </a:ext>
                </a:extLst>
              </p:cNvPr>
              <p:cNvSpPr txBox="1"/>
              <p:nvPr/>
            </p:nvSpPr>
            <p:spPr>
              <a:xfrm>
                <a:off x="3773143" y="2477082"/>
                <a:ext cx="15110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Forms Completion</a:t>
                </a:r>
              </a:p>
            </p:txBody>
          </p:sp>
          <p:sp>
            <p:nvSpPr>
              <p:cNvPr id="18" name="TextBox 17">
                <a:extLst>
                  <a:ext uri="{FF2B5EF4-FFF2-40B4-BE49-F238E27FC236}">
                    <a16:creationId xmlns:a16="http://schemas.microsoft.com/office/drawing/2014/main" id="{3FCA74AD-26B6-4707-8AC0-F68B61B8D88F}"/>
                  </a:ext>
                </a:extLst>
              </p:cNvPr>
              <p:cNvSpPr txBox="1"/>
              <p:nvPr/>
            </p:nvSpPr>
            <p:spPr>
              <a:xfrm>
                <a:off x="5983112" y="2327988"/>
                <a:ext cx="15332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Forms to TMD Workers’ Comp Coordinator</a:t>
                </a:r>
              </a:p>
            </p:txBody>
          </p:sp>
          <p:sp>
            <p:nvSpPr>
              <p:cNvPr id="19" name="TextBox 18">
                <a:extLst>
                  <a:ext uri="{FF2B5EF4-FFF2-40B4-BE49-F238E27FC236}">
                    <a16:creationId xmlns:a16="http://schemas.microsoft.com/office/drawing/2014/main" id="{E04A75F5-3FEE-4B3F-B4FC-4BD2AA31BF82}"/>
                  </a:ext>
                </a:extLst>
              </p:cNvPr>
              <p:cNvSpPr txBox="1"/>
              <p:nvPr/>
            </p:nvSpPr>
            <p:spPr>
              <a:xfrm>
                <a:off x="8099296" y="2209409"/>
                <a:ext cx="17932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Use SORM billing information for medical treatment in the CareWorks network</a:t>
                </a:r>
              </a:p>
            </p:txBody>
          </p:sp>
          <p:sp>
            <p:nvSpPr>
              <p:cNvPr id="39" name="TextBox 38">
                <a:extLst>
                  <a:ext uri="{FF2B5EF4-FFF2-40B4-BE49-F238E27FC236}">
                    <a16:creationId xmlns:a16="http://schemas.microsoft.com/office/drawing/2014/main" id="{D414DBCB-9AA2-437E-9D76-E3A848328CB3}"/>
                  </a:ext>
                </a:extLst>
              </p:cNvPr>
              <p:cNvSpPr txBox="1"/>
              <p:nvPr/>
            </p:nvSpPr>
            <p:spPr>
              <a:xfrm>
                <a:off x="719423" y="1633487"/>
                <a:ext cx="10449319" cy="4001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NOT an Emergency</a:t>
                </a:r>
              </a:p>
            </p:txBody>
          </p:sp>
        </p:grpSp>
        <p:grpSp>
          <p:nvGrpSpPr>
            <p:cNvPr id="2" name="Group 1">
              <a:extLst>
                <a:ext uri="{FF2B5EF4-FFF2-40B4-BE49-F238E27FC236}">
                  <a16:creationId xmlns:a16="http://schemas.microsoft.com/office/drawing/2014/main" id="{4094D83E-94B6-4268-BEF9-33A1FE0789FD}"/>
                </a:ext>
              </a:extLst>
            </p:cNvPr>
            <p:cNvGrpSpPr/>
            <p:nvPr/>
          </p:nvGrpSpPr>
          <p:grpSpPr>
            <a:xfrm>
              <a:off x="719424" y="3438632"/>
              <a:ext cx="10449319" cy="1464583"/>
              <a:chOff x="719424" y="3815822"/>
              <a:chExt cx="10449319" cy="1464583"/>
            </a:xfrm>
          </p:grpSpPr>
          <p:sp>
            <p:nvSpPr>
              <p:cNvPr id="20" name="Rectangle 19">
                <a:extLst>
                  <a:ext uri="{FF2B5EF4-FFF2-40B4-BE49-F238E27FC236}">
                    <a16:creationId xmlns:a16="http://schemas.microsoft.com/office/drawing/2014/main" id="{09647C64-C6B6-47F1-8AF6-E8927649FB2F}"/>
                  </a:ext>
                </a:extLst>
              </p:cNvPr>
              <p:cNvSpPr/>
              <p:nvPr/>
            </p:nvSpPr>
            <p:spPr>
              <a:xfrm>
                <a:off x="1262794" y="4366005"/>
                <a:ext cx="1545718"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5A3187C-2C64-49FE-B24F-47EB9826C88A}"/>
                  </a:ext>
                </a:extLst>
              </p:cNvPr>
              <p:cNvSpPr txBox="1"/>
              <p:nvPr/>
            </p:nvSpPr>
            <p:spPr>
              <a:xfrm>
                <a:off x="1242042" y="4516113"/>
                <a:ext cx="15525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Medical Emergency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Hospitalization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Death</a:t>
                </a:r>
              </a:p>
            </p:txBody>
          </p:sp>
          <p:sp>
            <p:nvSpPr>
              <p:cNvPr id="22" name="Rectangle 21">
                <a:extLst>
                  <a:ext uri="{FF2B5EF4-FFF2-40B4-BE49-F238E27FC236}">
                    <a16:creationId xmlns:a16="http://schemas.microsoft.com/office/drawing/2014/main" id="{76F9BA9F-185A-46F9-887B-4BCB62DFDAB4}"/>
                  </a:ext>
                </a:extLst>
              </p:cNvPr>
              <p:cNvSpPr/>
              <p:nvPr/>
            </p:nvSpPr>
            <p:spPr>
              <a:xfrm>
                <a:off x="3284435" y="4366005"/>
                <a:ext cx="1399141"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2145328-69B9-4EA0-866D-2FB9D05A26D7}"/>
                  </a:ext>
                </a:extLst>
              </p:cNvPr>
              <p:cNvSpPr/>
              <p:nvPr/>
            </p:nvSpPr>
            <p:spPr>
              <a:xfrm>
                <a:off x="5155065" y="4366005"/>
                <a:ext cx="1545413"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E8B456E-C5BC-4523-B29A-760308BA3270}"/>
                  </a:ext>
                </a:extLst>
              </p:cNvPr>
              <p:cNvSpPr/>
              <p:nvPr/>
            </p:nvSpPr>
            <p:spPr>
              <a:xfrm>
                <a:off x="7091584" y="4366004"/>
                <a:ext cx="1625351" cy="9144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DBD2CA50-E3C6-48A1-9589-7E2DAAB0026F}"/>
                  </a:ext>
                </a:extLst>
              </p:cNvPr>
              <p:cNvSpPr txBox="1"/>
              <p:nvPr/>
            </p:nvSpPr>
            <p:spPr>
              <a:xfrm>
                <a:off x="3306571" y="4567778"/>
                <a:ext cx="13583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EMERGENCY TREATMENT</a:t>
                </a:r>
              </a:p>
            </p:txBody>
          </p:sp>
          <p:sp>
            <p:nvSpPr>
              <p:cNvPr id="27" name="TextBox 26">
                <a:extLst>
                  <a:ext uri="{FF2B5EF4-FFF2-40B4-BE49-F238E27FC236}">
                    <a16:creationId xmlns:a16="http://schemas.microsoft.com/office/drawing/2014/main" id="{4B9FE037-4FB1-4AA4-88F7-677A18BB5045}"/>
                  </a:ext>
                </a:extLst>
              </p:cNvPr>
              <p:cNvSpPr txBox="1"/>
              <p:nvPr/>
            </p:nvSpPr>
            <p:spPr>
              <a:xfrm>
                <a:off x="7091584" y="4583153"/>
                <a:ext cx="16253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Completion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38739FCB-9727-421B-BBA9-C0D35EA87195}"/>
                  </a:ext>
                </a:extLst>
              </p:cNvPr>
              <p:cNvCxnSpPr>
                <a:cxnSpLocks/>
                <a:stCxn id="20" idx="3"/>
              </p:cNvCxnSpPr>
              <p:nvPr/>
            </p:nvCxnSpPr>
            <p:spPr>
              <a:xfrm>
                <a:off x="2808512" y="4823205"/>
                <a:ext cx="475861"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27DF5B0-7467-4365-807A-D4ECE9CA73E4}"/>
                  </a:ext>
                </a:extLst>
              </p:cNvPr>
              <p:cNvCxnSpPr>
                <a:cxnSpLocks/>
                <a:stCxn id="22" idx="3"/>
              </p:cNvCxnSpPr>
              <p:nvPr/>
            </p:nvCxnSpPr>
            <p:spPr>
              <a:xfrm flipV="1">
                <a:off x="4683576" y="4820944"/>
                <a:ext cx="475923" cy="2261"/>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AEA6C59B-26C6-4571-AECB-B3E5EB1D9B20}"/>
                  </a:ext>
                </a:extLst>
              </p:cNvPr>
              <p:cNvCxnSpPr>
                <a:cxnSpLocks/>
                <a:stCxn id="23" idx="3"/>
              </p:cNvCxnSpPr>
              <p:nvPr/>
            </p:nvCxnSpPr>
            <p:spPr>
              <a:xfrm>
                <a:off x="6700478" y="4823205"/>
                <a:ext cx="381433" cy="0"/>
              </a:xfrm>
              <a:prstGeom prst="line">
                <a:avLst/>
              </a:prstGeom>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5494C5E3-097A-4204-88A5-6001D8F7D068}"/>
                  </a:ext>
                </a:extLst>
              </p:cNvPr>
              <p:cNvSpPr/>
              <p:nvPr/>
            </p:nvSpPr>
            <p:spPr>
              <a:xfrm>
                <a:off x="9101808" y="4361679"/>
                <a:ext cx="1545718"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B264F618-109D-4191-B568-A31EDCA21770}"/>
                  </a:ext>
                </a:extLst>
              </p:cNvPr>
              <p:cNvSpPr txBox="1"/>
              <p:nvPr/>
            </p:nvSpPr>
            <p:spPr>
              <a:xfrm>
                <a:off x="9108282" y="4502536"/>
                <a:ext cx="15391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Forms to TMD Workers’ Comp Coordinator</a:t>
                </a:r>
              </a:p>
            </p:txBody>
          </p:sp>
          <p:cxnSp>
            <p:nvCxnSpPr>
              <p:cNvPr id="33" name="Straight Connector 32">
                <a:extLst>
                  <a:ext uri="{FF2B5EF4-FFF2-40B4-BE49-F238E27FC236}">
                    <a16:creationId xmlns:a16="http://schemas.microsoft.com/office/drawing/2014/main" id="{10547C59-440B-4BBF-8842-D3E743E1C895}"/>
                  </a:ext>
                </a:extLst>
              </p:cNvPr>
              <p:cNvCxnSpPr>
                <a:cxnSpLocks/>
              </p:cNvCxnSpPr>
              <p:nvPr/>
            </p:nvCxnSpPr>
            <p:spPr>
              <a:xfrm>
                <a:off x="8719319" y="4820226"/>
                <a:ext cx="381433"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AE610C84-CA88-4142-AE57-DDFF88F27632}"/>
                  </a:ext>
                </a:extLst>
              </p:cNvPr>
              <p:cNvCxnSpPr>
                <a:cxnSpLocks/>
              </p:cNvCxnSpPr>
              <p:nvPr/>
            </p:nvCxnSpPr>
            <p:spPr>
              <a:xfrm>
                <a:off x="3265712" y="5280405"/>
                <a:ext cx="475861" cy="0"/>
              </a:xfrm>
              <a:prstGeom prst="line">
                <a:avLst/>
              </a:prstGeom>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A3949CAA-836D-4C76-9CE3-6B7F8AE51298}"/>
                  </a:ext>
                </a:extLst>
              </p:cNvPr>
              <p:cNvSpPr txBox="1"/>
              <p:nvPr/>
            </p:nvSpPr>
            <p:spPr>
              <a:xfrm>
                <a:off x="719424" y="3815822"/>
                <a:ext cx="10449319"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MEDICAL EMERGENCY, HOSPITALIZATION,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DEFC06B5-3FD7-41EE-8A53-04B827B54F01}"/>
                  </a:ext>
                </a:extLst>
              </p:cNvPr>
              <p:cNvSpPr txBox="1"/>
              <p:nvPr/>
            </p:nvSpPr>
            <p:spPr>
              <a:xfrm>
                <a:off x="5165973" y="4399293"/>
                <a:ext cx="155979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Notify TMD Workers’ Comp Coordinator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ASAP</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NLT 24 hrs</a:t>
                </a:r>
              </a:p>
            </p:txBody>
          </p:sp>
        </p:grpSp>
        <p:sp>
          <p:nvSpPr>
            <p:cNvPr id="4" name="TextBox 3">
              <a:extLst>
                <a:ext uri="{FF2B5EF4-FFF2-40B4-BE49-F238E27FC236}">
                  <a16:creationId xmlns:a16="http://schemas.microsoft.com/office/drawing/2014/main" id="{459E3105-887A-47C1-86BF-1E3BE8ED678E}"/>
                </a:ext>
              </a:extLst>
            </p:cNvPr>
            <p:cNvSpPr txBox="1"/>
            <p:nvPr/>
          </p:nvSpPr>
          <p:spPr>
            <a:xfrm>
              <a:off x="2468880" y="5349240"/>
              <a:ext cx="7383780" cy="369332"/>
            </a:xfrm>
            <a:prstGeom prst="rect">
              <a:avLst/>
            </a:prstGeom>
            <a:noFill/>
          </p:spPr>
          <p:txBody>
            <a:bodyPr wrap="square" rtlCol="0">
              <a:spAutoFit/>
            </a:bodyPr>
            <a:lstStyle/>
            <a:p>
              <a:r>
                <a:rPr lang="en-US" b="1" u="sng" dirty="0"/>
                <a:t>NOTE</a:t>
              </a:r>
              <a:r>
                <a:rPr lang="en-US" dirty="0"/>
                <a:t>:  </a:t>
              </a:r>
              <a:r>
                <a:rPr lang="en-US" b="1" dirty="0"/>
                <a:t>Don’t forget to notify your Chain of Command/Supervisor ASAP</a:t>
              </a:r>
            </a:p>
          </p:txBody>
        </p:sp>
      </p:grpSp>
    </p:spTree>
    <p:custDataLst>
      <p:tags r:id="rId1"/>
    </p:custDataLst>
    <p:extLst>
      <p:ext uri="{BB962C8B-B14F-4D97-AF65-F5344CB8AC3E}">
        <p14:creationId xmlns:p14="http://schemas.microsoft.com/office/powerpoint/2010/main" val="819853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BA6854-C129-4A12-A0C8-13CA82779250}"/>
              </a:ext>
            </a:extLst>
          </p:cNvPr>
          <p:cNvSpPr>
            <a:spLocks noGrp="1"/>
          </p:cNvSpPr>
          <p:nvPr>
            <p:ph type="title"/>
          </p:nvPr>
        </p:nvSpPr>
        <p:spPr>
          <a:xfrm>
            <a:off x="812416" y="702491"/>
            <a:ext cx="7824620" cy="854976"/>
          </a:xfrm>
        </p:spPr>
        <p:txBody>
          <a:bodyPr anchor="b">
            <a:normAutofit/>
          </a:bodyPr>
          <a:lstStyle/>
          <a:p>
            <a:r>
              <a:rPr lang="en-US" sz="4800" b="1" i="1" dirty="0">
                <a:latin typeface="+mn-lt"/>
              </a:rPr>
              <a:t>Remember…</a:t>
            </a:r>
          </a:p>
        </p:txBody>
      </p:sp>
      <p:grpSp>
        <p:nvGrpSpPr>
          <p:cNvPr id="10" name="Group 9">
            <a:extLst>
              <a:ext uri="{FF2B5EF4-FFF2-40B4-BE49-F238E27FC236}">
                <a16:creationId xmlns:a16="http://schemas.microsoft.com/office/drawing/2014/main" id="{6B5DD024-8057-401F-A430-5D4815443432}"/>
              </a:ext>
            </a:extLst>
          </p:cNvPr>
          <p:cNvGrpSpPr/>
          <p:nvPr/>
        </p:nvGrpSpPr>
        <p:grpSpPr>
          <a:xfrm>
            <a:off x="1" y="5980321"/>
            <a:ext cx="12191999" cy="645287"/>
            <a:chOff x="1" y="5980321"/>
            <a:chExt cx="12191999" cy="645287"/>
          </a:xfrm>
        </p:grpSpPr>
        <p:sp>
          <p:nvSpPr>
            <p:cNvPr id="11" name="Rectangle 10">
              <a:extLst>
                <a:ext uri="{FF2B5EF4-FFF2-40B4-BE49-F238E27FC236}">
                  <a16:creationId xmlns:a16="http://schemas.microsoft.com/office/drawing/2014/main" id="{8E58A599-6B1E-45FC-968D-4043D56FA61E}"/>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2" name="Picture 11">
              <a:extLst>
                <a:ext uri="{FF2B5EF4-FFF2-40B4-BE49-F238E27FC236}">
                  <a16:creationId xmlns:a16="http://schemas.microsoft.com/office/drawing/2014/main" id="{12E7363B-B195-4414-8565-4C4CAFA8C7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3" name="TextBox 12">
              <a:extLst>
                <a:ext uri="{FF2B5EF4-FFF2-40B4-BE49-F238E27FC236}">
                  <a16:creationId xmlns:a16="http://schemas.microsoft.com/office/drawing/2014/main" id="{B481A00E-ED89-4DE7-9A8B-FA08B06F0AC3}"/>
                </a:ext>
              </a:extLst>
            </p:cNvPr>
            <p:cNvSpPr txBox="1"/>
            <p:nvPr/>
          </p:nvSpPr>
          <p:spPr>
            <a:xfrm>
              <a:off x="946111" y="6150203"/>
              <a:ext cx="3321659" cy="323165"/>
            </a:xfrm>
            <a:prstGeom prst="rect">
              <a:avLst/>
            </a:prstGeom>
            <a:noFill/>
          </p:spPr>
          <p:txBody>
            <a:bodyPr wrap="square" rtlCol="0">
              <a:spAutoFit/>
            </a:bodyPr>
            <a:lstStyle/>
            <a:p>
              <a:r>
                <a:rPr lang="en-US" sz="1500" b="1" dirty="0">
                  <a:solidFill>
                    <a:srgbClr val="F1C400"/>
                  </a:solidFill>
                </a:rPr>
                <a:t>TEXAS MILITARY DEPARTMENT</a:t>
              </a:r>
            </a:p>
          </p:txBody>
        </p:sp>
      </p:grpSp>
      <p:sp>
        <p:nvSpPr>
          <p:cNvPr id="2" name="TextBox 1">
            <a:extLst>
              <a:ext uri="{FF2B5EF4-FFF2-40B4-BE49-F238E27FC236}">
                <a16:creationId xmlns:a16="http://schemas.microsoft.com/office/drawing/2014/main" id="{D09CE013-E500-47D7-84EE-1E1EEC164C9F}"/>
              </a:ext>
            </a:extLst>
          </p:cNvPr>
          <p:cNvSpPr txBox="1"/>
          <p:nvPr/>
        </p:nvSpPr>
        <p:spPr>
          <a:xfrm>
            <a:off x="3352800" y="2457450"/>
            <a:ext cx="7362825" cy="2215991"/>
          </a:xfrm>
          <a:prstGeom prst="rect">
            <a:avLst/>
          </a:prstGeom>
          <a:noFill/>
        </p:spPr>
        <p:txBody>
          <a:bodyPr wrap="square" rtlCol="0">
            <a:spAutoFit/>
          </a:bodyPr>
          <a:lstStyle/>
          <a:p>
            <a:r>
              <a:rPr lang="en-US" sz="4000" dirty="0"/>
              <a:t>Delays in reporting </a:t>
            </a:r>
            <a:r>
              <a:rPr lang="en-US" sz="4000" b="1" dirty="0"/>
              <a:t>may</a:t>
            </a:r>
            <a:r>
              <a:rPr lang="en-US" sz="4000" dirty="0"/>
              <a:t> result in a denied claim or delay of benefits for the injured person</a:t>
            </a:r>
          </a:p>
          <a:p>
            <a:endParaRPr lang="en-US" dirty="0"/>
          </a:p>
        </p:txBody>
      </p:sp>
      <p:pic>
        <p:nvPicPr>
          <p:cNvPr id="15" name="Picture 14" descr="A silver pocket watch&#10;&#10;Description automatically generated with low confidence">
            <a:extLst>
              <a:ext uri="{FF2B5EF4-FFF2-40B4-BE49-F238E27FC236}">
                <a16:creationId xmlns:a16="http://schemas.microsoft.com/office/drawing/2014/main" id="{82294571-64B8-4A13-90DE-8AA08BAAC7F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633256">
            <a:off x="1234322" y="1640149"/>
            <a:ext cx="1707621" cy="2215992"/>
          </a:xfrm>
          <a:prstGeom prst="rect">
            <a:avLst/>
          </a:prstGeom>
        </p:spPr>
      </p:pic>
    </p:spTree>
    <p:custDataLst>
      <p:tags r:id="rId1"/>
    </p:custDataLst>
    <p:extLst>
      <p:ext uri="{BB962C8B-B14F-4D97-AF65-F5344CB8AC3E}">
        <p14:creationId xmlns:p14="http://schemas.microsoft.com/office/powerpoint/2010/main" val="147553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2686-A137-4537-886F-5E4F7ED9AF19}"/>
              </a:ext>
            </a:extLst>
          </p:cNvPr>
          <p:cNvSpPr>
            <a:spLocks noGrp="1"/>
          </p:cNvSpPr>
          <p:nvPr>
            <p:ph type="title"/>
          </p:nvPr>
        </p:nvSpPr>
        <p:spPr>
          <a:xfrm>
            <a:off x="831850" y="1709739"/>
            <a:ext cx="10515600" cy="2226536"/>
          </a:xfrm>
        </p:spPr>
        <p:txBody>
          <a:bodyPr vert="horz" lIns="91440" tIns="45720" rIns="91440" bIns="45720" rtlCol="0" anchor="b">
            <a:normAutofit/>
          </a:bodyPr>
          <a:lstStyle/>
          <a:p>
            <a:r>
              <a:rPr lang="en-US" sz="8800" b="1" kern="1200" dirty="0">
                <a:solidFill>
                  <a:schemeClr val="tx1"/>
                </a:solidFill>
                <a:ea typeface="+mj-ea"/>
                <a:cs typeface="+mj-cs"/>
              </a:rPr>
              <a:t>What’s Your Role</a:t>
            </a:r>
          </a:p>
        </p:txBody>
      </p:sp>
      <p:pic>
        <p:nvPicPr>
          <p:cNvPr id="6" name="Graphic 5" descr="Check List">
            <a:extLst>
              <a:ext uri="{FF2B5EF4-FFF2-40B4-BE49-F238E27FC236}">
                <a16:creationId xmlns:a16="http://schemas.microsoft.com/office/drawing/2014/main" id="{3C4C792D-2A53-4230-8141-08BF3B6707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58399" y="3148172"/>
            <a:ext cx="1289051" cy="1289051"/>
          </a:xfrm>
          <a:prstGeom prst="rect">
            <a:avLst/>
          </a:prstGeom>
        </p:spPr>
      </p:pic>
      <p:grpSp>
        <p:nvGrpSpPr>
          <p:cNvPr id="7" name="Group 6">
            <a:extLst>
              <a:ext uri="{FF2B5EF4-FFF2-40B4-BE49-F238E27FC236}">
                <a16:creationId xmlns:a16="http://schemas.microsoft.com/office/drawing/2014/main" id="{D576ED8E-EC0F-4627-9AB0-CD290BC77768}"/>
              </a:ext>
            </a:extLst>
          </p:cNvPr>
          <p:cNvGrpSpPr/>
          <p:nvPr/>
        </p:nvGrpSpPr>
        <p:grpSpPr>
          <a:xfrm>
            <a:off x="1" y="5980321"/>
            <a:ext cx="12191999" cy="645287"/>
            <a:chOff x="1" y="5980321"/>
            <a:chExt cx="12191999" cy="645287"/>
          </a:xfrm>
        </p:grpSpPr>
        <p:sp>
          <p:nvSpPr>
            <p:cNvPr id="9" name="Rectangle 8">
              <a:extLst>
                <a:ext uri="{FF2B5EF4-FFF2-40B4-BE49-F238E27FC236}">
                  <a16:creationId xmlns:a16="http://schemas.microsoft.com/office/drawing/2014/main" id="{F8D33743-92C2-4A7A-B161-36E287611FAC}"/>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a:extLst>
                <a:ext uri="{FF2B5EF4-FFF2-40B4-BE49-F238E27FC236}">
                  <a16:creationId xmlns:a16="http://schemas.microsoft.com/office/drawing/2014/main" id="{43ED9B26-A1C9-4281-B11E-281EB6B4AC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2" name="TextBox 11">
              <a:extLst>
                <a:ext uri="{FF2B5EF4-FFF2-40B4-BE49-F238E27FC236}">
                  <a16:creationId xmlns:a16="http://schemas.microsoft.com/office/drawing/2014/main" id="{4E4E2CD9-2008-4D84-B39A-DF45285ECDB0}"/>
                </a:ext>
              </a:extLst>
            </p:cNvPr>
            <p:cNvSpPr txBox="1"/>
            <p:nvPr/>
          </p:nvSpPr>
          <p:spPr>
            <a:xfrm>
              <a:off x="946111" y="6150203"/>
              <a:ext cx="3321659" cy="323165"/>
            </a:xfrm>
            <a:prstGeom prst="rect">
              <a:avLst/>
            </a:prstGeom>
            <a:noFill/>
          </p:spPr>
          <p:txBody>
            <a:bodyPr wrap="square" rtlCol="0">
              <a:spAutoFit/>
            </a:bodyPr>
            <a:lstStyle/>
            <a:p>
              <a:r>
                <a:rPr lang="en-US" sz="1500" b="1" dirty="0">
                  <a:solidFill>
                    <a:srgbClr val="F1C400"/>
                  </a:solidFill>
                </a:rPr>
                <a:t>TEXAS MILITARY DEPARTMENT</a:t>
              </a:r>
            </a:p>
          </p:txBody>
        </p:sp>
      </p:grpSp>
    </p:spTree>
    <p:custDataLst>
      <p:tags r:id="rId1"/>
    </p:custDataLst>
    <p:extLst>
      <p:ext uri="{BB962C8B-B14F-4D97-AF65-F5344CB8AC3E}">
        <p14:creationId xmlns:p14="http://schemas.microsoft.com/office/powerpoint/2010/main" val="121708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B5DD024-8057-401F-A430-5D4815443432}"/>
              </a:ext>
            </a:extLst>
          </p:cNvPr>
          <p:cNvGrpSpPr/>
          <p:nvPr/>
        </p:nvGrpSpPr>
        <p:grpSpPr>
          <a:xfrm>
            <a:off x="1" y="5980321"/>
            <a:ext cx="12191999" cy="645287"/>
            <a:chOff x="1" y="5980321"/>
            <a:chExt cx="12191999" cy="645287"/>
          </a:xfrm>
        </p:grpSpPr>
        <p:sp>
          <p:nvSpPr>
            <p:cNvPr id="11" name="Rectangle 10">
              <a:extLst>
                <a:ext uri="{FF2B5EF4-FFF2-40B4-BE49-F238E27FC236}">
                  <a16:creationId xmlns:a16="http://schemas.microsoft.com/office/drawing/2014/main" id="{8E58A599-6B1E-45FC-968D-4043D56FA61E}"/>
                </a:ext>
              </a:extLst>
            </p:cNvPr>
            <p:cNvSpPr/>
            <p:nvPr/>
          </p:nvSpPr>
          <p:spPr>
            <a:xfrm>
              <a:off x="1" y="6177114"/>
              <a:ext cx="12191999" cy="296254"/>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2" name="Picture 11">
              <a:extLst>
                <a:ext uri="{FF2B5EF4-FFF2-40B4-BE49-F238E27FC236}">
                  <a16:creationId xmlns:a16="http://schemas.microsoft.com/office/drawing/2014/main" id="{12E7363B-B195-4414-8565-4C4CAFA8C7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33" y="5980321"/>
              <a:ext cx="644056" cy="645287"/>
            </a:xfrm>
            <a:prstGeom prst="rect">
              <a:avLst/>
            </a:prstGeom>
          </p:spPr>
        </p:pic>
        <p:sp>
          <p:nvSpPr>
            <p:cNvPr id="13" name="TextBox 12">
              <a:extLst>
                <a:ext uri="{FF2B5EF4-FFF2-40B4-BE49-F238E27FC236}">
                  <a16:creationId xmlns:a16="http://schemas.microsoft.com/office/drawing/2014/main" id="{B481A00E-ED89-4DE7-9A8B-FA08B06F0AC3}"/>
                </a:ext>
              </a:extLst>
            </p:cNvPr>
            <p:cNvSpPr txBox="1"/>
            <p:nvPr/>
          </p:nvSpPr>
          <p:spPr>
            <a:xfrm>
              <a:off x="946111" y="6150203"/>
              <a:ext cx="3321659" cy="323165"/>
            </a:xfrm>
            <a:prstGeom prst="rect">
              <a:avLst/>
            </a:prstGeom>
            <a:noFill/>
          </p:spPr>
          <p:txBody>
            <a:bodyPr wrap="square" rtlCol="0">
              <a:spAutoFit/>
            </a:bodyPr>
            <a:lstStyle/>
            <a:p>
              <a:r>
                <a:rPr lang="en-US" sz="1500" b="1" dirty="0">
                  <a:solidFill>
                    <a:srgbClr val="F1C400"/>
                  </a:solidFill>
                </a:rPr>
                <a:t>TEXAS MILITARY DEPARTMENT</a:t>
              </a:r>
            </a:p>
          </p:txBody>
        </p:sp>
      </p:grpSp>
      <p:grpSp>
        <p:nvGrpSpPr>
          <p:cNvPr id="9" name="Group 8">
            <a:extLst>
              <a:ext uri="{FF2B5EF4-FFF2-40B4-BE49-F238E27FC236}">
                <a16:creationId xmlns:a16="http://schemas.microsoft.com/office/drawing/2014/main" id="{51FF0E90-B3E0-8C96-A881-64D56D4C798F}"/>
              </a:ext>
            </a:extLst>
          </p:cNvPr>
          <p:cNvGrpSpPr/>
          <p:nvPr/>
        </p:nvGrpSpPr>
        <p:grpSpPr>
          <a:xfrm>
            <a:off x="1296120" y="486232"/>
            <a:ext cx="9470585" cy="5085429"/>
            <a:chOff x="1062440" y="384632"/>
            <a:chExt cx="9470585" cy="5085429"/>
          </a:xfrm>
        </p:grpSpPr>
        <p:grpSp>
          <p:nvGrpSpPr>
            <p:cNvPr id="8" name="Group 7">
              <a:extLst>
                <a:ext uri="{FF2B5EF4-FFF2-40B4-BE49-F238E27FC236}">
                  <a16:creationId xmlns:a16="http://schemas.microsoft.com/office/drawing/2014/main" id="{10C0B2CC-5481-C568-A0ED-E4D4106AF3E5}"/>
                </a:ext>
              </a:extLst>
            </p:cNvPr>
            <p:cNvGrpSpPr/>
            <p:nvPr/>
          </p:nvGrpSpPr>
          <p:grpSpPr>
            <a:xfrm>
              <a:off x="1062440" y="2576140"/>
              <a:ext cx="9470585" cy="2893921"/>
              <a:chOff x="1062440" y="2576140"/>
              <a:chExt cx="9470585" cy="2893921"/>
            </a:xfrm>
          </p:grpSpPr>
          <p:grpSp>
            <p:nvGrpSpPr>
              <p:cNvPr id="5" name="Group 4">
                <a:extLst>
                  <a:ext uri="{FF2B5EF4-FFF2-40B4-BE49-F238E27FC236}">
                    <a16:creationId xmlns:a16="http://schemas.microsoft.com/office/drawing/2014/main" id="{23B7FB65-B59B-0474-4359-3B60A203324B}"/>
                  </a:ext>
                </a:extLst>
              </p:cNvPr>
              <p:cNvGrpSpPr/>
              <p:nvPr/>
            </p:nvGrpSpPr>
            <p:grpSpPr>
              <a:xfrm>
                <a:off x="1062440" y="2576140"/>
                <a:ext cx="9470585" cy="2893921"/>
                <a:chOff x="1062440" y="1824300"/>
                <a:chExt cx="9470585" cy="2893921"/>
              </a:xfrm>
            </p:grpSpPr>
            <p:sp>
              <p:nvSpPr>
                <p:cNvPr id="3" name="TextBox 2">
                  <a:extLst>
                    <a:ext uri="{FF2B5EF4-FFF2-40B4-BE49-F238E27FC236}">
                      <a16:creationId xmlns:a16="http://schemas.microsoft.com/office/drawing/2014/main" id="{03F05613-4B7C-5287-EBB8-A21D8AD62942}"/>
                    </a:ext>
                  </a:extLst>
                </p:cNvPr>
                <p:cNvSpPr txBox="1"/>
                <p:nvPr/>
              </p:nvSpPr>
              <p:spPr>
                <a:xfrm>
                  <a:off x="1062440" y="1825121"/>
                  <a:ext cx="3936278" cy="2893100"/>
                </a:xfrm>
                <a:prstGeom prst="rect">
                  <a:avLst/>
                </a:prstGeom>
                <a:noFill/>
              </p:spPr>
              <p:txBody>
                <a:bodyPr wrap="square" rtlCol="0">
                  <a:spAutoFit/>
                </a:bodyPr>
                <a:lstStyle/>
                <a:p>
                  <a:pPr marL="285750" indent="-285750" algn="l" rtl="0" eaLnBrk="1" fontAlgn="t" latinLnBrk="0" hangingPunct="1">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Notify Supervisor of incident/injury</a:t>
                  </a:r>
                  <a:endParaRPr lang="en-US" sz="1400" b="0" i="0" u="none" strike="noStrike" dirty="0">
                    <a:effectLst/>
                    <a:latin typeface="Arial" panose="020B0604020202020204" pitchFamily="34" charset="0"/>
                  </a:endParaRPr>
                </a:p>
                <a:p>
                  <a:pPr marL="285750" indent="-285750" algn="l" rtl="0" eaLnBrk="1" fontAlgn="t" latinLnBrk="0" hangingPunct="1">
                    <a:buFont typeface="Arial" panose="020B0604020202020204" pitchFamily="34" charset="0"/>
                    <a:buChar char="•"/>
                  </a:pPr>
                  <a:r>
                    <a:rPr lang="en-US" sz="1400" b="1" i="0" u="none" strike="noStrike" kern="1200" dirty="0">
                      <a:solidFill>
                        <a:srgbClr val="000000"/>
                      </a:solidFill>
                      <a:effectLst/>
                      <a:latin typeface="Calibri" panose="020F0502020204030204" pitchFamily="34" charset="0"/>
                    </a:rPr>
                    <a:t>Complete and submit ALL required forms </a:t>
                  </a:r>
                  <a:r>
                    <a:rPr lang="en-US" sz="1400" b="1" i="0" u="none" strike="noStrike" kern="1200" dirty="0">
                      <a:solidFill>
                        <a:srgbClr val="FF0000"/>
                      </a:solidFill>
                      <a:effectLst/>
                      <a:latin typeface="Calibri" panose="020F0502020204030204" pitchFamily="34" charset="0"/>
                    </a:rPr>
                    <a:t>within 3 - 5 days </a:t>
                  </a:r>
                  <a:r>
                    <a:rPr lang="en-US" sz="1400" b="1" i="0" u="none" strike="noStrike" kern="1200" dirty="0">
                      <a:solidFill>
                        <a:srgbClr val="000000"/>
                      </a:solidFill>
                      <a:effectLst/>
                      <a:latin typeface="Calibri" panose="020F0502020204030204" pitchFamily="34" charset="0"/>
                    </a:rPr>
                    <a:t>of the incident/injury</a:t>
                  </a:r>
                  <a:endParaRPr lang="en-US" sz="1400" b="0" i="0" u="none" strike="noStrike" dirty="0">
                    <a:effectLst/>
                    <a:latin typeface="Arial" panose="020B0604020202020204" pitchFamily="34" charset="0"/>
                  </a:endParaRPr>
                </a:p>
                <a:p>
                  <a:pPr marL="285750" indent="-285750" algn="l" rtl="0" eaLnBrk="1" fontAlgn="t" latinLnBrk="0" hangingPunct="1">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Seek medical treatment in the CareWorks network, </a:t>
                  </a:r>
                  <a:r>
                    <a:rPr lang="en-US" sz="1400" b="0" i="1" u="none" strike="noStrike" kern="1200" dirty="0">
                      <a:solidFill>
                        <a:srgbClr val="000000"/>
                      </a:solidFill>
                      <a:effectLst/>
                      <a:latin typeface="Calibri" panose="020F0502020204030204" pitchFamily="34" charset="0"/>
                    </a:rPr>
                    <a:t>if needed</a:t>
                  </a:r>
                  <a:endParaRPr lang="en-US" sz="1400" b="0" i="0" u="none" strike="noStrike" dirty="0">
                    <a:effectLst/>
                    <a:latin typeface="Arial" panose="020B0604020202020204" pitchFamily="34" charset="0"/>
                  </a:endParaRPr>
                </a:p>
                <a:p>
                  <a:pPr marL="285750" indent="-285750" algn="l" rtl="0" eaLnBrk="1" fontAlgn="t" latinLnBrk="0" hangingPunct="1">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Inform the doctor this is a work-related incident/injury and provide SORM billing information</a:t>
                  </a:r>
                  <a:endParaRPr lang="en-US" sz="1400" b="0" i="0" u="none" strike="noStrike" dirty="0">
                    <a:effectLst/>
                    <a:latin typeface="Arial" panose="020B0604020202020204" pitchFamily="34" charset="0"/>
                  </a:endParaRPr>
                </a:p>
                <a:p>
                  <a:pPr marL="285750" indent="-285750" algn="l" rtl="0" eaLnBrk="1" fontAlgn="t" latinLnBrk="0" hangingPunct="1">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Report </a:t>
                  </a:r>
                  <a:r>
                    <a:rPr lang="en-US" sz="1400" b="1" i="1" u="sng" strike="noStrike" kern="1200" dirty="0">
                      <a:solidFill>
                        <a:srgbClr val="000000"/>
                      </a:solidFill>
                      <a:effectLst/>
                      <a:latin typeface="Calibri" panose="020F0502020204030204" pitchFamily="34" charset="0"/>
                    </a:rPr>
                    <a:t>ALL</a:t>
                  </a:r>
                  <a:r>
                    <a:rPr lang="en-US" sz="1400" b="0" i="0" u="none" strike="noStrike" kern="1200" dirty="0">
                      <a:solidFill>
                        <a:srgbClr val="000000"/>
                      </a:solidFill>
                      <a:effectLst/>
                      <a:latin typeface="Calibri" panose="020F0502020204030204" pitchFamily="34" charset="0"/>
                    </a:rPr>
                    <a:t> work status changes (going off mission and/or unable to perform all essential mission duties) immediately</a:t>
                  </a:r>
                  <a:endParaRPr lang="en-US" sz="1400" b="0" i="0" u="none" strike="noStrike" dirty="0">
                    <a:effectLst/>
                    <a:latin typeface="Arial" panose="020B0604020202020204" pitchFamily="34" charset="0"/>
                  </a:endParaRPr>
                </a:p>
                <a:p>
                  <a:pPr marL="285750" indent="-285750" algn="l" rtl="0" eaLnBrk="1" fontAlgn="t" latinLnBrk="0" hangingPunct="1">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rPr>
                    <a:t>Keep all follow-up appointments</a:t>
                  </a:r>
                </a:p>
                <a:p>
                  <a:pPr marL="285750" indent="-285750" algn="l" rtl="0" eaLnBrk="1" fontAlgn="t" latinLnBrk="0" hangingPunct="1">
                    <a:buFont typeface="Arial" panose="020B0604020202020204" pitchFamily="34" charset="0"/>
                    <a:buChar char="•"/>
                  </a:pPr>
                  <a:r>
                    <a:rPr lang="en-US" sz="1400" dirty="0">
                      <a:solidFill>
                        <a:srgbClr val="000000"/>
                      </a:solidFill>
                      <a:latin typeface="Calibri" panose="020F0502020204030204" pitchFamily="34" charset="0"/>
                    </a:rPr>
                    <a:t>Maintain regular contact with supervisor</a:t>
                  </a:r>
                  <a:endParaRPr lang="en-US" dirty="0"/>
                </a:p>
              </p:txBody>
            </p:sp>
            <p:sp>
              <p:nvSpPr>
                <p:cNvPr id="14" name="TextBox 13">
                  <a:extLst>
                    <a:ext uri="{FF2B5EF4-FFF2-40B4-BE49-F238E27FC236}">
                      <a16:creationId xmlns:a16="http://schemas.microsoft.com/office/drawing/2014/main" id="{E4F4864D-2E21-548F-1FE3-EE7F2B70B228}"/>
                    </a:ext>
                  </a:extLst>
                </p:cNvPr>
                <p:cNvSpPr txBox="1"/>
                <p:nvPr/>
              </p:nvSpPr>
              <p:spPr>
                <a:xfrm>
                  <a:off x="6509665" y="1824300"/>
                  <a:ext cx="4023360"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a:t>Notify the TMD State Workers’ Compensation Coordinator (WCC) </a:t>
                  </a:r>
                  <a:r>
                    <a:rPr lang="en-US" sz="1400" b="1" i="1" dirty="0">
                      <a:solidFill>
                        <a:srgbClr val="FF0000"/>
                      </a:solidFill>
                    </a:rPr>
                    <a:t>within 24 hours </a:t>
                  </a:r>
                  <a:r>
                    <a:rPr lang="en-US" sz="1400" dirty="0"/>
                    <a:t>of incident/injury</a:t>
                  </a:r>
                </a:p>
                <a:p>
                  <a:pPr marL="285750" indent="-285750">
                    <a:buFont typeface="Arial" panose="020B0604020202020204" pitchFamily="34" charset="0"/>
                    <a:buChar char="•"/>
                  </a:pPr>
                  <a:r>
                    <a:rPr lang="en-US" sz="1400" b="1" i="1" dirty="0">
                      <a:solidFill>
                        <a:srgbClr val="FF0000"/>
                      </a:solidFill>
                    </a:rPr>
                    <a:t>IMMEDIATELY</a:t>
                  </a:r>
                  <a:r>
                    <a:rPr lang="en-US" sz="1400" dirty="0"/>
                    <a:t> notify TMD WCC of hospitalization or death</a:t>
                  </a:r>
                </a:p>
                <a:p>
                  <a:pPr marL="285750" indent="-285750">
                    <a:buFont typeface="Arial" panose="020B0604020202020204" pitchFamily="34" charset="0"/>
                    <a:buChar char="•"/>
                  </a:pPr>
                  <a:r>
                    <a:rPr lang="en-US" sz="1400" dirty="0"/>
                    <a:t>Assist the injured person with obtaining forms, if needed</a:t>
                  </a:r>
                </a:p>
                <a:p>
                  <a:pPr marL="285750" indent="-285750">
                    <a:buFont typeface="Arial" panose="020B0604020202020204" pitchFamily="34" charset="0"/>
                    <a:buChar char="•"/>
                  </a:pPr>
                  <a:r>
                    <a:rPr lang="en-US" sz="1400" dirty="0"/>
                    <a:t>Report </a:t>
                  </a:r>
                  <a:r>
                    <a:rPr lang="en-US" sz="1400" b="1" i="1" u="sng" dirty="0"/>
                    <a:t>ALL </a:t>
                  </a:r>
                  <a:r>
                    <a:rPr lang="en-US" sz="1400" dirty="0"/>
                    <a:t>work status changes to WCC (going off mission and/or unable to perform all essential mission duties)</a:t>
                  </a:r>
                </a:p>
                <a:p>
                  <a:pPr marL="285750" indent="-285750">
                    <a:buFont typeface="Arial" panose="020B0604020202020204" pitchFamily="34" charset="0"/>
                    <a:buChar char="•"/>
                  </a:pPr>
                  <a:r>
                    <a:rPr lang="en-US" sz="1400" dirty="0"/>
                    <a:t>Notify WCC of any issues or concerns</a:t>
                  </a:r>
                </a:p>
                <a:p>
                  <a:pPr marL="285750" indent="-285750">
                    <a:buFont typeface="Arial" panose="020B0604020202020204" pitchFamily="34" charset="0"/>
                    <a:buChar char="•"/>
                  </a:pPr>
                  <a:r>
                    <a:rPr lang="en-US" sz="1400" dirty="0"/>
                    <a:t>Maintain contact with injured person for status</a:t>
                  </a:r>
                </a:p>
                <a:p>
                  <a:pPr marL="285750" indent="-285750">
                    <a:buFont typeface="Arial" panose="020B0604020202020204" pitchFamily="34" charset="0"/>
                    <a:buChar char="•"/>
                  </a:pPr>
                  <a:r>
                    <a:rPr lang="en-US" sz="1400" dirty="0"/>
                    <a:t>Assist the injured person with return to work</a:t>
                  </a:r>
                </a:p>
              </p:txBody>
            </p:sp>
          </p:grpSp>
          <p:cxnSp>
            <p:nvCxnSpPr>
              <p:cNvPr id="18" name="Straight Connector 17">
                <a:extLst>
                  <a:ext uri="{FF2B5EF4-FFF2-40B4-BE49-F238E27FC236}">
                    <a16:creationId xmlns:a16="http://schemas.microsoft.com/office/drawing/2014/main" id="{1CDDCEA2-5B04-2A69-9885-BE9ACF8515D0}"/>
                  </a:ext>
                </a:extLst>
              </p:cNvPr>
              <p:cNvCxnSpPr>
                <a:cxnSpLocks/>
              </p:cNvCxnSpPr>
              <p:nvPr/>
            </p:nvCxnSpPr>
            <p:spPr>
              <a:xfrm>
                <a:off x="5669282" y="3093720"/>
                <a:ext cx="0" cy="1813560"/>
              </a:xfrm>
              <a:prstGeom prst="line">
                <a:avLst/>
              </a:prstGeom>
              <a:ln w="38100"/>
            </p:spPr>
            <p:style>
              <a:lnRef idx="1">
                <a:schemeClr val="accent4"/>
              </a:lnRef>
              <a:fillRef idx="0">
                <a:schemeClr val="accent4"/>
              </a:fillRef>
              <a:effectRef idx="0">
                <a:schemeClr val="accent4"/>
              </a:effectRef>
              <a:fontRef idx="minor">
                <a:schemeClr val="tx1"/>
              </a:fontRef>
            </p:style>
          </p:cxnSp>
        </p:grpSp>
        <p:sp>
          <p:nvSpPr>
            <p:cNvPr id="2" name="Arrow: Down 1">
              <a:extLst>
                <a:ext uri="{FF2B5EF4-FFF2-40B4-BE49-F238E27FC236}">
                  <a16:creationId xmlns:a16="http://schemas.microsoft.com/office/drawing/2014/main" id="{E7853E13-8A01-7948-02C5-A14EEAFFB504}"/>
                </a:ext>
              </a:extLst>
            </p:cNvPr>
            <p:cNvSpPr/>
            <p:nvPr/>
          </p:nvSpPr>
          <p:spPr>
            <a:xfrm>
              <a:off x="1280160" y="384632"/>
              <a:ext cx="3210560" cy="203344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dirty="0"/>
            </a:p>
            <a:p>
              <a:pPr algn="ctr"/>
              <a:r>
                <a:rPr lang="en-US" sz="2400" b="1" dirty="0"/>
                <a:t>Injured Person</a:t>
              </a:r>
            </a:p>
          </p:txBody>
        </p:sp>
        <p:sp>
          <p:nvSpPr>
            <p:cNvPr id="15" name="Arrow: Down 14">
              <a:extLst>
                <a:ext uri="{FF2B5EF4-FFF2-40B4-BE49-F238E27FC236}">
                  <a16:creationId xmlns:a16="http://schemas.microsoft.com/office/drawing/2014/main" id="{2A631F74-78AC-A16D-7F9B-93D9215416B1}"/>
                </a:ext>
              </a:extLst>
            </p:cNvPr>
            <p:cNvSpPr/>
            <p:nvPr/>
          </p:nvSpPr>
          <p:spPr>
            <a:xfrm>
              <a:off x="6868160" y="384632"/>
              <a:ext cx="3210560" cy="203344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dirty="0"/>
            </a:p>
            <a:p>
              <a:pPr algn="ctr"/>
              <a:endParaRPr lang="en-US" sz="2400" b="1" dirty="0"/>
            </a:p>
            <a:p>
              <a:pPr algn="ctr"/>
              <a:r>
                <a:rPr lang="en-US" sz="2400" b="1" dirty="0"/>
                <a:t>Supervisor</a:t>
              </a:r>
            </a:p>
          </p:txBody>
        </p:sp>
      </p:grpSp>
    </p:spTree>
    <p:custDataLst>
      <p:tags r:id="rId1"/>
    </p:custDataLst>
    <p:extLst>
      <p:ext uri="{BB962C8B-B14F-4D97-AF65-F5344CB8AC3E}">
        <p14:creationId xmlns:p14="http://schemas.microsoft.com/office/powerpoint/2010/main" val="15065648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F1C400"/>
      </a:accent1>
      <a:accent2>
        <a:srgbClr val="002F6C"/>
      </a:accent2>
      <a:accent3>
        <a:srgbClr val="F1C400"/>
      </a:accent3>
      <a:accent4>
        <a:srgbClr val="002F6C"/>
      </a:accent4>
      <a:accent5>
        <a:srgbClr val="F1C400"/>
      </a:accent5>
      <a:accent6>
        <a:srgbClr val="002F6C"/>
      </a:accent6>
      <a:hlink>
        <a:srgbClr val="0563C1"/>
      </a:hlink>
      <a:folHlink>
        <a:srgbClr val="FF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9EA7CFB48ACB4281122D268D3994B9" ma:contentTypeVersion="13" ma:contentTypeDescription="Create a new document." ma:contentTypeScope="" ma:versionID="5c09647d4560b4331944b4d863dd5e5f">
  <xsd:schema xmlns:xsd="http://www.w3.org/2001/XMLSchema" xmlns:xs="http://www.w3.org/2001/XMLSchema" xmlns:p="http://schemas.microsoft.com/office/2006/metadata/properties" xmlns:ns3="024fcf37-4493-4e50-b7f7-688450d8943e" xmlns:ns4="82d63d24-6e7e-499f-8142-e777d08d5221" targetNamespace="http://schemas.microsoft.com/office/2006/metadata/properties" ma:root="true" ma:fieldsID="cdb6abf726ac627eb015cd313110ce34" ns3:_="" ns4:_="">
    <xsd:import namespace="024fcf37-4493-4e50-b7f7-688450d8943e"/>
    <xsd:import namespace="82d63d24-6e7e-499f-8142-e777d08d522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4fcf37-4493-4e50-b7f7-688450d894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d63d24-6e7e-499f-8142-e777d08d522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C7B08F-D22E-4C81-8133-EE05F2C545B8}">
  <ds:schemaRefs>
    <ds:schemaRef ds:uri="024fcf37-4493-4e50-b7f7-688450d8943e"/>
    <ds:schemaRef ds:uri="82d63d24-6e7e-499f-8142-e777d08d5221"/>
    <ds:schemaRef ds:uri="http://schemas.microsoft.com/office/2006/documentManagement/types"/>
    <ds:schemaRef ds:uri="http://purl.org/dc/dcmitype/"/>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AA0AFD1-F4CE-417D-AA70-C251B6FF3B75}">
  <ds:schemaRefs>
    <ds:schemaRef ds:uri="http://schemas.microsoft.com/sharepoint/v3/contenttype/forms"/>
  </ds:schemaRefs>
</ds:datastoreItem>
</file>

<file path=customXml/itemProps3.xml><?xml version="1.0" encoding="utf-8"?>
<ds:datastoreItem xmlns:ds="http://schemas.openxmlformats.org/officeDocument/2006/customXml" ds:itemID="{4EE0E0B0-D313-4302-8358-64F6487232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4fcf37-4493-4e50-b7f7-688450d8943e"/>
    <ds:schemaRef ds:uri="82d63d24-6e7e-499f-8142-e777d08d52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4145</TotalTime>
  <Words>1979</Words>
  <Application>Microsoft Office PowerPoint</Application>
  <PresentationFormat>Widescreen</PresentationFormat>
  <Paragraphs>473</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Times New Roman</vt:lpstr>
      <vt:lpstr>Wingdings</vt:lpstr>
      <vt:lpstr>1_Office Theme</vt:lpstr>
      <vt:lpstr>Office Theme</vt:lpstr>
      <vt:lpstr>PowerPoint Presentation</vt:lpstr>
      <vt:lpstr>PowerPoint Presentation</vt:lpstr>
      <vt:lpstr>Basic Information</vt:lpstr>
      <vt:lpstr>Should I Submit a Claim or Report an Incident?</vt:lpstr>
      <vt:lpstr>Process</vt:lpstr>
      <vt:lpstr>TMD State Workers’ Compensation Process</vt:lpstr>
      <vt:lpstr>Remember…</vt:lpstr>
      <vt:lpstr>What’s Your Role</vt:lpstr>
      <vt:lpstr>PowerPoint Presentation</vt:lpstr>
      <vt:lpstr>Forms Guidance</vt:lpstr>
      <vt:lpstr>PowerPoint Presentation</vt:lpstr>
      <vt:lpstr>Training Examples Injured Person   NOTE: These are only examples of how to complete the forms.</vt:lpstr>
      <vt:lpstr>PowerPoint Presentation</vt:lpstr>
      <vt:lpstr>PowerPoint Presentation</vt:lpstr>
      <vt:lpstr>PowerPoint Presentation</vt:lpstr>
      <vt:lpstr>Training Examples Supervisor  NOTE: These are only examples of how to complete the forms.</vt:lpstr>
      <vt:lpstr>PowerPoint Presentation</vt:lpstr>
      <vt:lpstr>PowerPoint Presentation</vt:lpstr>
      <vt:lpstr>Workers’ Compensation Contact Information  TMD, SORM, Network, Pharmacy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Helena LaFleur</dc:creator>
  <cp:lastModifiedBy>Helena LaFleur</cp:lastModifiedBy>
  <cp:revision>38</cp:revision>
  <cp:lastPrinted>2022-06-02T21:20:43Z</cp:lastPrinted>
  <dcterms:created xsi:type="dcterms:W3CDTF">2020-12-14T17:04:18Z</dcterms:created>
  <dcterms:modified xsi:type="dcterms:W3CDTF">2022-06-16T12:14:45Z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0x010100A69EA7CFB48ACB4281122D268D3994B9</vt:lpwstr>
  </property>
</Properties>
</file>