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12192000" cy="6858000"/>
  <p:notesSz cx="7011988" cy="9297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9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23" cy="466168"/>
          </a:xfrm>
          <a:prstGeom prst="rect">
            <a:avLst/>
          </a:prstGeom>
        </p:spPr>
        <p:txBody>
          <a:bodyPr vert="horz" lIns="91303" tIns="45652" rIns="91303" bIns="456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81" y="1"/>
            <a:ext cx="3038423" cy="466168"/>
          </a:xfrm>
          <a:prstGeom prst="rect">
            <a:avLst/>
          </a:prstGeom>
        </p:spPr>
        <p:txBody>
          <a:bodyPr vert="horz" lIns="91303" tIns="45652" rIns="91303" bIns="45652" rtlCol="0"/>
          <a:lstStyle>
            <a:lvl1pPr algn="r">
              <a:defRPr sz="1200"/>
            </a:lvl1pPr>
          </a:lstStyle>
          <a:p>
            <a:fld id="{3DCD43B2-573B-4EB6-93C2-D624F71F63CD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6888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2" rIns="91303" bIns="456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65" y="4474578"/>
            <a:ext cx="5610859" cy="3661162"/>
          </a:xfrm>
          <a:prstGeom prst="rect">
            <a:avLst/>
          </a:prstGeom>
        </p:spPr>
        <p:txBody>
          <a:bodyPr vert="horz" lIns="91303" tIns="45652" rIns="91303" bIns="456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1820"/>
            <a:ext cx="3038423" cy="466168"/>
          </a:xfrm>
          <a:prstGeom prst="rect">
            <a:avLst/>
          </a:prstGeom>
        </p:spPr>
        <p:txBody>
          <a:bodyPr vert="horz" lIns="91303" tIns="45652" rIns="91303" bIns="456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81" y="8831820"/>
            <a:ext cx="3038423" cy="466168"/>
          </a:xfrm>
          <a:prstGeom prst="rect">
            <a:avLst/>
          </a:prstGeom>
        </p:spPr>
        <p:txBody>
          <a:bodyPr vert="horz" lIns="91303" tIns="45652" rIns="91303" bIns="45652" rtlCol="0" anchor="b"/>
          <a:lstStyle>
            <a:lvl1pPr algn="r">
              <a:defRPr sz="1200"/>
            </a:lvl1pPr>
          </a:lstStyle>
          <a:p>
            <a:fld id="{809182B7-55AD-4536-AF05-739AAFCFB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2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9182B7-55AD-4536-AF05-739AAFCFB5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15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2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3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7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4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3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8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0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7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4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3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8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AEABC-E730-4EF4-A1BD-67B5B593042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18229-5A2F-4072-B64D-1BA03712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0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ng.tx.txarng.mbx.trp@army.mil" TargetMode="External"/><Relationship Id="rId3" Type="http://schemas.openxmlformats.org/officeDocument/2006/relationships/hyperlink" Target="https://www.cool.osd.mil/army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ng.tx.txarng.mbx.education@army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61A145B-0943-FC6C-6B31-D5F31ACEB98A}"/>
              </a:ext>
            </a:extLst>
          </p:cNvPr>
          <p:cNvSpPr/>
          <p:nvPr/>
        </p:nvSpPr>
        <p:spPr>
          <a:xfrm>
            <a:off x="10619822" y="127264"/>
            <a:ext cx="1410518" cy="5592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097990"/>
              </p:ext>
            </p:extLst>
          </p:nvPr>
        </p:nvGraphicFramePr>
        <p:xfrm>
          <a:off x="69759" y="747996"/>
          <a:ext cx="12052481" cy="602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1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1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6100">
                  <a:extLst>
                    <a:ext uri="{9D8B030D-6E8A-4147-A177-3AD203B41FA5}">
                      <a16:colId xmlns:a16="http://schemas.microsoft.com/office/drawing/2014/main" val="856419840"/>
                    </a:ext>
                  </a:extLst>
                </a:gridCol>
              </a:tblGrid>
              <a:tr h="5411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EDUCATION BENEFIT 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WHO IS IT FOR?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WHAT DOES IT PROVIDE?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HOW WILL THIS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HELP ME?</a:t>
                      </a:r>
                    </a:p>
                  </a:txBody>
                  <a:tcPr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77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STATE TUITION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ASSISTANCE (STA)</a:t>
                      </a:r>
                    </a:p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https://tmd.texas.gov/state-tuition-assistance-program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*Actively drilling  member of the TXARNG, TXANG or TXSG attending a TX trade school, college or university;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*Completed Basic Training/BOT/RBOT;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*SMP Cadets who have completed MS I;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*All Enlisted;  W01-W03; O1-O5;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*AGRs are eligible.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**SMs w/nontransferable flags are ineligible.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*Pays up to $10,000 per semester for tuition &amp; mandatory fees;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*From 3 to 12 semester hours at TX in-state rates;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*Assistance for up to 5 yrs or 10 academic semesters;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*No Service Obligation;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*Can be combined “stacked” with other aid.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Pays for: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*Trade or vocational certificate;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*Professional credential or certificate program;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*Undergraduate degree: Associate’s and/or Bachelor’s;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*Graduate /Professional degree: Master’s, Law, pharmacy, Ph.D.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52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HAZLEWOOD ACT</a:t>
                      </a:r>
                    </a:p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pPr algn="ctr"/>
                      <a:r>
                        <a:rPr lang="en-US" sz="1050" b="0" u="none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https://tvc.texas.gov/education/hazlewood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10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Texas Veterans who </a:t>
                      </a: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received an Honorable discharge and:</a:t>
                      </a:r>
                      <a:endParaRPr lang="en-US" sz="1100" dirty="0"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10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 ser</a:t>
                      </a: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ved a minimum of 181 days of Active-Duty service (excluding initial entry training) and have a DD214;</a:t>
                      </a:r>
                      <a:endParaRPr lang="en-US" sz="1100" dirty="0"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*TX resident or designated TX as home or record at the time of entry.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*Up to 150 semester hrs of tuition (and some fees) exemption at a Texas public college or university;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*Can be used for graduate school as long as Veteran has not accumulated 150 credit hours using Hazlewood Act since fall of 1995 and the program/school accepts Hazlewood tuition waivers.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*Exempts tuition and some fees in the completion of an undergraduate degree;</a:t>
                      </a:r>
                    </a:p>
                    <a:p>
                      <a:endParaRPr lang="en-US" sz="1100" dirty="0"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r>
                        <a:rPr lang="en-US" sz="110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*Can be transferred to a dependent (child).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067040"/>
                  </a:ext>
                </a:extLst>
              </a:tr>
              <a:tr h="14464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FEDERAL TUITION ASSISTANCE (FTA)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https://tmd.texas.gov/federal-tuition-assistance-eligibility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TXARNG only.  Must: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*currently serve in the TXARNG.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*not be flagged.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*have a common access card (CAC).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*Officers and Commissioned Warrant Officers are subject to a 4 yr RDSO or 2 yr ADSO.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*Complete a mandatory Army IgnitED 101 training.</a:t>
                      </a:r>
                      <a:endParaRPr lang="en-US" sz="1100" b="0" dirty="0">
                        <a:latin typeface="Aptos" panose="020B00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*Cost of tuition up to $250 per semester hour NTE $4,000 per FY. *Fees are not included.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*Funding for required courses listed on approved evaluated degree plan.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*Up to 16 semester hrs per fiscal year.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*Up to 130 semester hrs of undergraduate course work.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*Up to 39 semester hrs of graduate coursework.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*Provides funding for one degree from each of the following levels: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-Associate’s or/and Bachelor’s degree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-Master’s degree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-Trade/vocational/undergraduate certificate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*Will not fund a lower or lateral degree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ie. No 2</a:t>
                      </a:r>
                      <a:r>
                        <a:rPr lang="en-US" sz="1100" b="0" baseline="3000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nd</a:t>
                      </a: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 Bachelor’s.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230394"/>
                  </a:ext>
                </a:extLst>
              </a:tr>
              <a:tr h="134118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CREDENTIALING ASSISTANCE (CA)</a:t>
                      </a:r>
                    </a:p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https://tmd.texas.gov/credentialing-assistance-program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TXARNG only. Must: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dirty="0"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*currently serve in the TXARNG.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*not be flagged.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*have a common access card (CAC).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*Up to $4,000 per fiscal year to pay for training, materials, textbooks, study guides and test fees leading to a credential on the Army COOL website.</a:t>
                      </a:r>
                      <a:endParaRPr lang="en-US" sz="1100" b="0" baseline="0" dirty="0"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baseline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*Can use both FTA and CA however, the combined usage shall not exceed $4,000 per FY.</a:t>
                      </a:r>
                      <a:endParaRPr lang="en-US" sz="1100" b="0" dirty="0">
                        <a:latin typeface="Aptos" panose="020B0004020202020204" pitchFamily="34" charset="0"/>
                        <a:cs typeface="72 Condensed" panose="020B0506030000000003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0" baseline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*Provides funding for any credential listed on Army Cool at: </a:t>
                      </a:r>
                      <a:r>
                        <a:rPr lang="en-US" sz="1100" b="0" baseline="0" dirty="0">
                          <a:latin typeface="Aptos" panose="020B0004020202020204" pitchFamily="34" charset="0"/>
                          <a:cs typeface="72 Condensed" panose="020B0506030000000003" pitchFamily="34" charset="0"/>
                          <a:hlinkClick r:id="rId3"/>
                        </a:rPr>
                        <a:t>https://www.cool.osd.mil/army</a:t>
                      </a:r>
                      <a:r>
                        <a:rPr lang="en-US" sz="1100" b="0" baseline="0" dirty="0">
                          <a:latin typeface="Aptos" panose="020B0004020202020204" pitchFamily="34" charset="0"/>
                          <a:cs typeface="72 Condensed" panose="020B0506030000000003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7318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B456629-0283-C0D9-D8AD-94B443930EB9}"/>
              </a:ext>
            </a:extLst>
          </p:cNvPr>
          <p:cNvSpPr txBox="1"/>
          <p:nvPr/>
        </p:nvSpPr>
        <p:spPr>
          <a:xfrm>
            <a:off x="4321175" y="20161"/>
            <a:ext cx="33536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72 Black" panose="020B0A04030603020204" pitchFamily="34" charset="0"/>
                <a:cs typeface="72 Black" panose="020B0A04030603020204" pitchFamily="34" charset="0"/>
              </a:rPr>
              <a:t>     Texas Military Department</a:t>
            </a:r>
          </a:p>
          <a:p>
            <a:pPr algn="ctr"/>
            <a:r>
              <a:rPr lang="en-US" sz="1600" b="1" dirty="0">
                <a:latin typeface="72 Black" panose="020B0A04030603020204" pitchFamily="34" charset="0"/>
                <a:cs typeface="72 Black" panose="020B0A04030603020204" pitchFamily="34" charset="0"/>
              </a:rPr>
              <a:t>FY 25 EDUCATION BENEFITS</a:t>
            </a:r>
          </a:p>
          <a:p>
            <a:pPr algn="ctr"/>
            <a:r>
              <a:rPr lang="en-US" sz="1600" b="1" dirty="0">
                <a:latin typeface="72 Black" panose="020B0A04030603020204" pitchFamily="34" charset="0"/>
                <a:cs typeface="72 Black" panose="020B0A04030603020204" pitchFamily="34" charset="0"/>
              </a:rPr>
              <a:t> AT-A-GLANCE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6E329-BF55-FFAF-6225-6A07325DC0D4}"/>
              </a:ext>
            </a:extLst>
          </p:cNvPr>
          <p:cNvSpPr txBox="1"/>
          <p:nvPr/>
        </p:nvSpPr>
        <p:spPr>
          <a:xfrm>
            <a:off x="10569354" y="124036"/>
            <a:ext cx="1622645" cy="561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gency FB" panose="020B0503020202020204" pitchFamily="34" charset="0"/>
              </a:rPr>
              <a:t>11/18/2024</a:t>
            </a:r>
          </a:p>
          <a:p>
            <a:r>
              <a:rPr lang="en-US" sz="1000" dirty="0">
                <a:latin typeface="72 Condensed" panose="020B0506030000000003" pitchFamily="34" charset="0"/>
                <a:cs typeface="72 Condensed" panose="020B0506030000000003" pitchFamily="34" charset="0"/>
              </a:rPr>
              <a:t>This version supersedes and replaces all prior versions.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3461A0-EB2D-E545-5872-B807B2FBF0D7}"/>
              </a:ext>
            </a:extLst>
          </p:cNvPr>
          <p:cNvSpPr txBox="1"/>
          <p:nvPr/>
        </p:nvSpPr>
        <p:spPr>
          <a:xfrm>
            <a:off x="1007020" y="124036"/>
            <a:ext cx="27426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ptos" panose="020B0004020202020204" pitchFamily="34" charset="0"/>
                <a:cs typeface="72 Condensed" panose="020B0506030000000003" pitchFamily="34" charset="0"/>
              </a:rPr>
              <a:t>Education Services </a:t>
            </a:r>
          </a:p>
          <a:p>
            <a:r>
              <a:rPr lang="en-US" sz="1100" b="1" dirty="0">
                <a:latin typeface="Aptos" panose="020B0004020202020204" pitchFamily="34" charset="0"/>
                <a:cs typeface="72 Condensed" panose="020B0506030000000003" pitchFamily="34" charset="0"/>
              </a:rPr>
              <a:t>Email: </a:t>
            </a:r>
            <a:r>
              <a:rPr lang="en-US" sz="1100" b="1" dirty="0">
                <a:latin typeface="Aptos" panose="020B0004020202020204" pitchFamily="34" charset="0"/>
                <a:cs typeface="72 Condensed" panose="020B0506030000000003" pitchFamily="34" charset="0"/>
                <a:hlinkClick r:id="rId4"/>
              </a:rPr>
              <a:t>ng.tx.txarng.mbx.education@army.mil</a:t>
            </a:r>
            <a:endParaRPr lang="en-US" sz="1100" b="1" dirty="0">
              <a:latin typeface="Aptos" panose="020B0004020202020204" pitchFamily="34" charset="0"/>
              <a:cs typeface="72 Condensed" panose="020B0506030000000003" pitchFamily="34" charset="0"/>
            </a:endParaRPr>
          </a:p>
          <a:p>
            <a:endParaRPr lang="en-US" sz="1100" b="1" dirty="0">
              <a:latin typeface="72 Condensed" panose="020B0506030000000003" pitchFamily="34" charset="0"/>
              <a:cs typeface="72 Condensed" panose="020B0506030000000003" pitchFamily="34" charset="0"/>
            </a:endParaRPr>
          </a:p>
        </p:txBody>
      </p:sp>
      <p:pic>
        <p:nvPicPr>
          <p:cNvPr id="10" name="Picture 9" descr="Shape, arrow&#10;&#10;Description automatically generated">
            <a:extLst>
              <a:ext uri="{FF2B5EF4-FFF2-40B4-BE49-F238E27FC236}">
                <a16:creationId xmlns:a16="http://schemas.microsoft.com/office/drawing/2014/main" id="{2D809324-72C8-B983-8D67-39608C381C2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93" y="1370713"/>
            <a:ext cx="322127" cy="210993"/>
          </a:xfrm>
          <a:prstGeom prst="rect">
            <a:avLst/>
          </a:prstGeom>
        </p:spPr>
      </p:pic>
      <p:pic>
        <p:nvPicPr>
          <p:cNvPr id="11" name="Picture 10" descr="Shape, arrow&#10;&#10;Description automatically generated">
            <a:extLst>
              <a:ext uri="{FF2B5EF4-FFF2-40B4-BE49-F238E27FC236}">
                <a16:creationId xmlns:a16="http://schemas.microsoft.com/office/drawing/2014/main" id="{D1DB1779-4A73-672F-E5C7-8B1FE0B7B2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31" y="2793258"/>
            <a:ext cx="314189" cy="205794"/>
          </a:xfrm>
          <a:prstGeom prst="rect">
            <a:avLst/>
          </a:prstGeom>
        </p:spPr>
      </p:pic>
      <p:pic>
        <p:nvPicPr>
          <p:cNvPr id="13" name="Picture 12" descr="Logo">
            <a:extLst>
              <a:ext uri="{FF2B5EF4-FFF2-40B4-BE49-F238E27FC236}">
                <a16:creationId xmlns:a16="http://schemas.microsoft.com/office/drawing/2014/main" id="{D453145A-15BD-6FE0-D1E0-3B6834B29DB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8" y="4019950"/>
            <a:ext cx="393115" cy="393115"/>
          </a:xfrm>
          <a:prstGeom prst="rect">
            <a:avLst/>
          </a:prstGeom>
        </p:spPr>
      </p:pic>
      <p:pic>
        <p:nvPicPr>
          <p:cNvPr id="14" name="Picture 13" descr="Logo">
            <a:extLst>
              <a:ext uri="{FF2B5EF4-FFF2-40B4-BE49-F238E27FC236}">
                <a16:creationId xmlns:a16="http://schemas.microsoft.com/office/drawing/2014/main" id="{CA5B076A-F98A-732F-B20E-5E72BCDDD21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9" y="5455901"/>
            <a:ext cx="393115" cy="393115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9B146708-EA23-4842-BA8B-46425FA578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60" y="83677"/>
            <a:ext cx="550960" cy="55920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0496333-123C-536C-9866-F8442EA8DB0B}"/>
              </a:ext>
            </a:extLst>
          </p:cNvPr>
          <p:cNvSpPr txBox="1"/>
          <p:nvPr/>
        </p:nvSpPr>
        <p:spPr>
          <a:xfrm>
            <a:off x="7851967" y="292789"/>
            <a:ext cx="274262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latin typeface="Aptos" panose="020B0004020202020204" pitchFamily="34" charset="0"/>
                <a:cs typeface="72 Condensed" panose="020B0506030000000003" pitchFamily="34" charset="0"/>
              </a:rPr>
              <a:t>State Tuition Assistance</a:t>
            </a:r>
          </a:p>
          <a:p>
            <a:r>
              <a:rPr lang="en-US" sz="1100" b="1" dirty="0">
                <a:latin typeface="Aptos" panose="020B0004020202020204" pitchFamily="34" charset="0"/>
                <a:cs typeface="72 Condensed" panose="020B0506030000000003" pitchFamily="34" charset="0"/>
              </a:rPr>
              <a:t>Email:  </a:t>
            </a:r>
            <a:r>
              <a:rPr lang="en-US" sz="1100" b="1" dirty="0">
                <a:latin typeface="Aptos" panose="020B0004020202020204" pitchFamily="34" charset="0"/>
                <a:cs typeface="72 Condensed" panose="020B0506030000000003" pitchFamily="34" charset="0"/>
                <a:hlinkClick r:id="rId8"/>
              </a:rPr>
              <a:t>ng.tx.txarng.mbx.trp@army.mil</a:t>
            </a:r>
            <a:endParaRPr lang="en-US" sz="1100" b="1" dirty="0">
              <a:latin typeface="Aptos" panose="020B0004020202020204" pitchFamily="34" charset="0"/>
              <a:cs typeface="72 Condensed" panose="020B0506030000000003" pitchFamily="34" charset="0"/>
            </a:endParaRPr>
          </a:p>
          <a:p>
            <a:endParaRPr lang="en-US" sz="1100" b="1" dirty="0">
              <a:latin typeface="72 Condensed" panose="020B0506030000000003" pitchFamily="34" charset="0"/>
              <a:cs typeface="72 Condensed" panose="020B050603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5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adc925-6b5d-4628-b7e0-5b86efa98958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8C060DC519C5438F279013B0EC9B02" ma:contentTypeVersion="15" ma:contentTypeDescription="Create a new document." ma:contentTypeScope="" ma:versionID="cef295125a26350a7391e711dda48800">
  <xsd:schema xmlns:xsd="http://www.w3.org/2001/XMLSchema" xmlns:xs="http://www.w3.org/2001/XMLSchema" xmlns:p="http://schemas.microsoft.com/office/2006/metadata/properties" xmlns:ns1="http://schemas.microsoft.com/sharepoint/v3" xmlns:ns3="04adc925-6b5d-4628-b7e0-5b86efa98958" xmlns:ns4="bc96db8f-62c4-44cc-8b28-7ef117495d18" targetNamespace="http://schemas.microsoft.com/office/2006/metadata/properties" ma:root="true" ma:fieldsID="69313c584cbc87458f85655437443450" ns1:_="" ns3:_="" ns4:_="">
    <xsd:import namespace="http://schemas.microsoft.com/sharepoint/v3"/>
    <xsd:import namespace="04adc925-6b5d-4628-b7e0-5b86efa98958"/>
    <xsd:import namespace="bc96db8f-62c4-44cc-8b28-7ef117495d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dc925-6b5d-4628-b7e0-5b86efa989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6db8f-62c4-44cc-8b28-7ef117495d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00BD6A-4128-4A89-ADC9-FE79B1B92DEE}">
  <ds:schemaRefs>
    <ds:schemaRef ds:uri="bc96db8f-62c4-44cc-8b28-7ef117495d18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04adc925-6b5d-4628-b7e0-5b86efa98958"/>
  </ds:schemaRefs>
</ds:datastoreItem>
</file>

<file path=customXml/itemProps2.xml><?xml version="1.0" encoding="utf-8"?>
<ds:datastoreItem xmlns:ds="http://schemas.openxmlformats.org/officeDocument/2006/customXml" ds:itemID="{A99ECF6F-109D-4974-BB39-FF1A304CB5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31E0F9-3B92-47C4-803C-AC395B8A67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4adc925-6b5d-4628-b7e0-5b86efa98958"/>
    <ds:schemaRef ds:uri="bc96db8f-62c4-44cc-8b28-7ef117495d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54eecc5-e26c-4620-b240-5a8bb326c33d}" enabled="1" method="Standard" siteId="{fae6d70f-954b-4811-92b6-0530d6f84c4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679</Words>
  <Application>Microsoft Office PowerPoint</Application>
  <PresentationFormat>Widescreen</PresentationFormat>
  <Paragraphs>78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72 Black</vt:lpstr>
      <vt:lpstr>72 Condensed</vt:lpstr>
      <vt:lpstr>Agency FB</vt:lpstr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GONZALEZ, YVETTE Ms CIV USA</dc:creator>
  <cp:lastModifiedBy>Gonzalez, Yvette E CIV NG TXARNG (USA)</cp:lastModifiedBy>
  <cp:revision>66</cp:revision>
  <cp:lastPrinted>2024-04-09T15:13:39Z</cp:lastPrinted>
  <dcterms:created xsi:type="dcterms:W3CDTF">2016-01-15T18:30:03Z</dcterms:created>
  <dcterms:modified xsi:type="dcterms:W3CDTF">2024-11-18T19:08:23Z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0x010100398C060DC519C5438F279013B0EC9B02</vt:lpwstr>
  </property>
</Properties>
</file>