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autoCompressPictures="0">
  <p:sldMasterIdLst>
    <p:sldMasterId id="2147484330" r:id="rId4"/>
  </p:sldMasterIdLst>
  <p:notesMasterIdLst>
    <p:notesMasterId r:id="rId19"/>
  </p:notesMasterIdLst>
  <p:sldIdLst>
    <p:sldId id="319" r:id="rId5"/>
    <p:sldId id="607" r:id="rId6"/>
    <p:sldId id="356" r:id="rId7"/>
    <p:sldId id="601" r:id="rId8"/>
    <p:sldId id="611" r:id="rId9"/>
    <p:sldId id="615" r:id="rId10"/>
    <p:sldId id="606" r:id="rId11"/>
    <p:sldId id="268" r:id="rId12"/>
    <p:sldId id="608" r:id="rId13"/>
    <p:sldId id="609" r:id="rId14"/>
    <p:sldId id="610" r:id="rId15"/>
    <p:sldId id="612" r:id="rId16"/>
    <p:sldId id="613" r:id="rId17"/>
    <p:sldId id="357" r:id="rId18"/>
  </p:sldIdLst>
  <p:sldSz cx="12192000" cy="6858000"/>
  <p:notesSz cx="6858000" cy="9144000"/>
  <p:embeddedFontLst>
    <p:embeddedFont>
      <p:font typeface="Aptos Black" panose="020B0004020202020204" pitchFamily="34" charset="0"/>
      <p:bold r:id="rId20"/>
      <p:boldItalic r:id="rId21"/>
    </p:embeddedFont>
    <p:embeddedFont>
      <p:font typeface="Aptos SemiBold" panose="020B0004020202020204" pitchFamily="34" charset="0"/>
      <p:bold r:id="rId22"/>
      <p:boldItalic r:id="rId23"/>
    </p:embeddedFont>
    <p:embeddedFont>
      <p:font typeface="Arial Narrow" panose="020B0606020202030204" pitchFamily="34" charset="0"/>
      <p:regular r:id="rId24"/>
      <p:bold r:id="rId25"/>
      <p:italic r:id="rId26"/>
      <p:boldItalic r:id="rId27"/>
    </p:embeddedFont>
    <p:embeddedFont>
      <p:font typeface="Bell MT" panose="02020503060305020303" pitchFamily="18" charset="0"/>
      <p:regular r:id="rId28"/>
      <p:bold r:id="rId29"/>
      <p:italic r:id="rId30"/>
    </p:embeddedFont>
    <p:embeddedFont>
      <p:font typeface="Trebuchet MS" panose="020B0603020202020204" pitchFamily="34" charset="0"/>
      <p:regular r:id="rId31"/>
      <p:bold r:id="rId32"/>
      <p:italic r:id="rId33"/>
      <p:boldItalic r:id="rId34"/>
    </p:embeddedFont>
    <p:embeddedFont>
      <p:font typeface="Webdings" panose="05030102010509060703" pitchFamily="18" charset="2"/>
      <p:regular r:id="rId35"/>
    </p:embeddedFont>
    <p:embeddedFont>
      <p:font typeface="Wingdings 3" panose="05040102010807070707" pitchFamily="18" charset="2"/>
      <p:regular r:id="rId36"/>
    </p:embeddedFont>
  </p:embeddedFont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C5E6E"/>
    <a:srgbClr val="007A37"/>
    <a:srgbClr val="CCFF99"/>
    <a:srgbClr val="EE6816"/>
    <a:srgbClr val="054AAF"/>
    <a:srgbClr val="FFFF99"/>
    <a:srgbClr val="FFCC00"/>
    <a:srgbClr val="010785"/>
    <a:srgbClr val="AAFCFA"/>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63FBA68-B66C-4363-B82E-8A9FD81470D3}" v="4" dt="2026-07-16T14:08:20.069"/>
  </p1510:revLst>
</p1510:revInfo>
</file>

<file path=ppt/tableStyles.xml><?xml version="1.0" encoding="utf-8"?>
<a:tblStyleLst xmlns:a="http://schemas.openxmlformats.org/drawingml/2006/main" def="{5C22544A-7EE6-4342-B048-85BDC9FD1C3A}">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8" d="100"/>
          <a:sy n="78" d="100"/>
        </p:scale>
        <p:origin x="850" y="58"/>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font" Target="fonts/font7.fntdata"/><Relationship Id="rId39" Type="http://schemas.openxmlformats.org/officeDocument/2006/relationships/theme" Target="theme/theme1.xml"/><Relationship Id="rId21" Type="http://schemas.openxmlformats.org/officeDocument/2006/relationships/font" Target="fonts/font2.fntdata"/><Relationship Id="rId34" Type="http://schemas.openxmlformats.org/officeDocument/2006/relationships/font" Target="fonts/font15.fntdata"/><Relationship Id="rId42" Type="http://schemas.microsoft.com/office/2015/10/relationships/revisionInfo" Target="revisionInfo.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font" Target="fonts/font1.fntdata"/><Relationship Id="rId29" Type="http://schemas.openxmlformats.org/officeDocument/2006/relationships/font" Target="fonts/font10.fntdata"/><Relationship Id="rId41"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font" Target="fonts/font5.fntdata"/><Relationship Id="rId32" Type="http://schemas.openxmlformats.org/officeDocument/2006/relationships/font" Target="fonts/font13.fntdata"/><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font" Target="fonts/font4.fntdata"/><Relationship Id="rId28" Type="http://schemas.openxmlformats.org/officeDocument/2006/relationships/font" Target="fonts/font9.fntdata"/><Relationship Id="rId36" Type="http://schemas.openxmlformats.org/officeDocument/2006/relationships/font" Target="fonts/font17.fntdata"/><Relationship Id="rId10" Type="http://schemas.openxmlformats.org/officeDocument/2006/relationships/slide" Target="slides/slide6.xml"/><Relationship Id="rId19" Type="http://schemas.openxmlformats.org/officeDocument/2006/relationships/notesMaster" Target="notesMasters/notesMaster1.xml"/><Relationship Id="rId31" Type="http://schemas.openxmlformats.org/officeDocument/2006/relationships/font" Target="fonts/font12.fntdata"/><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font" Target="fonts/font3.fntdata"/><Relationship Id="rId27" Type="http://schemas.openxmlformats.org/officeDocument/2006/relationships/font" Target="fonts/font8.fntdata"/><Relationship Id="rId30" Type="http://schemas.openxmlformats.org/officeDocument/2006/relationships/font" Target="fonts/font11.fntdata"/><Relationship Id="rId35" Type="http://schemas.openxmlformats.org/officeDocument/2006/relationships/font" Target="fonts/font16.fntdata"/><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font" Target="fonts/font6.fntdata"/><Relationship Id="rId33" Type="http://schemas.openxmlformats.org/officeDocument/2006/relationships/font" Target="fonts/font14.fntdata"/><Relationship Id="rId38"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Bell, Mary A NFG (USA)" userId="ca80762c-859d-4c2b-b2be-4965a9c5f719" providerId="ADAL" clId="{23E1930E-4387-4682-A7FA-58513746C7EE}"/>
    <pc:docChg chg="undo custSel delSld modSld">
      <pc:chgData name="Bell, Mary A NFG (USA)" userId="ca80762c-859d-4c2b-b2be-4965a9c5f719" providerId="ADAL" clId="{23E1930E-4387-4682-A7FA-58513746C7EE}" dt="2026-07-16T14:11:52.570" v="319" actId="20577"/>
      <pc:docMkLst>
        <pc:docMk/>
      </pc:docMkLst>
      <pc:sldChg chg="modSp mod">
        <pc:chgData name="Bell, Mary A NFG (USA)" userId="ca80762c-859d-4c2b-b2be-4965a9c5f719" providerId="ADAL" clId="{23E1930E-4387-4682-A7FA-58513746C7EE}" dt="2026-07-16T14:08:57.706" v="309" actId="255"/>
        <pc:sldMkLst>
          <pc:docMk/>
          <pc:sldMk cId="1185110536" sldId="357"/>
        </pc:sldMkLst>
        <pc:spChg chg="mod">
          <ac:chgData name="Bell, Mary A NFG (USA)" userId="ca80762c-859d-4c2b-b2be-4965a9c5f719" providerId="ADAL" clId="{23E1930E-4387-4682-A7FA-58513746C7EE}" dt="2026-07-16T14:08:57.706" v="309" actId="255"/>
          <ac:spMkLst>
            <pc:docMk/>
            <pc:sldMk cId="1185110536" sldId="357"/>
            <ac:spMk id="6" creationId="{362DFC78-F009-263C-7067-58D0CD3B66E3}"/>
          </ac:spMkLst>
        </pc:spChg>
      </pc:sldChg>
      <pc:sldChg chg="modSp mod">
        <pc:chgData name="Bell, Mary A NFG (USA)" userId="ca80762c-859d-4c2b-b2be-4965a9c5f719" providerId="ADAL" clId="{23E1930E-4387-4682-A7FA-58513746C7EE}" dt="2026-07-15T19:33:49.453" v="211" actId="20577"/>
        <pc:sldMkLst>
          <pc:docMk/>
          <pc:sldMk cId="1636463330" sldId="613"/>
        </pc:sldMkLst>
        <pc:spChg chg="mod">
          <ac:chgData name="Bell, Mary A NFG (USA)" userId="ca80762c-859d-4c2b-b2be-4965a9c5f719" providerId="ADAL" clId="{23E1930E-4387-4682-A7FA-58513746C7EE}" dt="2026-07-15T19:33:49.453" v="211" actId="20577"/>
          <ac:spMkLst>
            <pc:docMk/>
            <pc:sldMk cId="1636463330" sldId="613"/>
            <ac:spMk id="3" creationId="{3B4121AB-02BD-FB10-2588-E56609DE994F}"/>
          </ac:spMkLst>
        </pc:spChg>
      </pc:sldChg>
      <pc:sldChg chg="modSp mod">
        <pc:chgData name="Bell, Mary A NFG (USA)" userId="ca80762c-859d-4c2b-b2be-4965a9c5f719" providerId="ADAL" clId="{23E1930E-4387-4682-A7FA-58513746C7EE}" dt="2026-07-16T14:11:52.570" v="319" actId="20577"/>
        <pc:sldMkLst>
          <pc:docMk/>
          <pc:sldMk cId="1240174468" sldId="615"/>
        </pc:sldMkLst>
        <pc:spChg chg="mod">
          <ac:chgData name="Bell, Mary A NFG (USA)" userId="ca80762c-859d-4c2b-b2be-4965a9c5f719" providerId="ADAL" clId="{23E1930E-4387-4682-A7FA-58513746C7EE}" dt="2026-07-16T14:11:52.570" v="319" actId="20577"/>
          <ac:spMkLst>
            <pc:docMk/>
            <pc:sldMk cId="1240174468" sldId="615"/>
            <ac:spMk id="4" creationId="{55530B37-F900-F329-6EFA-CD8DED613991}"/>
          </ac:spMkLst>
        </pc:spChg>
      </pc:sldChg>
      <pc:sldChg chg="modSp del mod">
        <pc:chgData name="Bell, Mary A NFG (USA)" userId="ca80762c-859d-4c2b-b2be-4965a9c5f719" providerId="ADAL" clId="{23E1930E-4387-4682-A7FA-58513746C7EE}" dt="2026-07-15T19:42:18.690" v="215" actId="2696"/>
        <pc:sldMkLst>
          <pc:docMk/>
          <pc:sldMk cId="4088984800" sldId="616"/>
        </pc:sldMkLst>
        <pc:picChg chg="mod">
          <ac:chgData name="Bell, Mary A NFG (USA)" userId="ca80762c-859d-4c2b-b2be-4965a9c5f719" providerId="ADAL" clId="{23E1930E-4387-4682-A7FA-58513746C7EE}" dt="2026-07-15T19:39:29.753" v="214" actId="14100"/>
          <ac:picMkLst>
            <pc:docMk/>
            <pc:sldMk cId="4088984800" sldId="616"/>
            <ac:picMk id="5" creationId="{840A095C-2978-BBD5-5894-2555A5141FF5}"/>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72224CD-115D-456B-B1D6-8A0D1A68B7A3}" type="datetimeFigureOut">
              <a:rPr lang="en-US" smtClean="0"/>
              <a:t>7/16/2026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C254054-DE85-42CB-A2EE-107CED3DE591}" type="slidenum">
              <a:rPr lang="en-US" smtClean="0"/>
              <a:t>‹#›</a:t>
            </a:fld>
            <a:endParaRPr lang="en-US"/>
          </a:p>
        </p:txBody>
      </p:sp>
    </p:spTree>
    <p:extLst>
      <p:ext uri="{BB962C8B-B14F-4D97-AF65-F5344CB8AC3E}">
        <p14:creationId xmlns:p14="http://schemas.microsoft.com/office/powerpoint/2010/main" val="300722592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AW</a:t>
            </a:r>
          </a:p>
        </p:txBody>
      </p:sp>
      <p:sp>
        <p:nvSpPr>
          <p:cNvPr id="4" name="Slide Number Placeholder 3"/>
          <p:cNvSpPr>
            <a:spLocks noGrp="1"/>
          </p:cNvSpPr>
          <p:nvPr>
            <p:ph type="sldNum" sz="quarter" idx="5"/>
          </p:nvPr>
        </p:nvSpPr>
        <p:spPr/>
        <p:txBody>
          <a:bodyPr/>
          <a:lstStyle/>
          <a:p>
            <a:fld id="{AC254054-DE85-42CB-A2EE-107CED3DE591}" type="slidenum">
              <a:rPr lang="en-US" smtClean="0"/>
              <a:t>1</a:t>
            </a:fld>
            <a:endParaRPr lang="en-US"/>
          </a:p>
        </p:txBody>
      </p:sp>
    </p:spTree>
    <p:extLst>
      <p:ext uri="{BB962C8B-B14F-4D97-AF65-F5344CB8AC3E}">
        <p14:creationId xmlns:p14="http://schemas.microsoft.com/office/powerpoint/2010/main" val="114732839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16AAB5-625C-C0AB-5D7C-A9AA7BD2838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80D5AA1-3BD2-56E7-E6BE-C3FEC157345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ADD1E03-90D2-92AB-D75A-E55CF350CBAA}"/>
              </a:ext>
            </a:extLst>
          </p:cNvPr>
          <p:cNvSpPr>
            <a:spLocks noGrp="1"/>
          </p:cNvSpPr>
          <p:nvPr>
            <p:ph type="body" idx="1"/>
          </p:nvPr>
        </p:nvSpPr>
        <p:spPr/>
        <p:txBody>
          <a:bodyPr/>
          <a:lstStyle/>
          <a:p>
            <a:r>
              <a:rPr lang="en-US"/>
              <a:t>AW &amp; PY</a:t>
            </a:r>
          </a:p>
        </p:txBody>
      </p:sp>
      <p:sp>
        <p:nvSpPr>
          <p:cNvPr id="4" name="Slide Number Placeholder 3">
            <a:extLst>
              <a:ext uri="{FF2B5EF4-FFF2-40B4-BE49-F238E27FC236}">
                <a16:creationId xmlns:a16="http://schemas.microsoft.com/office/drawing/2014/main" id="{57D2696D-A460-4A4C-34E3-D6572B23B11B}"/>
              </a:ext>
            </a:extLst>
          </p:cNvPr>
          <p:cNvSpPr>
            <a:spLocks noGrp="1"/>
          </p:cNvSpPr>
          <p:nvPr>
            <p:ph type="sldNum" sz="quarter" idx="5"/>
          </p:nvPr>
        </p:nvSpPr>
        <p:spPr/>
        <p:txBody>
          <a:bodyPr/>
          <a:lstStyle/>
          <a:p>
            <a:fld id="{AC254054-DE85-42CB-A2EE-107CED3DE591}" type="slidenum">
              <a:rPr lang="en-US" smtClean="0"/>
              <a:t>10</a:t>
            </a:fld>
            <a:endParaRPr lang="en-US"/>
          </a:p>
        </p:txBody>
      </p:sp>
    </p:spTree>
    <p:extLst>
      <p:ext uri="{BB962C8B-B14F-4D97-AF65-F5344CB8AC3E}">
        <p14:creationId xmlns:p14="http://schemas.microsoft.com/office/powerpoint/2010/main" val="216824693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6A5E01-D6D8-C6E9-33E0-8A1DA7CBC8C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3E757B7-1828-CB71-2C64-61E0647A4C2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8E683CE-48C0-50ED-B143-D3CF412E0EF9}"/>
              </a:ext>
            </a:extLst>
          </p:cNvPr>
          <p:cNvSpPr>
            <a:spLocks noGrp="1"/>
          </p:cNvSpPr>
          <p:nvPr>
            <p:ph type="body" idx="1"/>
          </p:nvPr>
        </p:nvSpPr>
        <p:spPr/>
        <p:txBody>
          <a:bodyPr/>
          <a:lstStyle/>
          <a:p>
            <a:r>
              <a:rPr lang="en-US"/>
              <a:t>AW &amp; PY</a:t>
            </a:r>
          </a:p>
        </p:txBody>
      </p:sp>
      <p:sp>
        <p:nvSpPr>
          <p:cNvPr id="4" name="Slide Number Placeholder 3">
            <a:extLst>
              <a:ext uri="{FF2B5EF4-FFF2-40B4-BE49-F238E27FC236}">
                <a16:creationId xmlns:a16="http://schemas.microsoft.com/office/drawing/2014/main" id="{6264D854-BE9F-8D71-134F-06395E22CCA3}"/>
              </a:ext>
            </a:extLst>
          </p:cNvPr>
          <p:cNvSpPr>
            <a:spLocks noGrp="1"/>
          </p:cNvSpPr>
          <p:nvPr>
            <p:ph type="sldNum" sz="quarter" idx="5"/>
          </p:nvPr>
        </p:nvSpPr>
        <p:spPr/>
        <p:txBody>
          <a:bodyPr/>
          <a:lstStyle/>
          <a:p>
            <a:fld id="{AC254054-DE85-42CB-A2EE-107CED3DE591}" type="slidenum">
              <a:rPr lang="en-US" smtClean="0"/>
              <a:t>11</a:t>
            </a:fld>
            <a:endParaRPr lang="en-US"/>
          </a:p>
        </p:txBody>
      </p:sp>
    </p:spTree>
    <p:extLst>
      <p:ext uri="{BB962C8B-B14F-4D97-AF65-F5344CB8AC3E}">
        <p14:creationId xmlns:p14="http://schemas.microsoft.com/office/powerpoint/2010/main" val="265939726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AH</a:t>
            </a:r>
          </a:p>
        </p:txBody>
      </p:sp>
      <p:sp>
        <p:nvSpPr>
          <p:cNvPr id="4" name="Slide Number Placeholder 3"/>
          <p:cNvSpPr>
            <a:spLocks noGrp="1"/>
          </p:cNvSpPr>
          <p:nvPr>
            <p:ph type="sldNum" sz="quarter" idx="5"/>
          </p:nvPr>
        </p:nvSpPr>
        <p:spPr/>
        <p:txBody>
          <a:bodyPr/>
          <a:lstStyle/>
          <a:p>
            <a:fld id="{AC254054-DE85-42CB-A2EE-107CED3DE591}" type="slidenum">
              <a:rPr lang="en-US" smtClean="0"/>
              <a:t>12</a:t>
            </a:fld>
            <a:endParaRPr lang="en-US"/>
          </a:p>
        </p:txBody>
      </p:sp>
    </p:spTree>
    <p:extLst>
      <p:ext uri="{BB962C8B-B14F-4D97-AF65-F5344CB8AC3E}">
        <p14:creationId xmlns:p14="http://schemas.microsoft.com/office/powerpoint/2010/main" val="17090712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PY &amp; AW</a:t>
            </a:r>
          </a:p>
        </p:txBody>
      </p:sp>
      <p:sp>
        <p:nvSpPr>
          <p:cNvPr id="4" name="Slide Number Placeholder 3"/>
          <p:cNvSpPr>
            <a:spLocks noGrp="1"/>
          </p:cNvSpPr>
          <p:nvPr>
            <p:ph type="sldNum" sz="quarter" idx="5"/>
          </p:nvPr>
        </p:nvSpPr>
        <p:spPr/>
        <p:txBody>
          <a:bodyPr/>
          <a:lstStyle/>
          <a:p>
            <a:fld id="{AC254054-DE85-42CB-A2EE-107CED3DE591}" type="slidenum">
              <a:rPr lang="en-US" smtClean="0"/>
              <a:t>13</a:t>
            </a:fld>
            <a:endParaRPr lang="en-US"/>
          </a:p>
        </p:txBody>
      </p:sp>
    </p:spTree>
    <p:extLst>
      <p:ext uri="{BB962C8B-B14F-4D97-AF65-F5344CB8AC3E}">
        <p14:creationId xmlns:p14="http://schemas.microsoft.com/office/powerpoint/2010/main" val="89445817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C254054-DE85-42CB-A2EE-107CED3DE591}" type="slidenum">
              <a:rPr lang="en-US" smtClean="0"/>
              <a:t>14</a:t>
            </a:fld>
            <a:endParaRPr lang="en-US"/>
          </a:p>
        </p:txBody>
      </p:sp>
    </p:spTree>
    <p:extLst>
      <p:ext uri="{BB962C8B-B14F-4D97-AF65-F5344CB8AC3E}">
        <p14:creationId xmlns:p14="http://schemas.microsoft.com/office/powerpoint/2010/main" val="87450129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BFDDAE-06E7-0BA5-0306-91A870CC833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EA3CF48-BB82-F915-4EFA-D39B0CF24A9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17EE106-69D0-7662-1FAA-D6C7BEC5FE88}"/>
              </a:ext>
            </a:extLst>
          </p:cNvPr>
          <p:cNvSpPr>
            <a:spLocks noGrp="1"/>
          </p:cNvSpPr>
          <p:nvPr>
            <p:ph type="body" idx="1"/>
          </p:nvPr>
        </p:nvSpPr>
        <p:spPr/>
        <p:txBody>
          <a:bodyPr/>
          <a:lstStyle/>
          <a:p>
            <a:r>
              <a:rPr lang="en-US"/>
              <a:t>AW</a:t>
            </a:r>
          </a:p>
        </p:txBody>
      </p:sp>
      <p:sp>
        <p:nvSpPr>
          <p:cNvPr id="4" name="Slide Number Placeholder 3">
            <a:extLst>
              <a:ext uri="{FF2B5EF4-FFF2-40B4-BE49-F238E27FC236}">
                <a16:creationId xmlns:a16="http://schemas.microsoft.com/office/drawing/2014/main" id="{51ADE89A-3BF8-2965-BA9D-11A746BFF154}"/>
              </a:ext>
            </a:extLst>
          </p:cNvPr>
          <p:cNvSpPr>
            <a:spLocks noGrp="1"/>
          </p:cNvSpPr>
          <p:nvPr>
            <p:ph type="sldNum" sz="quarter" idx="5"/>
          </p:nvPr>
        </p:nvSpPr>
        <p:spPr/>
        <p:txBody>
          <a:bodyPr/>
          <a:lstStyle/>
          <a:p>
            <a:fld id="{AC254054-DE85-42CB-A2EE-107CED3DE591}" type="slidenum">
              <a:rPr lang="en-US" smtClean="0"/>
              <a:t>2</a:t>
            </a:fld>
            <a:endParaRPr lang="en-US"/>
          </a:p>
        </p:txBody>
      </p:sp>
    </p:spTree>
    <p:extLst>
      <p:ext uri="{BB962C8B-B14F-4D97-AF65-F5344CB8AC3E}">
        <p14:creationId xmlns:p14="http://schemas.microsoft.com/office/powerpoint/2010/main" val="321090072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AH &amp; PY</a:t>
            </a:r>
          </a:p>
        </p:txBody>
      </p:sp>
      <p:sp>
        <p:nvSpPr>
          <p:cNvPr id="4" name="Slide Number Placeholder 3"/>
          <p:cNvSpPr>
            <a:spLocks noGrp="1"/>
          </p:cNvSpPr>
          <p:nvPr>
            <p:ph type="sldNum" sz="quarter" idx="5"/>
          </p:nvPr>
        </p:nvSpPr>
        <p:spPr/>
        <p:txBody>
          <a:bodyPr/>
          <a:lstStyle/>
          <a:p>
            <a:fld id="{AC254054-DE85-42CB-A2EE-107CED3DE591}" type="slidenum">
              <a:rPr lang="en-US" smtClean="0"/>
              <a:t>3</a:t>
            </a:fld>
            <a:endParaRPr lang="en-US"/>
          </a:p>
        </p:txBody>
      </p:sp>
    </p:spTree>
    <p:extLst>
      <p:ext uri="{BB962C8B-B14F-4D97-AF65-F5344CB8AC3E}">
        <p14:creationId xmlns:p14="http://schemas.microsoft.com/office/powerpoint/2010/main" val="47340044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AH</a:t>
            </a:r>
          </a:p>
        </p:txBody>
      </p:sp>
      <p:sp>
        <p:nvSpPr>
          <p:cNvPr id="4" name="Slide Number Placeholder 3"/>
          <p:cNvSpPr>
            <a:spLocks noGrp="1"/>
          </p:cNvSpPr>
          <p:nvPr>
            <p:ph type="sldNum" sz="quarter" idx="5"/>
          </p:nvPr>
        </p:nvSpPr>
        <p:spPr/>
        <p:txBody>
          <a:bodyPr/>
          <a:lstStyle/>
          <a:p>
            <a:fld id="{AC254054-DE85-42CB-A2EE-107CED3DE591}" type="slidenum">
              <a:rPr lang="en-US" smtClean="0"/>
              <a:t>4</a:t>
            </a:fld>
            <a:endParaRPr lang="en-US"/>
          </a:p>
        </p:txBody>
      </p:sp>
    </p:spTree>
    <p:extLst>
      <p:ext uri="{BB962C8B-B14F-4D97-AF65-F5344CB8AC3E}">
        <p14:creationId xmlns:p14="http://schemas.microsoft.com/office/powerpoint/2010/main" val="240803995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PY</a:t>
            </a:r>
          </a:p>
        </p:txBody>
      </p:sp>
      <p:sp>
        <p:nvSpPr>
          <p:cNvPr id="4" name="Slide Number Placeholder 3"/>
          <p:cNvSpPr>
            <a:spLocks noGrp="1"/>
          </p:cNvSpPr>
          <p:nvPr>
            <p:ph type="sldNum" sz="quarter" idx="5"/>
          </p:nvPr>
        </p:nvSpPr>
        <p:spPr/>
        <p:txBody>
          <a:bodyPr/>
          <a:lstStyle/>
          <a:p>
            <a:fld id="{AC254054-DE85-42CB-A2EE-107CED3DE591}" type="slidenum">
              <a:rPr lang="en-US" smtClean="0"/>
              <a:t>5</a:t>
            </a:fld>
            <a:endParaRPr lang="en-US"/>
          </a:p>
        </p:txBody>
      </p:sp>
    </p:spTree>
    <p:extLst>
      <p:ext uri="{BB962C8B-B14F-4D97-AF65-F5344CB8AC3E}">
        <p14:creationId xmlns:p14="http://schemas.microsoft.com/office/powerpoint/2010/main" val="363061400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EC</a:t>
            </a:r>
          </a:p>
        </p:txBody>
      </p:sp>
      <p:sp>
        <p:nvSpPr>
          <p:cNvPr id="4" name="Slide Number Placeholder 3"/>
          <p:cNvSpPr>
            <a:spLocks noGrp="1"/>
          </p:cNvSpPr>
          <p:nvPr>
            <p:ph type="sldNum" sz="quarter" idx="5"/>
          </p:nvPr>
        </p:nvSpPr>
        <p:spPr/>
        <p:txBody>
          <a:bodyPr/>
          <a:lstStyle/>
          <a:p>
            <a:fld id="{AC254054-DE85-42CB-A2EE-107CED3DE591}" type="slidenum">
              <a:rPr lang="en-US" smtClean="0"/>
              <a:t>6</a:t>
            </a:fld>
            <a:endParaRPr lang="en-US"/>
          </a:p>
        </p:txBody>
      </p:sp>
    </p:spTree>
    <p:extLst>
      <p:ext uri="{BB962C8B-B14F-4D97-AF65-F5344CB8AC3E}">
        <p14:creationId xmlns:p14="http://schemas.microsoft.com/office/powerpoint/2010/main" val="383997956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MB/  To strengthen communication and make information easier to access, we’re building a dedicated School Resources page. This site is currently under construction, but it will be completed by July 16th. It will serve as central communication hub for resources, instruction, updates and tools. </a:t>
            </a:r>
          </a:p>
        </p:txBody>
      </p:sp>
      <p:sp>
        <p:nvSpPr>
          <p:cNvPr id="4" name="Slide Number Placeholder 3"/>
          <p:cNvSpPr>
            <a:spLocks noGrp="1"/>
          </p:cNvSpPr>
          <p:nvPr>
            <p:ph type="sldNum" sz="quarter" idx="5"/>
          </p:nvPr>
        </p:nvSpPr>
        <p:spPr/>
        <p:txBody>
          <a:bodyPr/>
          <a:lstStyle/>
          <a:p>
            <a:fld id="{AC254054-DE85-42CB-A2EE-107CED3DE591}" type="slidenum">
              <a:rPr lang="en-US" smtClean="0"/>
              <a:t>7</a:t>
            </a:fld>
            <a:endParaRPr lang="en-US"/>
          </a:p>
        </p:txBody>
      </p:sp>
    </p:spTree>
    <p:extLst>
      <p:ext uri="{BB962C8B-B14F-4D97-AF65-F5344CB8AC3E}">
        <p14:creationId xmlns:p14="http://schemas.microsoft.com/office/powerpoint/2010/main" val="235033723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EC</a:t>
            </a:r>
          </a:p>
        </p:txBody>
      </p:sp>
      <p:sp>
        <p:nvSpPr>
          <p:cNvPr id="4" name="Slide Number Placeholder 3"/>
          <p:cNvSpPr>
            <a:spLocks noGrp="1"/>
          </p:cNvSpPr>
          <p:nvPr>
            <p:ph type="sldNum" sz="quarter" idx="5"/>
          </p:nvPr>
        </p:nvSpPr>
        <p:spPr/>
        <p:txBody>
          <a:bodyPr/>
          <a:lstStyle/>
          <a:p>
            <a:fld id="{AC254054-DE85-42CB-A2EE-107CED3DE591}" type="slidenum">
              <a:rPr lang="en-US" smtClean="0"/>
              <a:t>8</a:t>
            </a:fld>
            <a:endParaRPr lang="en-US"/>
          </a:p>
        </p:txBody>
      </p:sp>
    </p:spTree>
    <p:extLst>
      <p:ext uri="{BB962C8B-B14F-4D97-AF65-F5344CB8AC3E}">
        <p14:creationId xmlns:p14="http://schemas.microsoft.com/office/powerpoint/2010/main" val="176201237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88EDA3-D189-1E6D-C40A-CA3CFC23211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AEDD1E6-D28E-5E9A-B26F-C853E1B790F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0160AB2-CA1E-8EB5-291C-A9C9AAA33D70}"/>
              </a:ext>
            </a:extLst>
          </p:cNvPr>
          <p:cNvSpPr>
            <a:spLocks noGrp="1"/>
          </p:cNvSpPr>
          <p:nvPr>
            <p:ph type="body" idx="1"/>
          </p:nvPr>
        </p:nvSpPr>
        <p:spPr/>
        <p:txBody>
          <a:bodyPr/>
          <a:lstStyle/>
          <a:p>
            <a:r>
              <a:rPr lang="en-US"/>
              <a:t>MB/ The institutional needs assessment is another communication tool that’s already available on the Schools’ webpage, and this one is asking for your participation. </a:t>
            </a:r>
          </a:p>
          <a:p>
            <a:r>
              <a:rPr lang="en-US"/>
              <a:t>This is an interactive questionnaire that gives us insight into your department’s specific needs, points of contact, dates and deadlines, and we’ve included a place for you to give us feedback and to ask questions. </a:t>
            </a:r>
          </a:p>
        </p:txBody>
      </p:sp>
      <p:sp>
        <p:nvSpPr>
          <p:cNvPr id="4" name="Slide Number Placeholder 3">
            <a:extLst>
              <a:ext uri="{FF2B5EF4-FFF2-40B4-BE49-F238E27FC236}">
                <a16:creationId xmlns:a16="http://schemas.microsoft.com/office/drawing/2014/main" id="{1362A61C-5A49-3D13-6635-BD9C00225FF2}"/>
              </a:ext>
            </a:extLst>
          </p:cNvPr>
          <p:cNvSpPr>
            <a:spLocks noGrp="1"/>
          </p:cNvSpPr>
          <p:nvPr>
            <p:ph type="sldNum" sz="quarter" idx="5"/>
          </p:nvPr>
        </p:nvSpPr>
        <p:spPr/>
        <p:txBody>
          <a:bodyPr/>
          <a:lstStyle/>
          <a:p>
            <a:fld id="{AC254054-DE85-42CB-A2EE-107CED3DE591}" type="slidenum">
              <a:rPr lang="en-US" smtClean="0"/>
              <a:t>9</a:t>
            </a:fld>
            <a:endParaRPr lang="en-US"/>
          </a:p>
        </p:txBody>
      </p:sp>
    </p:spTree>
    <p:extLst>
      <p:ext uri="{BB962C8B-B14F-4D97-AF65-F5344CB8AC3E}">
        <p14:creationId xmlns:p14="http://schemas.microsoft.com/office/powerpoint/2010/main" val="162844228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B61BEF0D-F0BB-DE4B-95CE-6DB70DBA9567}" type="datetimeFigureOut">
              <a:rPr lang="en-US" smtClean="0"/>
              <a:pPr/>
              <a:t>7/16/2026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a:p>
        </p:txBody>
      </p:sp>
    </p:spTree>
    <p:extLst>
      <p:ext uri="{BB962C8B-B14F-4D97-AF65-F5344CB8AC3E}">
        <p14:creationId xmlns:p14="http://schemas.microsoft.com/office/powerpoint/2010/main" val="50454550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3500">
        <p159:morph option="byObject"/>
      </p:transition>
    </mc:Choice>
    <mc:Fallback xmlns="">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7/16/2026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a:p>
        </p:txBody>
      </p:sp>
    </p:spTree>
    <p:extLst>
      <p:ext uri="{BB962C8B-B14F-4D97-AF65-F5344CB8AC3E}">
        <p14:creationId xmlns:p14="http://schemas.microsoft.com/office/powerpoint/2010/main" val="40239362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7/16/2026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a:ln w="3175" cmpd="sng">
                  <a:noFill/>
                </a:ln>
                <a:solidFill>
                  <a:schemeClr val="accent1">
                    <a:lumMod val="60000"/>
                    <a:lumOff val="40000"/>
                  </a:schemeClr>
                </a:solidFill>
                <a:latin typeface="Arial"/>
              </a:rPr>
              <a:t>”</a:t>
            </a:r>
            <a:endParaRPr lang="en-US">
              <a:solidFill>
                <a:schemeClr val="accent1">
                  <a:lumMod val="60000"/>
                  <a:lumOff val="40000"/>
                </a:schemeClr>
              </a:solidFill>
              <a:latin typeface="Arial"/>
            </a:endParaRPr>
          </a:p>
        </p:txBody>
      </p:sp>
    </p:spTree>
    <p:extLst>
      <p:ext uri="{BB962C8B-B14F-4D97-AF65-F5344CB8AC3E}">
        <p14:creationId xmlns:p14="http://schemas.microsoft.com/office/powerpoint/2010/main" val="359201121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7/16/2026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a:p>
        </p:txBody>
      </p:sp>
    </p:spTree>
    <p:extLst>
      <p:ext uri="{BB962C8B-B14F-4D97-AF65-F5344CB8AC3E}">
        <p14:creationId xmlns:p14="http://schemas.microsoft.com/office/powerpoint/2010/main" val="55915537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7/16/2026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326154836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7/16/2026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a:p>
        </p:txBody>
      </p:sp>
    </p:spTree>
    <p:extLst>
      <p:ext uri="{BB962C8B-B14F-4D97-AF65-F5344CB8AC3E}">
        <p14:creationId xmlns:p14="http://schemas.microsoft.com/office/powerpoint/2010/main" val="343415954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61BEF0D-F0BB-DE4B-95CE-6DB70DBA9567}" type="datetimeFigureOut">
              <a:rPr lang="en-US" smtClean="0"/>
              <a:pPr/>
              <a:t>7/16/2026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a:p>
        </p:txBody>
      </p:sp>
    </p:spTree>
    <p:extLst>
      <p:ext uri="{BB962C8B-B14F-4D97-AF65-F5344CB8AC3E}">
        <p14:creationId xmlns:p14="http://schemas.microsoft.com/office/powerpoint/2010/main" val="62146171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3500">
        <p159:morph option="byObject"/>
      </p:transition>
    </mc:Choice>
    <mc:Fallback xmlns="">
      <p:transition spd="slow">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61BEF0D-F0BB-DE4B-95CE-6DB70DBA9567}" type="datetimeFigureOut">
              <a:rPr lang="en-US" smtClean="0"/>
              <a:pPr/>
              <a:t>7/16/2026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a:p>
        </p:txBody>
      </p:sp>
    </p:spTree>
    <p:extLst>
      <p:ext uri="{BB962C8B-B14F-4D97-AF65-F5344CB8AC3E}">
        <p14:creationId xmlns:p14="http://schemas.microsoft.com/office/powerpoint/2010/main" val="148404663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3500">
        <p159:morph option="byObject"/>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61BEF0D-F0BB-DE4B-95CE-6DB70DBA9567}" type="datetimeFigureOut">
              <a:rPr lang="en-US" smtClean="0"/>
              <a:pPr/>
              <a:t>7/16/2026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a:p>
        </p:txBody>
      </p:sp>
    </p:spTree>
    <p:extLst>
      <p:ext uri="{BB962C8B-B14F-4D97-AF65-F5344CB8AC3E}">
        <p14:creationId xmlns:p14="http://schemas.microsoft.com/office/powerpoint/2010/main" val="39374792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3500">
        <p159:morph option="byObject"/>
      </p:transition>
    </mc:Choice>
    <mc:Fallback xmlns="">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7/16/2026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a:p>
        </p:txBody>
      </p:sp>
    </p:spTree>
    <p:extLst>
      <p:ext uri="{BB962C8B-B14F-4D97-AF65-F5344CB8AC3E}">
        <p14:creationId xmlns:p14="http://schemas.microsoft.com/office/powerpoint/2010/main" val="40978799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3500">
        <p159:morph option="byObject"/>
      </p:transition>
    </mc:Choice>
    <mc:Fallback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77334" y="2160589"/>
            <a:ext cx="4184035" cy="38807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5089970" y="2160589"/>
            <a:ext cx="4184034" cy="38807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B61BEF0D-F0BB-DE4B-95CE-6DB70DBA9567}" type="datetimeFigureOut">
              <a:rPr lang="en-US" smtClean="0"/>
              <a:pPr/>
              <a:t>7/16/2026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a:p>
        </p:txBody>
      </p:sp>
    </p:spTree>
    <p:extLst>
      <p:ext uri="{BB962C8B-B14F-4D97-AF65-F5344CB8AC3E}">
        <p14:creationId xmlns:p14="http://schemas.microsoft.com/office/powerpoint/2010/main" val="235184907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3500">
        <p159:morph option="byObject"/>
      </p:transition>
    </mc:Choice>
    <mc:Fallback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B61BEF0D-F0BB-DE4B-95CE-6DB70DBA9567}" type="datetimeFigureOut">
              <a:rPr lang="en-US" smtClean="0"/>
              <a:pPr/>
              <a:t>7/16/2026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57F1E4F-1CFF-5643-939E-217C01CDF565}" type="slidenum">
              <a:rPr lang="en-US" smtClean="0"/>
              <a:pPr/>
              <a:t>‹#›</a:t>
            </a:fld>
            <a:endParaRPr lang="en-US"/>
          </a:p>
        </p:txBody>
      </p:sp>
    </p:spTree>
    <p:extLst>
      <p:ext uri="{BB962C8B-B14F-4D97-AF65-F5344CB8AC3E}">
        <p14:creationId xmlns:p14="http://schemas.microsoft.com/office/powerpoint/2010/main" val="213959357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3500">
        <p159:morph option="byObject"/>
      </p:transition>
    </mc:Choice>
    <mc:Fallback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p>
        </p:txBody>
      </p:sp>
      <p:sp>
        <p:nvSpPr>
          <p:cNvPr id="3" name="Date Placeholder 2"/>
          <p:cNvSpPr>
            <a:spLocks noGrp="1"/>
          </p:cNvSpPr>
          <p:nvPr>
            <p:ph type="dt" sz="half" idx="10"/>
          </p:nvPr>
        </p:nvSpPr>
        <p:spPr/>
        <p:txBody>
          <a:bodyPr/>
          <a:lstStyle/>
          <a:p>
            <a:fld id="{B61BEF0D-F0BB-DE4B-95CE-6DB70DBA9567}" type="datetimeFigureOut">
              <a:rPr lang="en-US" smtClean="0"/>
              <a:pPr/>
              <a:t>7/16/2026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57F1E4F-1CFF-5643-939E-217C01CDF565}" type="slidenum">
              <a:rPr lang="en-US" smtClean="0"/>
              <a:pPr/>
              <a:t>‹#›</a:t>
            </a:fld>
            <a:endParaRPr lang="en-US"/>
          </a:p>
        </p:txBody>
      </p:sp>
    </p:spTree>
    <p:extLst>
      <p:ext uri="{BB962C8B-B14F-4D97-AF65-F5344CB8AC3E}">
        <p14:creationId xmlns:p14="http://schemas.microsoft.com/office/powerpoint/2010/main" val="303281918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3500">
        <p159:morph option="byObject"/>
      </p:transition>
    </mc:Choice>
    <mc:Fallback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smtClean="0"/>
              <a:pPr/>
              <a:t>7/16/2026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57F1E4F-1CFF-5643-939E-217C01CDF565}" type="slidenum">
              <a:rPr lang="en-US" smtClean="0"/>
              <a:pPr/>
              <a:t>‹#›</a:t>
            </a:fld>
            <a:endParaRPr lang="en-US"/>
          </a:p>
        </p:txBody>
      </p:sp>
    </p:spTree>
    <p:extLst>
      <p:ext uri="{BB962C8B-B14F-4D97-AF65-F5344CB8AC3E}">
        <p14:creationId xmlns:p14="http://schemas.microsoft.com/office/powerpoint/2010/main" val="194358949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3500">
        <p159:morph option="byObject"/>
      </p:transition>
    </mc:Choice>
    <mc:Fallback xmlns="">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p>
        </p:txBody>
      </p:sp>
      <p:sp>
        <p:nvSpPr>
          <p:cNvPr id="3" name="Content Placeholder 2"/>
          <p:cNvSpPr>
            <a:spLocks noGrp="1"/>
          </p:cNvSpPr>
          <p:nvPr>
            <p:ph idx="1"/>
          </p:nvPr>
        </p:nvSpPr>
        <p:spPr>
          <a:xfrm>
            <a:off x="4760461" y="514924"/>
            <a:ext cx="4513541" cy="552643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smtClean="0"/>
              <a:pPr/>
              <a:t>7/16/2026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a:p>
        </p:txBody>
      </p:sp>
    </p:spTree>
    <p:extLst>
      <p:ext uri="{BB962C8B-B14F-4D97-AF65-F5344CB8AC3E}">
        <p14:creationId xmlns:p14="http://schemas.microsoft.com/office/powerpoint/2010/main" val="323155706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3500">
        <p159:morph option="byObject"/>
      </p:transition>
    </mc:Choice>
    <mc:Fallback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smtClean="0"/>
              <a:pPr/>
              <a:t>7/16/2026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a:p>
        </p:txBody>
      </p:sp>
    </p:spTree>
    <p:extLst>
      <p:ext uri="{BB962C8B-B14F-4D97-AF65-F5344CB8AC3E}">
        <p14:creationId xmlns:p14="http://schemas.microsoft.com/office/powerpoint/2010/main" val="293149972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3500">
        <p159:morph option="byObject"/>
      </p:transition>
    </mc:Choice>
    <mc:Fallback xmlns="">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smtClean="0"/>
              <a:pPr/>
              <a:t>7/16/2026</a:t>
            </a:fld>
            <a:endParaRPr lang="en-US"/>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smtClean="0"/>
              <a:pPr/>
              <a:t>‹#›</a:t>
            </a:fld>
            <a:endParaRPr lang="en-US"/>
          </a:p>
        </p:txBody>
      </p:sp>
    </p:spTree>
    <p:extLst>
      <p:ext uri="{BB962C8B-B14F-4D97-AF65-F5344CB8AC3E}">
        <p14:creationId xmlns:p14="http://schemas.microsoft.com/office/powerpoint/2010/main" val="98039952"/>
      </p:ext>
    </p:extLst>
  </p:cSld>
  <p:clrMap bg1="lt1" tx1="dk1" bg2="lt2" tx2="dk2" accent1="accent1" accent2="accent2" accent3="accent3" accent4="accent4" accent5="accent5" accent6="accent6" hlink="hlink" folHlink="folHlink"/>
  <p:sldLayoutIdLst>
    <p:sldLayoutId id="2147484331" r:id="rId1"/>
    <p:sldLayoutId id="2147484332" r:id="rId2"/>
    <p:sldLayoutId id="2147484333" r:id="rId3"/>
    <p:sldLayoutId id="2147484334" r:id="rId4"/>
    <p:sldLayoutId id="2147484335" r:id="rId5"/>
    <p:sldLayoutId id="2147484336" r:id="rId6"/>
    <p:sldLayoutId id="2147484337" r:id="rId7"/>
    <p:sldLayoutId id="2147484338" r:id="rId8"/>
    <p:sldLayoutId id="2147484339" r:id="rId9"/>
    <p:sldLayoutId id="2147484340" r:id="rId10"/>
    <p:sldLayoutId id="2147484341" r:id="rId11"/>
    <p:sldLayoutId id="2147484342" r:id="rId12"/>
    <p:sldLayoutId id="2147484343" r:id="rId13"/>
    <p:sldLayoutId id="2147484344" r:id="rId14"/>
    <p:sldLayoutId id="2147484345" r:id="rId15"/>
    <p:sldLayoutId id="2147484346" r:id="rId16"/>
  </p:sldLayoutIdLst>
  <mc:AlternateContent xmlns:mc="http://schemas.openxmlformats.org/markup-compatibility/2006" xmlns:p159="http://schemas.microsoft.com/office/powerpoint/2015/09/main">
    <mc:Choice Requires="p159">
      <p:transition xmlns:p14="http://schemas.microsoft.com/office/powerpoint/2010/main" spd="slow" p14:dur="3500">
        <p159:morph option="byObject"/>
      </p:transition>
    </mc:Choice>
    <mc:Fallback xmlns="">
      <p:transition spd="slow">
        <p:fade/>
      </p:transition>
    </mc:Fallback>
  </mc:AlternateConten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image" Target="../media/image2.png"/><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hyperlink" Target="https://tmd.texas.gov/state-tuition-assistance-program" TargetMode="External"/><Relationship Id="rId2" Type="http://schemas.openxmlformats.org/officeDocument/2006/relationships/notesSlide" Target="../notesSlides/notesSlide14.xml"/><Relationship Id="rId1" Type="http://schemas.openxmlformats.org/officeDocument/2006/relationships/slideLayout" Target="../slideLayouts/slideLayout2.xml"/><Relationship Id="rId5" Type="http://schemas.openxmlformats.org/officeDocument/2006/relationships/image" Target="../media/image13.png"/><Relationship Id="rId4" Type="http://schemas.openxmlformats.org/officeDocument/2006/relationships/hyperlink" Target="https://tmd.texas.gov/for-schools"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4.jpeg"/><Relationship Id="rId4" Type="http://schemas.microsoft.com/office/2007/relationships/hdphoto" Target="../media/hdphoto1.wdp"/></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7.jpe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https://tmd.texas.gov/state-tuition-assistance-program" TargetMode="External"/><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55000"/>
            <a:lum bright="70000" contrast="-70000"/>
            <a:extLst>
              <a:ext uri="{BEBA8EAE-BF5A-486C-A8C5-ECC9F3942E4B}">
                <a14:imgProps xmlns:a14="http://schemas.microsoft.com/office/drawing/2010/main">
                  <a14:imgLayer r:embed="rId4">
                    <a14:imgEffect>
                      <a14:colorTemperature colorTemp="11200"/>
                    </a14:imgEffect>
                    <a14:imgEffect>
                      <a14:saturation sat="200000"/>
                    </a14:imgEffect>
                  </a14:imgLayer>
                </a14:imgProps>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2200815" y="496010"/>
            <a:ext cx="7397079" cy="1398020"/>
          </a:xfrm>
        </p:spPr>
        <p:txBody>
          <a:bodyPr vert="horz" lIns="91440" tIns="45720" rIns="91440" bIns="45720" rtlCol="0" anchor="t">
            <a:normAutofit fontScale="90000"/>
          </a:bodyPr>
          <a:lstStyle/>
          <a:p>
            <a:pPr algn="ctr"/>
            <a:r>
              <a:rPr lang="en-US" sz="2700" b="1">
                <a:solidFill>
                  <a:schemeClr val="accent2"/>
                </a:solidFill>
                <a:latin typeface="Aptos Black" panose="020B0004020202020204" pitchFamily="34" charset="0"/>
              </a:rPr>
              <a:t>TEXAS MILITARY DEPARTMENT</a:t>
            </a:r>
            <a:br>
              <a:rPr lang="en-US" sz="1700" b="1">
                <a:latin typeface="Aptos Black" panose="020B0004020202020204" pitchFamily="34" charset="0"/>
              </a:rPr>
            </a:br>
            <a:r>
              <a:rPr lang="en-US" sz="4900" b="1">
                <a:solidFill>
                  <a:srgbClr val="010785"/>
                </a:solidFill>
                <a:latin typeface="Aptos Black" panose="020B0004020202020204" pitchFamily="34" charset="0"/>
              </a:rPr>
              <a:t>State Tuition Assistance</a:t>
            </a:r>
            <a:br>
              <a:rPr lang="en-US" sz="4000" b="1">
                <a:solidFill>
                  <a:srgbClr val="010785"/>
                </a:solidFill>
                <a:latin typeface="Aptos Black" panose="020B0004020202020204" pitchFamily="34" charset="0"/>
              </a:rPr>
            </a:br>
            <a:r>
              <a:rPr lang="en-US" sz="4000" b="1">
                <a:solidFill>
                  <a:srgbClr val="010785"/>
                </a:solidFill>
                <a:latin typeface="Aptos Black" panose="020B0004020202020204" pitchFamily="34" charset="0"/>
              </a:rPr>
              <a:t>AY2026-2027</a:t>
            </a:r>
            <a:endParaRPr lang="en-US" sz="3600" b="1">
              <a:solidFill>
                <a:srgbClr val="010785"/>
              </a:solidFill>
              <a:latin typeface="Aptos Black" panose="020B0004020202020204" pitchFamily="34" charset="0"/>
            </a:endParaRPr>
          </a:p>
        </p:txBody>
      </p:sp>
      <p:sp>
        <p:nvSpPr>
          <p:cNvPr id="5" name="TextBox 4"/>
          <p:cNvSpPr txBox="1"/>
          <p:nvPr/>
        </p:nvSpPr>
        <p:spPr>
          <a:xfrm>
            <a:off x="2824319" y="2494015"/>
            <a:ext cx="7725486" cy="4004276"/>
          </a:xfrm>
          <a:prstGeom prst="rect">
            <a:avLst/>
          </a:prstGeom>
        </p:spPr>
        <p:txBody>
          <a:bodyPr vert="horz" lIns="91440" tIns="45720" rIns="91440" bIns="45720" rtlCol="0" anchor="t">
            <a:noAutofit/>
          </a:bodyPr>
          <a:lstStyle/>
          <a:p>
            <a:pPr>
              <a:lnSpc>
                <a:spcPct val="120000"/>
              </a:lnSpc>
              <a:spcBef>
                <a:spcPts val="1000"/>
              </a:spcBef>
              <a:buClr>
                <a:schemeClr val="bg2">
                  <a:lumMod val="40000"/>
                  <a:lumOff val="60000"/>
                </a:schemeClr>
              </a:buClr>
              <a:buSzPct val="80000"/>
            </a:pPr>
            <a:r>
              <a:rPr lang="en-US">
                <a:solidFill>
                  <a:srgbClr val="002060"/>
                </a:solidFill>
                <a:latin typeface="Aptos" panose="020B0004020202020204" pitchFamily="34" charset="0"/>
                <a:ea typeface="+mj-ea"/>
                <a:cs typeface="+mj-cs"/>
              </a:rPr>
              <a:t>Mr. Patrick Yonnone, Program Manager</a:t>
            </a:r>
          </a:p>
          <a:p>
            <a:pPr>
              <a:lnSpc>
                <a:spcPct val="120000"/>
              </a:lnSpc>
              <a:spcBef>
                <a:spcPts val="1000"/>
              </a:spcBef>
              <a:buClr>
                <a:schemeClr val="bg2">
                  <a:lumMod val="40000"/>
                  <a:lumOff val="60000"/>
                </a:schemeClr>
              </a:buClr>
              <a:buSzPct val="80000"/>
              <a:defRPr/>
            </a:pPr>
            <a:r>
              <a:rPr lang="en-US">
                <a:solidFill>
                  <a:srgbClr val="002060"/>
                </a:solidFill>
                <a:latin typeface="Aptos" panose="020B0004020202020204" pitchFamily="34" charset="0"/>
                <a:ea typeface="+mj-ea"/>
                <a:cs typeface="+mj-cs"/>
              </a:rPr>
              <a:t>Mrs. Aliea Williams, Program Operations Manager</a:t>
            </a:r>
          </a:p>
          <a:p>
            <a:pPr>
              <a:lnSpc>
                <a:spcPct val="120000"/>
              </a:lnSpc>
              <a:spcBef>
                <a:spcPts val="1000"/>
              </a:spcBef>
              <a:buClr>
                <a:schemeClr val="bg2">
                  <a:lumMod val="40000"/>
                  <a:lumOff val="60000"/>
                </a:schemeClr>
              </a:buClr>
              <a:buSzPct val="80000"/>
              <a:defRPr/>
            </a:pPr>
            <a:r>
              <a:rPr lang="en-US">
                <a:solidFill>
                  <a:srgbClr val="002060"/>
                </a:solidFill>
                <a:latin typeface="Aptos" panose="020B0004020202020204" pitchFamily="34" charset="0"/>
                <a:ea typeface="+mj-ea"/>
                <a:cs typeface="+mj-cs"/>
              </a:rPr>
              <a:t>Mrs. Abegail Hernandez, Program Specialist</a:t>
            </a:r>
          </a:p>
          <a:p>
            <a:pPr>
              <a:lnSpc>
                <a:spcPct val="120000"/>
              </a:lnSpc>
              <a:spcBef>
                <a:spcPts val="1000"/>
              </a:spcBef>
              <a:buClr>
                <a:schemeClr val="bg2">
                  <a:lumMod val="40000"/>
                  <a:lumOff val="60000"/>
                </a:schemeClr>
              </a:buClr>
              <a:buSzPct val="80000"/>
              <a:defRPr/>
            </a:pPr>
            <a:r>
              <a:rPr lang="en-US">
                <a:solidFill>
                  <a:srgbClr val="002060"/>
                </a:solidFill>
                <a:latin typeface="Aptos" panose="020B0004020202020204" pitchFamily="34" charset="0"/>
                <a:ea typeface="+mj-ea"/>
                <a:cs typeface="+mj-cs"/>
              </a:rPr>
              <a:t>Ms. MaryAnne Bell, Marketing/Communication Specialist</a:t>
            </a:r>
          </a:p>
          <a:p>
            <a:pPr>
              <a:lnSpc>
                <a:spcPct val="120000"/>
              </a:lnSpc>
              <a:spcBef>
                <a:spcPts val="1000"/>
              </a:spcBef>
              <a:buClr>
                <a:schemeClr val="bg2">
                  <a:lumMod val="40000"/>
                  <a:lumOff val="60000"/>
                </a:schemeClr>
              </a:buClr>
              <a:buSzPct val="80000"/>
              <a:defRPr/>
            </a:pPr>
            <a:r>
              <a:rPr lang="en-US">
                <a:solidFill>
                  <a:srgbClr val="002060"/>
                </a:solidFill>
                <a:latin typeface="Aptos" panose="020B0004020202020204" pitchFamily="34" charset="0"/>
                <a:ea typeface="+mj-ea"/>
                <a:cs typeface="+mj-cs"/>
              </a:rPr>
              <a:t>Mrs. Emily Cruz, Customer Service Specialist</a:t>
            </a:r>
          </a:p>
          <a:p>
            <a:pPr>
              <a:lnSpc>
                <a:spcPct val="120000"/>
              </a:lnSpc>
              <a:spcBef>
                <a:spcPts val="1000"/>
              </a:spcBef>
              <a:buClr>
                <a:schemeClr val="bg2">
                  <a:lumMod val="40000"/>
                  <a:lumOff val="60000"/>
                </a:schemeClr>
              </a:buClr>
              <a:buSzPct val="80000"/>
              <a:defRPr/>
            </a:pPr>
            <a:r>
              <a:rPr lang="en-US">
                <a:solidFill>
                  <a:srgbClr val="002060"/>
                </a:solidFill>
                <a:latin typeface="Aptos" panose="020B0004020202020204" pitchFamily="34" charset="0"/>
                <a:ea typeface="+mj-ea"/>
                <a:cs typeface="+mj-cs"/>
              </a:rPr>
              <a:t>Mrs. Geiry Alvarado, Compliance Specialist</a:t>
            </a:r>
            <a:endParaRPr lang="en-US">
              <a:solidFill>
                <a:srgbClr val="002060"/>
              </a:solidFill>
              <a:latin typeface="Aptos" panose="020B0004020202020204" pitchFamily="34" charset="0"/>
            </a:endParaRPr>
          </a:p>
          <a:p>
            <a:pPr>
              <a:lnSpc>
                <a:spcPct val="120000"/>
              </a:lnSpc>
              <a:spcBef>
                <a:spcPts val="1000"/>
              </a:spcBef>
              <a:buClr>
                <a:schemeClr val="bg2">
                  <a:lumMod val="40000"/>
                  <a:lumOff val="60000"/>
                </a:schemeClr>
              </a:buClr>
              <a:buSzPct val="80000"/>
            </a:pPr>
            <a:endParaRPr lang="en-US" sz="600" b="1">
              <a:solidFill>
                <a:schemeClr val="accent1">
                  <a:lumMod val="50000"/>
                </a:schemeClr>
              </a:solidFill>
              <a:latin typeface="Aptos" panose="020B0004020202020204" pitchFamily="34" charset="0"/>
            </a:endParaRPr>
          </a:p>
          <a:p>
            <a:pPr>
              <a:lnSpc>
                <a:spcPct val="120000"/>
              </a:lnSpc>
              <a:spcBef>
                <a:spcPts val="1000"/>
              </a:spcBef>
              <a:buClr>
                <a:schemeClr val="bg2">
                  <a:lumMod val="40000"/>
                  <a:lumOff val="60000"/>
                </a:schemeClr>
              </a:buClr>
              <a:buSzPct val="80000"/>
            </a:pPr>
            <a:r>
              <a:rPr lang="en-US" b="1">
                <a:solidFill>
                  <a:schemeClr val="accent1">
                    <a:lumMod val="50000"/>
                  </a:schemeClr>
                </a:solidFill>
                <a:latin typeface="Aptos" panose="020B0004020202020204" pitchFamily="34" charset="0"/>
              </a:rPr>
              <a:t>E&amp;I OIC: </a:t>
            </a:r>
            <a:r>
              <a:rPr lang="en-US">
                <a:solidFill>
                  <a:schemeClr val="accent1">
                    <a:lumMod val="50000"/>
                  </a:schemeClr>
                </a:solidFill>
                <a:latin typeface="Aptos" panose="020B0004020202020204" pitchFamily="34" charset="0"/>
              </a:rPr>
              <a:t>LTC Sheri Glenn</a:t>
            </a:r>
          </a:p>
        </p:txBody>
      </p:sp>
      <p:pic>
        <p:nvPicPr>
          <p:cNvPr id="4" name="Picture 3" descr="Logo&#10;&#10;Description automatically generated">
            <a:extLst>
              <a:ext uri="{FF2B5EF4-FFF2-40B4-BE49-F238E27FC236}">
                <a16:creationId xmlns:a16="http://schemas.microsoft.com/office/drawing/2014/main" id="{CC39F6B8-D35E-6124-87FC-BA1BEDDCEF7C}"/>
              </a:ext>
            </a:extLst>
          </p:cNvPr>
          <p:cNvPicPr>
            <a:picLocks noChangeAspect="1"/>
          </p:cNvPicPr>
          <p:nvPr/>
        </p:nvPicPr>
        <p:blipFill>
          <a:blip r:embed="rId5"/>
          <a:stretch>
            <a:fillRect/>
          </a:stretch>
        </p:blipFill>
        <p:spPr>
          <a:xfrm>
            <a:off x="9527043" y="290242"/>
            <a:ext cx="2045525" cy="2045525"/>
          </a:xfrm>
          <a:prstGeom prst="rect">
            <a:avLst/>
          </a:prstGeom>
        </p:spPr>
      </p:pic>
      <p:pic>
        <p:nvPicPr>
          <p:cNvPr id="3" name="Picture 2">
            <a:extLst>
              <a:ext uri="{FF2B5EF4-FFF2-40B4-BE49-F238E27FC236}">
                <a16:creationId xmlns:a16="http://schemas.microsoft.com/office/drawing/2014/main" id="{48E2C86F-2C86-66A1-211E-B0B7D82EEA97}"/>
              </a:ext>
            </a:extLst>
          </p:cNvPr>
          <p:cNvPicPr>
            <a:picLocks noChangeAspect="1"/>
          </p:cNvPicPr>
          <p:nvPr/>
        </p:nvPicPr>
        <p:blipFill>
          <a:blip r:embed="rId6"/>
          <a:stretch>
            <a:fillRect/>
          </a:stretch>
        </p:blipFill>
        <p:spPr>
          <a:xfrm>
            <a:off x="-9601" y="5317"/>
            <a:ext cx="2833920" cy="2753247"/>
          </a:xfrm>
          <a:prstGeom prst="rect">
            <a:avLst/>
          </a:prstGeom>
        </p:spPr>
      </p:pic>
    </p:spTree>
    <p:extLst>
      <p:ext uri="{BB962C8B-B14F-4D97-AF65-F5344CB8AC3E}">
        <p14:creationId xmlns:p14="http://schemas.microsoft.com/office/powerpoint/2010/main" val="323511274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3500">
        <p159:morph option="byObject"/>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171164-3221-91BE-0065-C37532202B53}"/>
            </a:ext>
          </a:extLst>
        </p:cNvPr>
        <p:cNvGrpSpPr/>
        <p:nvPr/>
      </p:nvGrpSpPr>
      <p:grpSpPr>
        <a:xfrm>
          <a:off x="0" y="0"/>
          <a:ext cx="0" cy="0"/>
          <a:chOff x="0" y="0"/>
          <a:chExt cx="0" cy="0"/>
        </a:xfrm>
      </p:grpSpPr>
      <p:sp>
        <p:nvSpPr>
          <p:cNvPr id="4" name="Title 1">
            <a:extLst>
              <a:ext uri="{FF2B5EF4-FFF2-40B4-BE49-F238E27FC236}">
                <a16:creationId xmlns:a16="http://schemas.microsoft.com/office/drawing/2014/main" id="{D5111439-C2EC-E43F-18DB-4CAC6A56A2D1}"/>
              </a:ext>
            </a:extLst>
          </p:cNvPr>
          <p:cNvSpPr>
            <a:spLocks noGrp="1"/>
          </p:cNvSpPr>
          <p:nvPr>
            <p:ph type="title"/>
          </p:nvPr>
        </p:nvSpPr>
        <p:spPr>
          <a:xfrm>
            <a:off x="1792904" y="564876"/>
            <a:ext cx="9404723" cy="1400530"/>
          </a:xfrm>
        </p:spPr>
        <p:txBody>
          <a:bodyPr/>
          <a:lstStyle/>
          <a:p>
            <a:br>
              <a:rPr lang="en-US">
                <a:latin typeface="Arial Narrow" panose="020B0606020202030204" pitchFamily="34" charset="0"/>
              </a:rPr>
            </a:br>
            <a:endParaRPr lang="en-US">
              <a:latin typeface="Arial Narrow" panose="020B0606020202030204" pitchFamily="34" charset="0"/>
            </a:endParaRPr>
          </a:p>
        </p:txBody>
      </p:sp>
      <p:sp>
        <p:nvSpPr>
          <p:cNvPr id="8" name="Title 1">
            <a:extLst>
              <a:ext uri="{FF2B5EF4-FFF2-40B4-BE49-F238E27FC236}">
                <a16:creationId xmlns:a16="http://schemas.microsoft.com/office/drawing/2014/main" id="{556E3CAE-FFEC-FCC7-13A4-5AB107954598}"/>
              </a:ext>
            </a:extLst>
          </p:cNvPr>
          <p:cNvSpPr txBox="1">
            <a:spLocks/>
          </p:cNvSpPr>
          <p:nvPr/>
        </p:nvSpPr>
        <p:spPr>
          <a:xfrm>
            <a:off x="437381" y="352219"/>
            <a:ext cx="9404723" cy="1400530"/>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3200" b="1">
                <a:solidFill>
                  <a:srgbClr val="002060"/>
                </a:solidFill>
                <a:latin typeface="Aptos Black" panose="020B0004020202020204" pitchFamily="34" charset="0"/>
              </a:rPr>
              <a:t>INVOICE TEMPLATE &amp; EXCEL CALCULATOR</a:t>
            </a:r>
            <a:endParaRPr lang="en-US" sz="3200">
              <a:solidFill>
                <a:srgbClr val="002060"/>
              </a:solidFill>
              <a:latin typeface="Aptos Black" panose="020B0004020202020204" pitchFamily="34" charset="0"/>
            </a:endParaRPr>
          </a:p>
        </p:txBody>
      </p:sp>
      <p:pic>
        <p:nvPicPr>
          <p:cNvPr id="5" name="Picture 4">
            <a:extLst>
              <a:ext uri="{FF2B5EF4-FFF2-40B4-BE49-F238E27FC236}">
                <a16:creationId xmlns:a16="http://schemas.microsoft.com/office/drawing/2014/main" id="{76EC9A84-7E34-3CD9-B541-A376E1991EB7}"/>
              </a:ext>
            </a:extLst>
          </p:cNvPr>
          <p:cNvPicPr>
            <a:picLocks noChangeAspect="1"/>
          </p:cNvPicPr>
          <p:nvPr/>
        </p:nvPicPr>
        <p:blipFill>
          <a:blip r:embed="rId3"/>
          <a:stretch>
            <a:fillRect/>
          </a:stretch>
        </p:blipFill>
        <p:spPr>
          <a:xfrm>
            <a:off x="7976367" y="1042324"/>
            <a:ext cx="3903788" cy="5051961"/>
          </a:xfrm>
          <a:prstGeom prst="rect">
            <a:avLst/>
          </a:prstGeom>
          <a:ln>
            <a:solidFill>
              <a:schemeClr val="tx1">
                <a:lumMod val="85000"/>
                <a:lumOff val="15000"/>
              </a:schemeClr>
            </a:solidFill>
          </a:ln>
          <a:effectLst>
            <a:outerShdw blurRad="63500" sx="102000" sy="102000" algn="ctr" rotWithShape="0">
              <a:srgbClr val="002060">
                <a:alpha val="40000"/>
              </a:srgbClr>
            </a:outerShdw>
          </a:effectLst>
        </p:spPr>
      </p:pic>
      <p:pic>
        <p:nvPicPr>
          <p:cNvPr id="16" name="Picture 15">
            <a:extLst>
              <a:ext uri="{FF2B5EF4-FFF2-40B4-BE49-F238E27FC236}">
                <a16:creationId xmlns:a16="http://schemas.microsoft.com/office/drawing/2014/main" id="{84166213-3C1B-79A3-9F8C-7A7C18EE0EEA}"/>
              </a:ext>
            </a:extLst>
          </p:cNvPr>
          <p:cNvPicPr>
            <a:picLocks noChangeAspect="1"/>
          </p:cNvPicPr>
          <p:nvPr/>
        </p:nvPicPr>
        <p:blipFill>
          <a:blip r:embed="rId4"/>
          <a:stretch>
            <a:fillRect/>
          </a:stretch>
        </p:blipFill>
        <p:spPr>
          <a:xfrm>
            <a:off x="311845" y="1752749"/>
            <a:ext cx="7548300" cy="2863414"/>
          </a:xfrm>
          <a:prstGeom prst="rect">
            <a:avLst/>
          </a:prstGeom>
        </p:spPr>
      </p:pic>
    </p:spTree>
    <p:extLst>
      <p:ext uri="{BB962C8B-B14F-4D97-AF65-F5344CB8AC3E}">
        <p14:creationId xmlns:p14="http://schemas.microsoft.com/office/powerpoint/2010/main" val="428952947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3500">
        <p159:morph option="byObject"/>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1BC418-2FFD-4978-24E4-1C706D232F4C}"/>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475A2866-856F-F96D-C072-F45AF20CA85B}"/>
              </a:ext>
            </a:extLst>
          </p:cNvPr>
          <p:cNvPicPr>
            <a:picLocks noChangeAspect="1"/>
          </p:cNvPicPr>
          <p:nvPr/>
        </p:nvPicPr>
        <p:blipFill>
          <a:blip r:embed="rId3"/>
          <a:stretch>
            <a:fillRect/>
          </a:stretch>
        </p:blipFill>
        <p:spPr>
          <a:xfrm>
            <a:off x="9320746" y="834013"/>
            <a:ext cx="2833920" cy="2753247"/>
          </a:xfrm>
          <a:prstGeom prst="rect">
            <a:avLst/>
          </a:prstGeom>
        </p:spPr>
      </p:pic>
      <p:sp>
        <p:nvSpPr>
          <p:cNvPr id="10" name="TextBox 9">
            <a:extLst>
              <a:ext uri="{FF2B5EF4-FFF2-40B4-BE49-F238E27FC236}">
                <a16:creationId xmlns:a16="http://schemas.microsoft.com/office/drawing/2014/main" id="{71FCA67A-2114-0B38-9577-C30F1467868D}"/>
              </a:ext>
            </a:extLst>
          </p:cNvPr>
          <p:cNvSpPr txBox="1"/>
          <p:nvPr/>
        </p:nvSpPr>
        <p:spPr>
          <a:xfrm>
            <a:off x="9624530" y="5855925"/>
            <a:ext cx="2530136" cy="861774"/>
          </a:xfrm>
          <a:prstGeom prst="rect">
            <a:avLst/>
          </a:prstGeom>
          <a:noFill/>
        </p:spPr>
        <p:txBody>
          <a:bodyPr wrap="square" rtlCol="0">
            <a:spAutoFit/>
          </a:bodyPr>
          <a:lstStyle/>
          <a:p>
            <a:pPr algn="ctr"/>
            <a:r>
              <a:rPr lang="en-US" sz="1600" b="1" i="1">
                <a:solidFill>
                  <a:srgbClr val="FFFFFF"/>
                </a:solidFill>
                <a:latin typeface="Bell MT" panose="02020503060305020303" pitchFamily="18" charset="0"/>
              </a:rPr>
              <a:t>See website for full eligibility requirements</a:t>
            </a:r>
          </a:p>
          <a:p>
            <a:endParaRPr lang="en-US"/>
          </a:p>
        </p:txBody>
      </p:sp>
      <p:pic>
        <p:nvPicPr>
          <p:cNvPr id="4" name="Picture 3" descr="Qr code&#10;&#10;Description automatically generated">
            <a:extLst>
              <a:ext uri="{FF2B5EF4-FFF2-40B4-BE49-F238E27FC236}">
                <a16:creationId xmlns:a16="http://schemas.microsoft.com/office/drawing/2014/main" id="{949A26FB-BB4B-5724-7E6E-46F78541B905}"/>
              </a:ext>
            </a:extLst>
          </p:cNvPr>
          <p:cNvPicPr>
            <a:picLocks noChangeAspect="1"/>
          </p:cNvPicPr>
          <p:nvPr/>
        </p:nvPicPr>
        <p:blipFill>
          <a:blip r:embed="rId4"/>
          <a:srcRect l="10898" t="9415" r="10846" b="10898"/>
          <a:stretch/>
        </p:blipFill>
        <p:spPr>
          <a:xfrm>
            <a:off x="10254341" y="4099634"/>
            <a:ext cx="1525876" cy="1553777"/>
          </a:xfrm>
          <a:prstGeom prst="rect">
            <a:avLst/>
          </a:prstGeom>
        </p:spPr>
      </p:pic>
      <p:sp>
        <p:nvSpPr>
          <p:cNvPr id="6" name="TextBox 5">
            <a:extLst>
              <a:ext uri="{FF2B5EF4-FFF2-40B4-BE49-F238E27FC236}">
                <a16:creationId xmlns:a16="http://schemas.microsoft.com/office/drawing/2014/main" id="{B27C5C91-3CA1-F678-CA62-A9289F8B6ECD}"/>
              </a:ext>
            </a:extLst>
          </p:cNvPr>
          <p:cNvSpPr txBox="1"/>
          <p:nvPr/>
        </p:nvSpPr>
        <p:spPr>
          <a:xfrm>
            <a:off x="532371" y="385043"/>
            <a:ext cx="9092159" cy="6087914"/>
          </a:xfrm>
          <a:prstGeom prst="rect">
            <a:avLst/>
          </a:prstGeom>
        </p:spPr>
        <p:txBody>
          <a:bodyPr vert="horz" lIns="91440" tIns="45720" rIns="91440" bIns="45720" rtlCol="0" anchor="t">
            <a:normAutofit/>
          </a:bodyPr>
          <a:lstStyle/>
          <a:p>
            <a:pPr>
              <a:spcBef>
                <a:spcPts val="1000"/>
              </a:spcBef>
              <a:buClr>
                <a:srgbClr val="010785"/>
              </a:buClr>
              <a:buSzPct val="101000"/>
            </a:pPr>
            <a:r>
              <a:rPr lang="en-US" sz="3200">
                <a:solidFill>
                  <a:srgbClr val="C00000"/>
                </a:solidFill>
                <a:latin typeface="Aptos Black"/>
              </a:rPr>
              <a:t>IMPORTANT NOTE: </a:t>
            </a:r>
          </a:p>
          <a:p>
            <a:pPr>
              <a:spcBef>
                <a:spcPts val="1000"/>
              </a:spcBef>
              <a:buClr>
                <a:schemeClr val="bg2">
                  <a:lumMod val="40000"/>
                  <a:lumOff val="60000"/>
                </a:schemeClr>
              </a:buClr>
              <a:buSzPct val="80000"/>
            </a:pPr>
            <a:r>
              <a:rPr lang="en-US" sz="2400">
                <a:solidFill>
                  <a:srgbClr val="010785"/>
                </a:solidFill>
                <a:latin typeface="Aptos"/>
              </a:rPr>
              <a:t>Per Statute*, private or independent institutions of higher education are limited to the average public school award amount from the previous regular semester.</a:t>
            </a:r>
          </a:p>
          <a:p>
            <a:pPr>
              <a:spcBef>
                <a:spcPts val="1000"/>
              </a:spcBef>
              <a:buClr>
                <a:schemeClr val="bg2">
                  <a:lumMod val="40000"/>
                  <a:lumOff val="60000"/>
                </a:schemeClr>
              </a:buClr>
              <a:buSzPct val="80000"/>
            </a:pPr>
            <a:endParaRPr lang="en-US" sz="2400">
              <a:solidFill>
                <a:srgbClr val="010785"/>
              </a:solidFill>
              <a:latin typeface="Aptos"/>
            </a:endParaRPr>
          </a:p>
          <a:p>
            <a:pPr>
              <a:spcBef>
                <a:spcPts val="1000"/>
              </a:spcBef>
              <a:buClr>
                <a:schemeClr val="bg2">
                  <a:lumMod val="40000"/>
                  <a:lumOff val="60000"/>
                </a:schemeClr>
              </a:buClr>
              <a:buSzPct val="80000"/>
            </a:pPr>
            <a:r>
              <a:rPr lang="en-US" sz="2400">
                <a:solidFill>
                  <a:srgbClr val="010785"/>
                </a:solidFill>
                <a:latin typeface="Aptos"/>
              </a:rPr>
              <a:t>This may include non-formula programs, including many trade and professional certificate programs at public or private schools.</a:t>
            </a:r>
          </a:p>
          <a:p>
            <a:pPr>
              <a:spcBef>
                <a:spcPts val="1000"/>
              </a:spcBef>
              <a:buClr>
                <a:schemeClr val="bg2">
                  <a:lumMod val="40000"/>
                  <a:lumOff val="60000"/>
                </a:schemeClr>
              </a:buClr>
              <a:buSzPct val="80000"/>
            </a:pPr>
            <a:endParaRPr lang="en-US" sz="2400">
              <a:solidFill>
                <a:srgbClr val="054AAF"/>
              </a:solidFill>
              <a:latin typeface="Aptos"/>
            </a:endParaRPr>
          </a:p>
          <a:p>
            <a:pPr>
              <a:spcBef>
                <a:spcPts val="1000"/>
              </a:spcBef>
              <a:buClr>
                <a:schemeClr val="bg2">
                  <a:lumMod val="40000"/>
                  <a:lumOff val="60000"/>
                </a:schemeClr>
              </a:buClr>
              <a:buSzPct val="80000"/>
            </a:pPr>
            <a:endParaRPr lang="en-US" sz="2400">
              <a:solidFill>
                <a:srgbClr val="9E3611"/>
              </a:solidFill>
              <a:latin typeface="Aptos" panose="020B0004020202020204" pitchFamily="34" charset="0"/>
              <a:ea typeface="+mj-ea"/>
              <a:cs typeface="+mj-cs"/>
            </a:endParaRPr>
          </a:p>
          <a:p>
            <a:pPr>
              <a:spcBef>
                <a:spcPts val="1000"/>
              </a:spcBef>
              <a:buClr>
                <a:schemeClr val="bg2">
                  <a:lumMod val="40000"/>
                  <a:lumOff val="60000"/>
                </a:schemeClr>
              </a:buClr>
              <a:buSzPct val="80000"/>
            </a:pPr>
            <a:r>
              <a:rPr lang="en-US" sz="2000">
                <a:solidFill>
                  <a:srgbClr val="010785"/>
                </a:solidFill>
                <a:latin typeface="Aptos"/>
              </a:rPr>
              <a:t>*Gov't Code 437.226 paragraph (</a:t>
            </a:r>
            <a:r>
              <a:rPr lang="en-US" sz="2000" err="1">
                <a:solidFill>
                  <a:srgbClr val="010785"/>
                </a:solidFill>
                <a:latin typeface="Aptos"/>
              </a:rPr>
              <a:t>i</a:t>
            </a:r>
            <a:r>
              <a:rPr lang="en-US" sz="2000">
                <a:solidFill>
                  <a:srgbClr val="010785"/>
                </a:solidFill>
                <a:latin typeface="Aptos"/>
              </a:rPr>
              <a:t>) </a:t>
            </a:r>
          </a:p>
          <a:p>
            <a:pPr>
              <a:spcBef>
                <a:spcPts val="1000"/>
              </a:spcBef>
              <a:buClr>
                <a:schemeClr val="bg2">
                  <a:lumMod val="40000"/>
                  <a:lumOff val="60000"/>
                </a:schemeClr>
              </a:buClr>
              <a:buSzPct val="80000"/>
            </a:pPr>
            <a:endParaRPr lang="en-US" sz="2400">
              <a:solidFill>
                <a:srgbClr val="9E3611"/>
              </a:solidFill>
              <a:latin typeface="Aptos" panose="020B0004020202020204" pitchFamily="34" charset="0"/>
              <a:ea typeface="+mj-ea"/>
              <a:cs typeface="+mj-cs"/>
            </a:endParaRPr>
          </a:p>
          <a:p>
            <a:pPr>
              <a:spcBef>
                <a:spcPts val="1000"/>
              </a:spcBef>
              <a:buClr>
                <a:schemeClr val="bg2">
                  <a:lumMod val="40000"/>
                  <a:lumOff val="60000"/>
                </a:schemeClr>
              </a:buClr>
              <a:buSzPct val="80000"/>
              <a:buFont typeface="Wingdings 3" charset="2"/>
              <a:buChar char=""/>
            </a:pPr>
            <a:endParaRPr lang="en-US">
              <a:solidFill>
                <a:srgbClr val="FFFFFF"/>
              </a:solidFill>
              <a:latin typeface="Arial Narrow" panose="020B0606020202030204" pitchFamily="34" charset="0"/>
              <a:ea typeface="+mj-ea"/>
              <a:cs typeface="+mj-cs"/>
            </a:endParaRPr>
          </a:p>
        </p:txBody>
      </p:sp>
      <p:sp>
        <p:nvSpPr>
          <p:cNvPr id="2" name="Lightning Bolt 1">
            <a:extLst>
              <a:ext uri="{FF2B5EF4-FFF2-40B4-BE49-F238E27FC236}">
                <a16:creationId xmlns:a16="http://schemas.microsoft.com/office/drawing/2014/main" id="{B325186C-1E05-92AB-F321-9754DFFCB798}"/>
              </a:ext>
            </a:extLst>
          </p:cNvPr>
          <p:cNvSpPr/>
          <p:nvPr/>
        </p:nvSpPr>
        <p:spPr>
          <a:xfrm>
            <a:off x="98650" y="385043"/>
            <a:ext cx="446809" cy="488372"/>
          </a:xfrm>
          <a:prstGeom prst="lightningBolt">
            <a:avLst/>
          </a:prstGeom>
          <a:gradFill>
            <a:gsLst>
              <a:gs pos="0">
                <a:srgbClr val="0070C0"/>
              </a:gs>
              <a:gs pos="32000">
                <a:schemeClr val="accent1">
                  <a:lumMod val="45000"/>
                  <a:lumOff val="55000"/>
                </a:schemeClr>
              </a:gs>
              <a:gs pos="34000">
                <a:srgbClr val="FFC000"/>
              </a:gs>
              <a:gs pos="100000">
                <a:srgbClr val="EE6816"/>
              </a:gs>
            </a:gsLst>
            <a:lin ang="5400000" scaled="1"/>
          </a:gradFill>
          <a:ln>
            <a:noFill/>
          </a:ln>
          <a:effectLst>
            <a:glow rad="139700">
              <a:srgbClr val="FFFF00">
                <a:alpha val="0"/>
              </a:srgb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41000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3500">
        <p159:morph option="byObject"/>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7A2B2A-8D9C-9B0A-3351-D1DE330272F8}"/>
              </a:ext>
            </a:extLst>
          </p:cNvPr>
          <p:cNvSpPr>
            <a:spLocks noGrp="1"/>
          </p:cNvSpPr>
          <p:nvPr>
            <p:ph type="title"/>
          </p:nvPr>
        </p:nvSpPr>
        <p:spPr>
          <a:xfrm>
            <a:off x="481391" y="323201"/>
            <a:ext cx="8596668" cy="1320800"/>
          </a:xfrm>
        </p:spPr>
        <p:txBody>
          <a:bodyPr/>
          <a:lstStyle/>
          <a:p>
            <a:r>
              <a:rPr lang="en-US">
                <a:solidFill>
                  <a:srgbClr val="002060"/>
                </a:solidFill>
                <a:latin typeface="Aptos Black" panose="020B0004020202020204" pitchFamily="34" charset="0"/>
              </a:rPr>
              <a:t>STUDENT REFUNDS</a:t>
            </a:r>
          </a:p>
        </p:txBody>
      </p:sp>
      <p:sp>
        <p:nvSpPr>
          <p:cNvPr id="3" name="Content Placeholder 2">
            <a:extLst>
              <a:ext uri="{FF2B5EF4-FFF2-40B4-BE49-F238E27FC236}">
                <a16:creationId xmlns:a16="http://schemas.microsoft.com/office/drawing/2014/main" id="{877E45D5-946E-5290-9F85-E2771B70B111}"/>
              </a:ext>
            </a:extLst>
          </p:cNvPr>
          <p:cNvSpPr>
            <a:spLocks noGrp="1"/>
          </p:cNvSpPr>
          <p:nvPr>
            <p:ph idx="1"/>
          </p:nvPr>
        </p:nvSpPr>
        <p:spPr>
          <a:xfrm>
            <a:off x="845749" y="3044637"/>
            <a:ext cx="3491895" cy="3685040"/>
          </a:xfrm>
        </p:spPr>
        <p:txBody>
          <a:bodyPr>
            <a:normAutofit/>
          </a:bodyPr>
          <a:lstStyle/>
          <a:p>
            <a:pPr marL="0" indent="0">
              <a:buNone/>
            </a:pPr>
            <a:r>
              <a:rPr lang="en-US" sz="2800">
                <a:solidFill>
                  <a:srgbClr val="007A37"/>
                </a:solidFill>
                <a:latin typeface="Aptos Black" panose="020B0004020202020204" pitchFamily="34" charset="0"/>
              </a:rPr>
              <a:t>YES:</a:t>
            </a:r>
          </a:p>
          <a:p>
            <a:pPr lvl="1">
              <a:buClr>
                <a:srgbClr val="007A37"/>
              </a:buClr>
              <a:buSzPct val="100000"/>
              <a:buFont typeface="Wingdings" panose="05000000000000000000" pitchFamily="2" charset="2"/>
              <a:buChar char="§"/>
            </a:pPr>
            <a:r>
              <a:rPr lang="en-US" sz="2800">
                <a:solidFill>
                  <a:srgbClr val="007A37"/>
                </a:solidFill>
                <a:latin typeface="Aptos" panose="020B0004020202020204" pitchFamily="34" charset="0"/>
              </a:rPr>
              <a:t>Student Payments</a:t>
            </a:r>
          </a:p>
          <a:p>
            <a:pPr lvl="1">
              <a:buClr>
                <a:srgbClr val="007A37"/>
              </a:buClr>
              <a:buSzPct val="100000"/>
              <a:buFont typeface="Wingdings" panose="05000000000000000000" pitchFamily="2" charset="2"/>
              <a:buChar char="§"/>
            </a:pPr>
            <a:r>
              <a:rPr lang="en-US" sz="2800">
                <a:solidFill>
                  <a:srgbClr val="007A37"/>
                </a:solidFill>
                <a:latin typeface="Aptos" panose="020B0004020202020204" pitchFamily="34" charset="0"/>
              </a:rPr>
              <a:t>Loans (any type: Stafford, Subsidized, Non-Subsidized)</a:t>
            </a:r>
          </a:p>
          <a:p>
            <a:pPr marL="457200" lvl="1" indent="0">
              <a:buNone/>
            </a:pPr>
            <a:endParaRPr lang="en-US"/>
          </a:p>
        </p:txBody>
      </p:sp>
      <p:sp>
        <p:nvSpPr>
          <p:cNvPr id="5" name="TextBox 4">
            <a:extLst>
              <a:ext uri="{FF2B5EF4-FFF2-40B4-BE49-F238E27FC236}">
                <a16:creationId xmlns:a16="http://schemas.microsoft.com/office/drawing/2014/main" id="{233BDF21-3839-8922-C157-42C55E2DD01E}"/>
              </a:ext>
            </a:extLst>
          </p:cNvPr>
          <p:cNvSpPr txBox="1"/>
          <p:nvPr/>
        </p:nvSpPr>
        <p:spPr>
          <a:xfrm>
            <a:off x="4779725" y="3044637"/>
            <a:ext cx="4765221" cy="3108543"/>
          </a:xfrm>
          <a:prstGeom prst="rect">
            <a:avLst/>
          </a:prstGeom>
          <a:noFill/>
        </p:spPr>
        <p:txBody>
          <a:bodyPr wrap="square">
            <a:spAutoFit/>
          </a:bodyPr>
          <a:lstStyle/>
          <a:p>
            <a:r>
              <a:rPr lang="en-US" sz="2800" b="1" dirty="0">
                <a:solidFill>
                  <a:schemeClr val="accent1">
                    <a:lumMod val="75000"/>
                  </a:schemeClr>
                </a:solidFill>
                <a:latin typeface="Aptos Black" panose="020B0004020202020204" pitchFamily="34" charset="0"/>
              </a:rPr>
              <a:t>NO:</a:t>
            </a:r>
            <a:r>
              <a:rPr lang="en-US" sz="2800" dirty="0">
                <a:solidFill>
                  <a:schemeClr val="accent1">
                    <a:lumMod val="75000"/>
                  </a:schemeClr>
                </a:solidFill>
                <a:latin typeface="Aptos" panose="020B0004020202020204" pitchFamily="34" charset="0"/>
              </a:rPr>
              <a:t> </a:t>
            </a:r>
            <a:r>
              <a:rPr lang="en-US" dirty="0">
                <a:solidFill>
                  <a:schemeClr val="accent1">
                    <a:lumMod val="75000"/>
                  </a:schemeClr>
                </a:solidFill>
                <a:latin typeface="Aptos" panose="020B0004020202020204" pitchFamily="34" charset="0"/>
              </a:rPr>
              <a:t>(not complete list)</a:t>
            </a:r>
          </a:p>
          <a:p>
            <a:pPr marL="914400" lvl="1" indent="-457200">
              <a:buFont typeface="Wingdings" panose="05000000000000000000" pitchFamily="2" charset="2"/>
              <a:buChar char="§"/>
            </a:pPr>
            <a:r>
              <a:rPr lang="en-US" sz="2800" dirty="0">
                <a:solidFill>
                  <a:schemeClr val="accent1">
                    <a:lumMod val="75000"/>
                  </a:schemeClr>
                </a:solidFill>
                <a:latin typeface="Aptos" panose="020B0004020202020204" pitchFamily="34" charset="0"/>
              </a:rPr>
              <a:t>Scholarships</a:t>
            </a:r>
          </a:p>
          <a:p>
            <a:pPr marL="914400" lvl="1" indent="-457200">
              <a:buFont typeface="Wingdings" panose="05000000000000000000" pitchFamily="2" charset="2"/>
              <a:buChar char="§"/>
            </a:pPr>
            <a:r>
              <a:rPr lang="en-US" sz="2800" dirty="0">
                <a:solidFill>
                  <a:schemeClr val="accent1">
                    <a:lumMod val="75000"/>
                  </a:schemeClr>
                </a:solidFill>
                <a:latin typeface="Aptos" panose="020B0004020202020204" pitchFamily="34" charset="0"/>
              </a:rPr>
              <a:t>Grants/Waivers </a:t>
            </a:r>
            <a:r>
              <a:rPr lang="en-US" sz="2400" dirty="0">
                <a:solidFill>
                  <a:schemeClr val="accent1">
                    <a:lumMod val="75000"/>
                  </a:schemeClr>
                </a:solidFill>
                <a:latin typeface="Aptos" panose="020B0004020202020204" pitchFamily="34" charset="0"/>
              </a:rPr>
              <a:t>(Ex. Pell)</a:t>
            </a:r>
          </a:p>
          <a:p>
            <a:pPr marL="914400" lvl="1" indent="-457200">
              <a:buFont typeface="Wingdings" panose="05000000000000000000" pitchFamily="2" charset="2"/>
              <a:buChar char="§"/>
            </a:pPr>
            <a:r>
              <a:rPr lang="en-US" sz="2800" dirty="0">
                <a:solidFill>
                  <a:schemeClr val="accent1">
                    <a:lumMod val="75000"/>
                  </a:schemeClr>
                </a:solidFill>
                <a:latin typeface="Aptos" panose="020B0004020202020204" pitchFamily="34" charset="0"/>
              </a:rPr>
              <a:t>Federal Tuition Assistance</a:t>
            </a:r>
          </a:p>
          <a:p>
            <a:pPr marL="914400" lvl="1" indent="-457200">
              <a:buFont typeface="Wingdings" panose="05000000000000000000" pitchFamily="2" charset="2"/>
              <a:buChar char="§"/>
            </a:pPr>
            <a:r>
              <a:rPr lang="en-US" sz="2800" dirty="0">
                <a:solidFill>
                  <a:schemeClr val="accent1">
                    <a:lumMod val="75000"/>
                  </a:schemeClr>
                </a:solidFill>
                <a:latin typeface="Aptos" panose="020B0004020202020204" pitchFamily="34" charset="0"/>
              </a:rPr>
              <a:t>FASFA</a:t>
            </a:r>
          </a:p>
          <a:p>
            <a:pPr marL="914400" lvl="1" indent="-457200">
              <a:buFont typeface="Wingdings" panose="05000000000000000000" pitchFamily="2" charset="2"/>
              <a:buChar char="§"/>
            </a:pPr>
            <a:r>
              <a:rPr lang="en-US" sz="2800" dirty="0">
                <a:solidFill>
                  <a:schemeClr val="accent1">
                    <a:lumMod val="75000"/>
                  </a:schemeClr>
                </a:solidFill>
                <a:latin typeface="Aptos" panose="020B0004020202020204" pitchFamily="34" charset="0"/>
              </a:rPr>
              <a:t>Post 9/11/Hazlewood</a:t>
            </a:r>
          </a:p>
        </p:txBody>
      </p:sp>
      <p:sp>
        <p:nvSpPr>
          <p:cNvPr id="7" name="TextBox 6">
            <a:extLst>
              <a:ext uri="{FF2B5EF4-FFF2-40B4-BE49-F238E27FC236}">
                <a16:creationId xmlns:a16="http://schemas.microsoft.com/office/drawing/2014/main" id="{229FACCE-4272-76BB-9258-B1D4C32640AB}"/>
              </a:ext>
            </a:extLst>
          </p:cNvPr>
          <p:cNvSpPr txBox="1"/>
          <p:nvPr/>
        </p:nvSpPr>
        <p:spPr>
          <a:xfrm>
            <a:off x="677334" y="1029862"/>
            <a:ext cx="8867612" cy="2239203"/>
          </a:xfrm>
          <a:prstGeom prst="rect">
            <a:avLst/>
          </a:prstGeom>
          <a:noFill/>
        </p:spPr>
        <p:txBody>
          <a:bodyPr wrap="square">
            <a:spAutoFit/>
          </a:bodyPr>
          <a:lstStyle/>
          <a:p>
            <a:pPr marL="0" indent="0">
              <a:lnSpc>
                <a:spcPct val="120000"/>
              </a:lnSpc>
              <a:buClr>
                <a:srgbClr val="8AD0D6"/>
              </a:buClr>
              <a:buNone/>
            </a:pPr>
            <a:r>
              <a:rPr lang="en-US" sz="3200" baseline="30000" dirty="0">
                <a:solidFill>
                  <a:srgbClr val="002060"/>
                </a:solidFill>
                <a:latin typeface="Aptos" panose="020B0004020202020204" pitchFamily="34" charset="0"/>
              </a:rPr>
              <a:t>Circumstances where a </a:t>
            </a:r>
            <a:r>
              <a:rPr lang="en-US" sz="3200" u="sng" baseline="30000" dirty="0">
                <a:solidFill>
                  <a:srgbClr val="002060"/>
                </a:solidFill>
                <a:latin typeface="Aptos" panose="020B0004020202020204" pitchFamily="34" charset="0"/>
              </a:rPr>
              <a:t>Service Member receiving STA </a:t>
            </a:r>
            <a:r>
              <a:rPr lang="en-US" sz="3200" baseline="30000" dirty="0">
                <a:solidFill>
                  <a:srgbClr val="002060"/>
                </a:solidFill>
                <a:latin typeface="Aptos" panose="020B0004020202020204" pitchFamily="34" charset="0"/>
              </a:rPr>
              <a:t>may receive a refund are listed below.* </a:t>
            </a:r>
          </a:p>
          <a:p>
            <a:pPr marL="0" indent="0">
              <a:lnSpc>
                <a:spcPct val="120000"/>
              </a:lnSpc>
              <a:buClr>
                <a:srgbClr val="8AD0D6"/>
              </a:buClr>
              <a:buNone/>
            </a:pPr>
            <a:r>
              <a:rPr lang="en-US" sz="2800" baseline="30000" dirty="0">
                <a:solidFill>
                  <a:srgbClr val="002060"/>
                </a:solidFill>
                <a:latin typeface="Aptos" panose="020B0004020202020204" pitchFamily="34" charset="0"/>
              </a:rPr>
              <a:t>Refunds are only allowed through the school - by statute STA can’t refund the Service Member. Because STA is defined as a needs-based program,  STA should be applied after other financial aid has been applied to all institutional charges and tuition/mandatory fees remain. </a:t>
            </a:r>
          </a:p>
        </p:txBody>
      </p:sp>
      <p:sp>
        <p:nvSpPr>
          <p:cNvPr id="9" name="TextBox 8">
            <a:extLst>
              <a:ext uri="{FF2B5EF4-FFF2-40B4-BE49-F238E27FC236}">
                <a16:creationId xmlns:a16="http://schemas.microsoft.com/office/drawing/2014/main" id="{FA7D4438-366F-2FA4-98D6-D04229627F64}"/>
              </a:ext>
            </a:extLst>
          </p:cNvPr>
          <p:cNvSpPr txBox="1"/>
          <p:nvPr/>
        </p:nvSpPr>
        <p:spPr>
          <a:xfrm>
            <a:off x="4506059" y="6206970"/>
            <a:ext cx="4532608" cy="522707"/>
          </a:xfrm>
          <a:prstGeom prst="rect">
            <a:avLst/>
          </a:prstGeom>
          <a:noFill/>
        </p:spPr>
        <p:txBody>
          <a:bodyPr wrap="square">
            <a:spAutoFit/>
          </a:bodyPr>
          <a:lstStyle/>
          <a:p>
            <a:pPr marL="0" indent="0" algn="r">
              <a:lnSpc>
                <a:spcPct val="120000"/>
              </a:lnSpc>
              <a:buClr>
                <a:srgbClr val="8AD0D6"/>
              </a:buClr>
              <a:buNone/>
            </a:pPr>
            <a:r>
              <a:rPr lang="en-US" sz="1800" baseline="30000">
                <a:solidFill>
                  <a:srgbClr val="002060"/>
                </a:solidFill>
                <a:latin typeface="Aptos" panose="020B0004020202020204" pitchFamily="34" charset="0"/>
              </a:rPr>
              <a:t>*STA is needs based, and if all of a student’s institutional charges are satisfied  by other support, there is no need for STA </a:t>
            </a:r>
          </a:p>
        </p:txBody>
      </p:sp>
    </p:spTree>
    <p:extLst>
      <p:ext uri="{BB962C8B-B14F-4D97-AF65-F5344CB8AC3E}">
        <p14:creationId xmlns:p14="http://schemas.microsoft.com/office/powerpoint/2010/main" val="190434381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3500">
        <p159:morph option="byObject"/>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1EF394-43E7-5C8E-F2D5-D5BAA85F0C60}"/>
              </a:ext>
            </a:extLst>
          </p:cNvPr>
          <p:cNvSpPr>
            <a:spLocks noGrp="1"/>
          </p:cNvSpPr>
          <p:nvPr>
            <p:ph type="title"/>
          </p:nvPr>
        </p:nvSpPr>
        <p:spPr>
          <a:xfrm>
            <a:off x="264378" y="81120"/>
            <a:ext cx="8596668" cy="1320800"/>
          </a:xfrm>
        </p:spPr>
        <p:txBody>
          <a:bodyPr/>
          <a:lstStyle/>
          <a:p>
            <a:r>
              <a:rPr lang="en-US" dirty="0">
                <a:latin typeface="Aptos Black" panose="020B0004020202020204" pitchFamily="34" charset="0"/>
              </a:rPr>
              <a:t>FAQs</a:t>
            </a:r>
          </a:p>
        </p:txBody>
      </p:sp>
      <p:sp>
        <p:nvSpPr>
          <p:cNvPr id="3" name="Content Placeholder 2">
            <a:extLst>
              <a:ext uri="{FF2B5EF4-FFF2-40B4-BE49-F238E27FC236}">
                <a16:creationId xmlns:a16="http://schemas.microsoft.com/office/drawing/2014/main" id="{3B4121AB-02BD-FB10-2588-E56609DE994F}"/>
              </a:ext>
            </a:extLst>
          </p:cNvPr>
          <p:cNvSpPr>
            <a:spLocks noGrp="1"/>
          </p:cNvSpPr>
          <p:nvPr>
            <p:ph idx="1"/>
          </p:nvPr>
        </p:nvSpPr>
        <p:spPr>
          <a:xfrm>
            <a:off x="264378" y="739545"/>
            <a:ext cx="11663244" cy="6037335"/>
          </a:xfrm>
        </p:spPr>
        <p:txBody>
          <a:bodyPr numCol="2" spcCol="182880">
            <a:normAutofit fontScale="25000" lnSpcReduction="20000"/>
          </a:bodyPr>
          <a:lstStyle/>
          <a:p>
            <a:pPr marL="0" indent="0">
              <a:buNone/>
            </a:pPr>
            <a:r>
              <a:rPr lang="en-US" sz="4400" b="1" dirty="0">
                <a:latin typeface="Aptos" panose="020B0004020202020204" pitchFamily="34" charset="0"/>
              </a:rPr>
              <a:t>How many TMD Service Members are sponsored by STA each semester? </a:t>
            </a:r>
            <a:r>
              <a:rPr lang="en-US" sz="4400" dirty="0">
                <a:latin typeface="Aptos" panose="020B0004020202020204" pitchFamily="34" charset="0"/>
              </a:rPr>
              <a:t>While the number has increased every semester for the last two years - for the Spring ‘26 semester, 1,244 Service Members applied; 837 received an award. Between 65%-70% of SMs who apply are eligible to receive an award and have eligible charges.</a:t>
            </a:r>
          </a:p>
          <a:p>
            <a:pPr marL="0" indent="0">
              <a:buNone/>
            </a:pPr>
            <a:r>
              <a:rPr lang="en-US" sz="4400" b="1" dirty="0">
                <a:latin typeface="Aptos" panose="020B0004020202020204" pitchFamily="34" charset="0"/>
              </a:rPr>
              <a:t>Can we assign the STA award to the student’s account as a credit as soon as we are notified? </a:t>
            </a:r>
            <a:r>
              <a:rPr lang="en-US" sz="4400" dirty="0">
                <a:latin typeface="Aptos" panose="020B0004020202020204" pitchFamily="34" charset="0"/>
              </a:rPr>
              <a:t>Yes. The certified award can be credited upon certification; however, the amount can be adjusted up or down based upon eligible charges. </a:t>
            </a:r>
          </a:p>
          <a:p>
            <a:pPr marL="0" indent="0">
              <a:buNone/>
            </a:pPr>
            <a:r>
              <a:rPr lang="en-US" sz="4400" b="1" dirty="0">
                <a:latin typeface="Aptos" panose="020B0004020202020204" pitchFamily="34" charset="0"/>
              </a:rPr>
              <a:t>How does TMD STA let us know which students are covered? </a:t>
            </a:r>
            <a:r>
              <a:rPr lang="en-US" sz="4400" dirty="0">
                <a:latin typeface="Aptos" panose="020B0004020202020204" pitchFamily="34" charset="0"/>
              </a:rPr>
              <a:t>We’ll send a roster of SMs who are approved, with a certified award amount prior to class starting. </a:t>
            </a:r>
          </a:p>
          <a:p>
            <a:pPr marL="0" indent="0">
              <a:buNone/>
            </a:pPr>
            <a:r>
              <a:rPr lang="en-US" sz="4400" b="1" dirty="0">
                <a:latin typeface="Aptos" panose="020B0004020202020204" pitchFamily="34" charset="0"/>
              </a:rPr>
              <a:t>Can that document include an amount? </a:t>
            </a:r>
            <a:r>
              <a:rPr lang="en-US" sz="4400" dirty="0">
                <a:latin typeface="Aptos" panose="020B0004020202020204" pitchFamily="34" charset="0"/>
              </a:rPr>
              <a:t>The certified award will be indicated on the roster; the amount will be adjusted as needed after Census Day.</a:t>
            </a:r>
          </a:p>
          <a:p>
            <a:pPr marL="0" indent="0">
              <a:buNone/>
            </a:pPr>
            <a:r>
              <a:rPr lang="en-US" sz="4400" b="1" dirty="0">
                <a:latin typeface="Aptos" panose="020B0004020202020204" pitchFamily="34" charset="0"/>
              </a:rPr>
              <a:t>Will the list of Certified SMs change after the term begins? </a:t>
            </a:r>
            <a:r>
              <a:rPr lang="en-US" sz="4400" dirty="0">
                <a:latin typeface="Aptos" panose="020B0004020202020204" pitchFamily="34" charset="0"/>
              </a:rPr>
              <a:t>It can increase due to late applicants; we will sponsor eligible SMs until we expend our budget for the semester. It can also change due to SMs who withdraw from class or lose eligibility.</a:t>
            </a:r>
          </a:p>
          <a:p>
            <a:pPr marL="0" indent="0">
              <a:buNone/>
            </a:pPr>
            <a:r>
              <a:rPr lang="en-US" sz="4400" b="1" dirty="0">
                <a:latin typeface="Aptos" panose="020B0004020202020204" pitchFamily="34" charset="0"/>
              </a:rPr>
              <a:t>What format is the Certification list provided in? </a:t>
            </a:r>
            <a:r>
              <a:rPr lang="en-US" sz="4400" dirty="0">
                <a:latin typeface="Aptos" panose="020B0004020202020204" pitchFamily="34" charset="0"/>
              </a:rPr>
              <a:t>STA can provide the certification list/roster in a spreadsheet or a pdf list. If requested, STA can create a formal letter for each sponsored student. </a:t>
            </a:r>
          </a:p>
          <a:p>
            <a:pPr marL="0" indent="0">
              <a:buNone/>
            </a:pPr>
            <a:r>
              <a:rPr lang="en-US" sz="4400" b="1" dirty="0">
                <a:latin typeface="Aptos" panose="020B0004020202020204" pitchFamily="34" charset="0"/>
              </a:rPr>
              <a:t>Is a State Tuition Assistance award applied before other financial aid? </a:t>
            </a:r>
            <a:r>
              <a:rPr lang="en-US" sz="4400" dirty="0">
                <a:latin typeface="Aptos" panose="020B0004020202020204" pitchFamily="34" charset="0"/>
              </a:rPr>
              <a:t>STA is applied to the remaining tuition and mandatory fee charges after other aid has been applied to the student’s balance; STA shouldn’t be combined with other forms of aid to create a surplus in the SM’s student account. </a:t>
            </a:r>
          </a:p>
          <a:p>
            <a:pPr marL="0" indent="0">
              <a:buNone/>
            </a:pPr>
            <a:r>
              <a:rPr lang="en-US" sz="4400" b="1" dirty="0">
                <a:latin typeface="Aptos" panose="020B0004020202020204" pitchFamily="34" charset="0"/>
              </a:rPr>
              <a:t>What about Pell grants or other aid that isn’t tuition and fee specific? </a:t>
            </a:r>
            <a:r>
              <a:rPr lang="en-US" sz="4400" dirty="0">
                <a:latin typeface="Aptos" panose="020B0004020202020204" pitchFamily="34" charset="0"/>
              </a:rPr>
              <a:t>Pell, SEOG, grants and/or scholarships will be included when calculating the eligible award amount. Grants and Scholarships may reduce the number of qualifying charges that State TA can pay.</a:t>
            </a:r>
          </a:p>
          <a:p>
            <a:pPr marL="0" indent="0">
              <a:buNone/>
            </a:pPr>
            <a:r>
              <a:rPr lang="en-US" sz="4400" dirty="0">
                <a:latin typeface="Aptos" panose="020B0004020202020204" pitchFamily="34" charset="0"/>
              </a:rPr>
              <a:t>Loans or direct payments will not be included in the calculation of the eligible award amount. </a:t>
            </a:r>
            <a:br>
              <a:rPr lang="en-US" sz="4400" dirty="0">
                <a:latin typeface="Aptos" panose="020B0004020202020204" pitchFamily="34" charset="0"/>
              </a:rPr>
            </a:br>
            <a:r>
              <a:rPr lang="en-US" sz="4400" dirty="0">
                <a:latin typeface="Aptos" panose="020B0004020202020204" pitchFamily="34" charset="0"/>
              </a:rPr>
              <a:t>In other words, if the SM used student loans or a direct payment to pay tuition and fees, </a:t>
            </a:r>
            <a:br>
              <a:rPr lang="en-US" sz="4400" dirty="0">
                <a:latin typeface="Aptos" panose="020B0004020202020204" pitchFamily="34" charset="0"/>
              </a:rPr>
            </a:br>
            <a:r>
              <a:rPr lang="en-US" sz="4400" dirty="0">
                <a:latin typeface="Aptos" panose="020B0004020202020204" pitchFamily="34" charset="0"/>
              </a:rPr>
              <a:t>State TA can still be approved to cover those charges if they are eligible after the application </a:t>
            </a:r>
            <a:br>
              <a:rPr lang="en-US" sz="4400" dirty="0">
                <a:latin typeface="Aptos" panose="020B0004020202020204" pitchFamily="34" charset="0"/>
              </a:rPr>
            </a:br>
            <a:r>
              <a:rPr lang="en-US" sz="4400" dirty="0">
                <a:latin typeface="Aptos" panose="020B0004020202020204" pitchFamily="34" charset="0"/>
              </a:rPr>
              <a:t>of all other awards. </a:t>
            </a:r>
            <a:br>
              <a:rPr lang="en-US" sz="4400" dirty="0">
                <a:latin typeface="Aptos" panose="020B0004020202020204" pitchFamily="34" charset="0"/>
              </a:rPr>
            </a:br>
            <a:br>
              <a:rPr lang="en-US" sz="4400" dirty="0">
                <a:latin typeface="Aptos" panose="020B0004020202020204" pitchFamily="34" charset="0"/>
              </a:rPr>
            </a:br>
            <a:r>
              <a:rPr lang="en-US" sz="4400" b="1" dirty="0">
                <a:latin typeface="Aptos" panose="020B0004020202020204" pitchFamily="34" charset="0"/>
              </a:rPr>
              <a:t>NOTE: State TA is not a loan repayment program. Accepting student loans or making a direct payment does not by itself qualify a student for State TA.</a:t>
            </a:r>
            <a:r>
              <a:rPr lang="en-US" sz="4400" dirty="0">
                <a:latin typeface="Aptos" panose="020B0004020202020204" pitchFamily="34" charset="0"/>
              </a:rPr>
              <a:t> </a:t>
            </a:r>
          </a:p>
          <a:p>
            <a:pPr marL="0" indent="0">
              <a:buNone/>
            </a:pPr>
            <a:r>
              <a:rPr lang="en-US" sz="4400" b="1" dirty="0">
                <a:latin typeface="Aptos" panose="020B0004020202020204" pitchFamily="34" charset="0"/>
              </a:rPr>
              <a:t>Can refunds be sent directly to the Service Member/student (SM)? </a:t>
            </a:r>
            <a:r>
              <a:rPr lang="en-US" sz="4400" dirty="0">
                <a:latin typeface="Aptos" panose="020B0004020202020204" pitchFamily="34" charset="0"/>
              </a:rPr>
              <a:t>STA fund cannot be directly refunded to service members or students.</a:t>
            </a:r>
          </a:p>
          <a:p>
            <a:pPr marL="0" lvl="0" indent="0">
              <a:buNone/>
            </a:pPr>
            <a:r>
              <a:rPr lang="en-US" sz="4400" dirty="0">
                <a:latin typeface="Aptos" panose="020B0004020202020204" pitchFamily="34" charset="0"/>
              </a:rPr>
              <a:t>STA should not exceed eligible tuition and mandatory fee charges after all other forms of aid have been applied.</a:t>
            </a:r>
          </a:p>
          <a:p>
            <a:pPr marL="0" lvl="0" indent="0">
              <a:buNone/>
            </a:pPr>
            <a:r>
              <a:rPr lang="en-US" sz="4400" dirty="0">
                <a:latin typeface="Aptos" panose="020B0004020202020204" pitchFamily="34" charset="0"/>
              </a:rPr>
              <a:t>If a student receives STA and a refund is generated, that refund should not exceed payments the student personally made or the value of a loan taken out to satisfy tuition and fee charges. In that case, the refund represents the student's own funds being returned, not STA funds.</a:t>
            </a:r>
          </a:p>
          <a:p>
            <a:pPr marL="0" indent="0">
              <a:buNone/>
            </a:pPr>
            <a:r>
              <a:rPr lang="en-US" sz="4400" b="1" dirty="0">
                <a:latin typeface="Aptos" panose="020B0004020202020204" pitchFamily="34" charset="0"/>
              </a:rPr>
              <a:t>Will STA recoup funds from a SM who dropped late or who failed a class? </a:t>
            </a:r>
            <a:r>
              <a:rPr lang="en-US" sz="4400" dirty="0">
                <a:latin typeface="Aptos" panose="020B0004020202020204" pitchFamily="34" charset="0"/>
              </a:rPr>
              <a:t>Service members are financially responsible for any course that does not result in a passing grade or successful completion. If funds must be recovered, TMD will pursue repayment in the following order:</a:t>
            </a:r>
          </a:p>
          <a:p>
            <a:pPr marL="1005840" lvl="2" indent="-182880">
              <a:buFont typeface="Arial" panose="020B0604020202020204" pitchFamily="34" charset="0"/>
              <a:buChar char="•"/>
            </a:pPr>
            <a:r>
              <a:rPr lang="en-US" sz="4000" dirty="0">
                <a:latin typeface="Aptos" panose="020B0004020202020204" pitchFamily="34" charset="0"/>
              </a:rPr>
              <a:t>School refund (preferred): the school returns the funds directly to TMD.</a:t>
            </a:r>
          </a:p>
          <a:p>
            <a:pPr marL="1005840" lvl="2" indent="-182880">
              <a:buFont typeface="Arial" panose="020B0604020202020204" pitchFamily="34" charset="0"/>
              <a:buChar char="•"/>
            </a:pPr>
            <a:r>
              <a:rPr lang="en-US" sz="4000" dirty="0">
                <a:latin typeface="Aptos" panose="020B0004020202020204" pitchFamily="34" charset="0"/>
              </a:rPr>
              <a:t>Future award reduction: if the SM applies to STA in a future semester, the award will be reduced by the amount owed.</a:t>
            </a:r>
          </a:p>
          <a:p>
            <a:pPr marL="1005840" lvl="2" indent="-182880">
              <a:buFont typeface="Arial" panose="020B0604020202020204" pitchFamily="34" charset="0"/>
              <a:buChar char="•"/>
            </a:pPr>
            <a:r>
              <a:rPr lang="en-US" sz="4000" dirty="0">
                <a:latin typeface="Aptos" panose="020B0004020202020204" pitchFamily="34" charset="0"/>
              </a:rPr>
              <a:t>Comptroller payment-hold: unresolved debts may be reported to the Texas Comptroller's office, resulting in a warrant or payment hold.</a:t>
            </a:r>
          </a:p>
          <a:p>
            <a:pPr marL="1005840" lvl="2" indent="-182880">
              <a:buFont typeface="Arial" panose="020B0604020202020204" pitchFamily="34" charset="0"/>
              <a:buChar char="•"/>
            </a:pPr>
            <a:r>
              <a:rPr lang="en-US" sz="4000" dirty="0">
                <a:latin typeface="Aptos" panose="020B0004020202020204" pitchFamily="34" charset="0"/>
              </a:rPr>
              <a:t>Attorney General collection*: After 90 days, the Comptroller reports unresolved debts to the Texas Attorney General's office for collection actions to include reporting the debt as a state delinquency on the student’s credit report.</a:t>
            </a:r>
          </a:p>
          <a:p>
            <a:pPr marL="0" indent="0">
              <a:buNone/>
            </a:pPr>
            <a:r>
              <a:rPr lang="en-US" sz="4400" dirty="0">
                <a:latin typeface="Aptos" panose="020B0004020202020204" pitchFamily="34" charset="0"/>
              </a:rPr>
              <a:t>* This is a serious financial obligation, repayment via the school is the fastest and preferred resolution.</a:t>
            </a:r>
          </a:p>
          <a:p>
            <a:pPr marL="0" indent="0">
              <a:buNone/>
            </a:pPr>
            <a:r>
              <a:rPr lang="en-US" sz="4400" b="1" dirty="0">
                <a:latin typeface="Aptos" panose="020B0004020202020204" pitchFamily="34" charset="0"/>
              </a:rPr>
              <a:t>Defining some fees as “Mandatory” or “Non-Mandatory” Fees is confusing as some fees, such as distance learning fees are mandatory for our students who can only take classes remotely – is this a rule or a suggestion?  </a:t>
            </a:r>
            <a:r>
              <a:rPr lang="en-US" sz="4400" dirty="0">
                <a:latin typeface="Aptos" panose="020B0004020202020204" pitchFamily="34" charset="0"/>
              </a:rPr>
              <a:t>Mandatory Fees are either authorized by statute or the governing board of your institution. Fees should be obligatory and consistent for all students to be considered ‘mandatory.’ </a:t>
            </a:r>
          </a:p>
          <a:p>
            <a:pPr marL="0" indent="0">
              <a:buNone/>
            </a:pPr>
            <a:r>
              <a:rPr lang="en-US" sz="4400" b="1" dirty="0">
                <a:latin typeface="Aptos" panose="020B0004020202020204" pitchFamily="34" charset="0"/>
              </a:rPr>
              <a:t>Note: If Mandatory Fees exceed more than 30% of a student’s bill it may trigger an audit by STA</a:t>
            </a:r>
            <a:r>
              <a:rPr lang="en-US" sz="4400" dirty="0">
                <a:latin typeface="Aptos" panose="020B0004020202020204" pitchFamily="34" charset="0"/>
              </a:rPr>
              <a:t>. </a:t>
            </a:r>
          </a:p>
          <a:p>
            <a:pPr marL="0" indent="0">
              <a:buNone/>
            </a:pPr>
            <a:r>
              <a:rPr lang="en-US" sz="4400" b="1" dirty="0">
                <a:latin typeface="Aptos" panose="020B0004020202020204" pitchFamily="34" charset="0"/>
              </a:rPr>
              <a:t>Since STA is last payer, when STA is applied and a student is later awarded or accepts a scholarship/grant, are we expected to adjust the STA award amount? </a:t>
            </a:r>
            <a:r>
              <a:rPr lang="en-US" sz="4400" dirty="0">
                <a:latin typeface="Aptos" panose="020B0004020202020204" pitchFamily="34" charset="0"/>
              </a:rPr>
              <a:t>Yes. This is consistent with STA being last payer. </a:t>
            </a:r>
          </a:p>
          <a:p>
            <a:pPr marL="0" indent="0">
              <a:buNone/>
            </a:pPr>
            <a:r>
              <a:rPr lang="en-US" sz="4400" b="1" dirty="0">
                <a:latin typeface="Aptos" panose="020B0004020202020204" pitchFamily="34" charset="0"/>
              </a:rPr>
              <a:t>Our system can’t track whether a specific sponsor has covered a class before. Can STA require SMs to submit their list of classes before funding is approved so STA can check for duplicate and repeat classes? </a:t>
            </a:r>
            <a:r>
              <a:rPr lang="en-US" sz="4400" dirty="0">
                <a:latin typeface="Aptos" panose="020B0004020202020204" pitchFamily="34" charset="0"/>
              </a:rPr>
              <a:t>STA tracks each SMs course history by requiring them to submit their previous semester transcripts. It’s noted on their account if they have failed a course and if their cumulative GPA has fallen below 2.0. </a:t>
            </a:r>
          </a:p>
          <a:p>
            <a:pPr lvl="1">
              <a:lnSpc>
                <a:spcPct val="120000"/>
              </a:lnSpc>
            </a:pPr>
            <a:endParaRPr lang="en-US" dirty="0"/>
          </a:p>
        </p:txBody>
      </p:sp>
    </p:spTree>
    <p:extLst>
      <p:ext uri="{BB962C8B-B14F-4D97-AF65-F5344CB8AC3E}">
        <p14:creationId xmlns:p14="http://schemas.microsoft.com/office/powerpoint/2010/main" val="163646333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3500">
        <p159:morph option="byObject"/>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362DFC78-F009-263C-7067-58D0CD3B66E3}"/>
              </a:ext>
            </a:extLst>
          </p:cNvPr>
          <p:cNvSpPr txBox="1"/>
          <p:nvPr/>
        </p:nvSpPr>
        <p:spPr>
          <a:xfrm>
            <a:off x="807755" y="1223620"/>
            <a:ext cx="7530701" cy="4708981"/>
          </a:xfrm>
          <a:prstGeom prst="rect">
            <a:avLst/>
          </a:prstGeom>
          <a:noFill/>
        </p:spPr>
        <p:txBody>
          <a:bodyPr wrap="square" lIns="91440" tIns="45720" rIns="91440" bIns="45720" anchor="t">
            <a:spAutoFit/>
          </a:bodyPr>
          <a:lstStyle/>
          <a:p>
            <a:r>
              <a:rPr lang="en-US" sz="2000" b="1" dirty="0">
                <a:solidFill>
                  <a:srgbClr val="002060"/>
                </a:solidFill>
                <a:latin typeface="Aptos" panose="020B0004020202020204" pitchFamily="34" charset="0"/>
              </a:rPr>
              <a:t>Phone: </a:t>
            </a:r>
            <a:r>
              <a:rPr lang="en-US" sz="2000" dirty="0">
                <a:solidFill>
                  <a:srgbClr val="002060"/>
                </a:solidFill>
                <a:latin typeface="Aptos" panose="020B0004020202020204" pitchFamily="34" charset="0"/>
              </a:rPr>
              <a:t>(512) 782-5270 or (512)782-6851</a:t>
            </a:r>
          </a:p>
          <a:p>
            <a:r>
              <a:rPr lang="en-US" sz="2000" dirty="0">
                <a:solidFill>
                  <a:srgbClr val="002060"/>
                </a:solidFill>
                <a:latin typeface="Aptos" panose="020B0004020202020204" pitchFamily="34" charset="0"/>
              </a:rPr>
              <a:t>		Mon-Fri 0800-1600</a:t>
            </a:r>
            <a:br>
              <a:rPr lang="en-US" sz="2000" dirty="0">
                <a:solidFill>
                  <a:srgbClr val="002060"/>
                </a:solidFill>
                <a:latin typeface="Aptos" panose="020B0004020202020204" pitchFamily="34" charset="0"/>
              </a:rPr>
            </a:br>
            <a:r>
              <a:rPr lang="en-US" sz="2000" dirty="0">
                <a:solidFill>
                  <a:srgbClr val="002060"/>
                </a:solidFill>
                <a:latin typeface="Aptos" panose="020B0004020202020204" pitchFamily="34" charset="0"/>
              </a:rPr>
              <a:t>	</a:t>
            </a:r>
          </a:p>
          <a:p>
            <a:r>
              <a:rPr lang="en-US" sz="2000" b="1" dirty="0">
                <a:solidFill>
                  <a:srgbClr val="002060"/>
                </a:solidFill>
                <a:latin typeface="Aptos" panose="020B0004020202020204" pitchFamily="34" charset="0"/>
              </a:rPr>
              <a:t>Email: </a:t>
            </a:r>
            <a:r>
              <a:rPr lang="en-US" sz="2000" dirty="0">
                <a:solidFill>
                  <a:srgbClr val="002060"/>
                </a:solidFill>
                <a:latin typeface="Aptos" panose="020B0004020202020204" pitchFamily="34" charset="0"/>
              </a:rPr>
              <a:t>NG.TX.TXARNG.MBX.TRP@ARMY.MIL </a:t>
            </a:r>
          </a:p>
          <a:p>
            <a:r>
              <a:rPr lang="en-US" sz="2000" b="1" dirty="0">
                <a:latin typeface="Aptos" panose="020B0004020202020204" pitchFamily="34" charset="0"/>
              </a:rPr>
              <a:t>Website: </a:t>
            </a:r>
            <a:r>
              <a:rPr lang="en-US" sz="2000" dirty="0">
                <a:solidFill>
                  <a:srgbClr val="002060"/>
                </a:solidFill>
                <a:latin typeface="Aptos" panose="020B0004020202020204" pitchFamily="34" charset="0"/>
                <a:hlinkClick r:id="rId3">
                  <a:extLst>
                    <a:ext uri="{A12FA001-AC4F-418D-AE19-62706E023703}">
                      <ahyp:hlinkClr xmlns:ahyp="http://schemas.microsoft.com/office/drawing/2018/hyperlinkcolor" val="tx"/>
                    </a:ext>
                  </a:extLst>
                </a:hlinkClick>
              </a:rPr>
              <a:t>https://tmd.texas.gov/state-tuition-assistance-program</a:t>
            </a:r>
            <a:r>
              <a:rPr lang="en-US" sz="2000" dirty="0">
                <a:solidFill>
                  <a:srgbClr val="002060"/>
                </a:solidFill>
                <a:latin typeface="Aptos" panose="020B0004020202020204" pitchFamily="34" charset="0"/>
              </a:rPr>
              <a:t>  </a:t>
            </a:r>
          </a:p>
          <a:p>
            <a:r>
              <a:rPr lang="en-US" sz="2000" dirty="0">
                <a:solidFill>
                  <a:srgbClr val="002060"/>
                </a:solidFill>
                <a:latin typeface="Aptos" panose="020B0004020202020204" pitchFamily="34" charset="0"/>
              </a:rPr>
              <a:t>		   </a:t>
            </a:r>
            <a:r>
              <a:rPr lang="en-US" sz="2000" dirty="0">
                <a:solidFill>
                  <a:srgbClr val="002060"/>
                </a:solidFill>
                <a:latin typeface="Aptos" panose="020B0004020202020204" pitchFamily="34" charset="0"/>
                <a:hlinkClick r:id="rId4">
                  <a:extLst>
                    <a:ext uri="{A12FA001-AC4F-418D-AE19-62706E023703}">
                      <ahyp:hlinkClr xmlns:ahyp="http://schemas.microsoft.com/office/drawing/2018/hyperlinkcolor" val="tx"/>
                    </a:ext>
                  </a:extLst>
                </a:hlinkClick>
              </a:rPr>
              <a:t>https://tmd.texas.gov/for-schools</a:t>
            </a:r>
            <a:r>
              <a:rPr lang="en-US" sz="2000" dirty="0">
                <a:solidFill>
                  <a:srgbClr val="002060"/>
                </a:solidFill>
                <a:latin typeface="Aptos" panose="020B0004020202020204" pitchFamily="34" charset="0"/>
              </a:rPr>
              <a:t> (</a:t>
            </a:r>
            <a:r>
              <a:rPr lang="en-US" sz="1400" dirty="0">
                <a:solidFill>
                  <a:srgbClr val="002060"/>
                </a:solidFill>
                <a:latin typeface="Aptos" panose="020B0004020202020204" pitchFamily="34" charset="0"/>
              </a:rPr>
              <a:t>under construction</a:t>
            </a:r>
            <a:r>
              <a:rPr lang="en-US" sz="2000" dirty="0">
                <a:solidFill>
                  <a:srgbClr val="002060"/>
                </a:solidFill>
                <a:latin typeface="Aptos" panose="020B0004020202020204" pitchFamily="34" charset="0"/>
              </a:rPr>
              <a:t>)</a:t>
            </a:r>
          </a:p>
          <a:p>
            <a:endParaRPr lang="en-US" sz="2000" dirty="0">
              <a:latin typeface="Aptos" panose="020B0004020202020204" pitchFamily="34" charset="0"/>
            </a:endParaRPr>
          </a:p>
          <a:p>
            <a:br>
              <a:rPr lang="en-US" sz="2000" dirty="0">
                <a:latin typeface="Aptos" panose="020B0004020202020204" pitchFamily="34" charset="0"/>
              </a:rPr>
            </a:br>
            <a:r>
              <a:rPr lang="en-US" sz="2000" b="1" dirty="0">
                <a:solidFill>
                  <a:srgbClr val="002060"/>
                </a:solidFill>
                <a:latin typeface="Aptos" panose="020B0004020202020204" pitchFamily="34" charset="0"/>
              </a:rPr>
              <a:t>TEAMS: </a:t>
            </a:r>
            <a:r>
              <a:rPr lang="en-US" sz="2000" dirty="0">
                <a:solidFill>
                  <a:srgbClr val="002060"/>
                </a:solidFill>
                <a:latin typeface="Aptos" panose="020B0004020202020204" pitchFamily="34" charset="0"/>
              </a:rPr>
              <a:t>TXARNG Education and Incentives</a:t>
            </a:r>
          </a:p>
          <a:p>
            <a:endParaRPr lang="en-US" sz="2000" dirty="0">
              <a:solidFill>
                <a:srgbClr val="002060"/>
              </a:solidFill>
              <a:latin typeface="Aptos" panose="020B0004020202020204" pitchFamily="34" charset="0"/>
            </a:endParaRPr>
          </a:p>
          <a:p>
            <a:r>
              <a:rPr lang="en-US" sz="2000" b="1" dirty="0">
                <a:solidFill>
                  <a:srgbClr val="002060"/>
                </a:solidFill>
                <a:latin typeface="Aptos" panose="020B0004020202020204" pitchFamily="34" charset="0"/>
              </a:rPr>
              <a:t>Office: </a:t>
            </a:r>
            <a:r>
              <a:rPr lang="en-US" sz="2000" dirty="0">
                <a:solidFill>
                  <a:srgbClr val="002060"/>
                </a:solidFill>
                <a:latin typeface="Aptos" panose="020B0004020202020204" pitchFamily="34" charset="0"/>
              </a:rPr>
              <a:t>2200 West 35th St Camp Mabry, Building 15 </a:t>
            </a:r>
            <a:br>
              <a:rPr lang="en-US" sz="2000" dirty="0">
                <a:latin typeface="Aptos" panose="020B0004020202020204" pitchFamily="34" charset="0"/>
              </a:rPr>
            </a:br>
            <a:r>
              <a:rPr lang="en-US" sz="2000" dirty="0">
                <a:latin typeface="Aptos" panose="020B0004020202020204" pitchFamily="34" charset="0"/>
              </a:rPr>
              <a:t>		</a:t>
            </a:r>
          </a:p>
          <a:p>
            <a:r>
              <a:rPr lang="en-US" sz="2000" b="1" dirty="0">
                <a:solidFill>
                  <a:srgbClr val="002060"/>
                </a:solidFill>
                <a:latin typeface="Aptos" panose="020B0004020202020204" pitchFamily="34" charset="0"/>
              </a:rPr>
              <a:t>Follow us on Social Media: </a:t>
            </a:r>
          </a:p>
          <a:p>
            <a:r>
              <a:rPr lang="en-US" sz="2000" dirty="0">
                <a:solidFill>
                  <a:srgbClr val="002060"/>
                </a:solidFill>
                <a:latin typeface="Aptos" panose="020B0004020202020204" pitchFamily="34" charset="0"/>
              </a:rPr>
              <a:t>www.facebook.com/TexasArmyNationalGuardEducation@TXARNGeducation Public </a:t>
            </a:r>
          </a:p>
        </p:txBody>
      </p:sp>
      <p:pic>
        <p:nvPicPr>
          <p:cNvPr id="11" name="Picture 10">
            <a:extLst>
              <a:ext uri="{FF2B5EF4-FFF2-40B4-BE49-F238E27FC236}">
                <a16:creationId xmlns:a16="http://schemas.microsoft.com/office/drawing/2014/main" id="{56E5D4AE-518A-6707-F522-C260542B384D}"/>
              </a:ext>
            </a:extLst>
          </p:cNvPr>
          <p:cNvPicPr>
            <a:picLocks noChangeAspect="1"/>
          </p:cNvPicPr>
          <p:nvPr/>
        </p:nvPicPr>
        <p:blipFill>
          <a:blip r:embed="rId5"/>
          <a:stretch>
            <a:fillRect/>
          </a:stretch>
        </p:blipFill>
        <p:spPr>
          <a:xfrm>
            <a:off x="9089572" y="1465376"/>
            <a:ext cx="3183008" cy="3284705"/>
          </a:xfrm>
          <a:prstGeom prst="rect">
            <a:avLst/>
          </a:prstGeom>
        </p:spPr>
      </p:pic>
      <p:sp>
        <p:nvSpPr>
          <p:cNvPr id="14" name="TextBox 13">
            <a:extLst>
              <a:ext uri="{FF2B5EF4-FFF2-40B4-BE49-F238E27FC236}">
                <a16:creationId xmlns:a16="http://schemas.microsoft.com/office/drawing/2014/main" id="{5B73B1FD-B7DD-EFD3-5BDE-3060577AD35E}"/>
              </a:ext>
            </a:extLst>
          </p:cNvPr>
          <p:cNvSpPr txBox="1"/>
          <p:nvPr/>
        </p:nvSpPr>
        <p:spPr>
          <a:xfrm>
            <a:off x="2799841" y="452247"/>
            <a:ext cx="4877402" cy="646331"/>
          </a:xfrm>
          <a:prstGeom prst="rect">
            <a:avLst/>
          </a:prstGeom>
          <a:noFill/>
        </p:spPr>
        <p:txBody>
          <a:bodyPr wrap="square">
            <a:spAutoFit/>
          </a:bodyPr>
          <a:lstStyle/>
          <a:p>
            <a:pPr algn="ctr"/>
            <a:r>
              <a:rPr lang="en-US" sz="3600" b="1">
                <a:solidFill>
                  <a:schemeClr val="accent1">
                    <a:lumMod val="75000"/>
                  </a:schemeClr>
                </a:solidFill>
                <a:latin typeface="Aptos Black" panose="020B0004020202020204" pitchFamily="34" charset="0"/>
              </a:rPr>
              <a:t>Contact information</a:t>
            </a:r>
          </a:p>
        </p:txBody>
      </p:sp>
    </p:spTree>
    <p:extLst>
      <p:ext uri="{BB962C8B-B14F-4D97-AF65-F5344CB8AC3E}">
        <p14:creationId xmlns:p14="http://schemas.microsoft.com/office/powerpoint/2010/main" val="118511053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3500">
        <p159:morph option="byObject"/>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57000"/>
            <a:lum bright="70000" contrast="-70000"/>
            <a:extLst>
              <a:ext uri="{BEBA8EAE-BF5A-486C-A8C5-ECC9F3942E4B}">
                <a14:imgProps xmlns:a14="http://schemas.microsoft.com/office/drawing/2010/main">
                  <a14:imgLayer r:embed="rId4">
                    <a14:imgEffect>
                      <a14:colorTemperature colorTemp="11200"/>
                    </a14:imgEffect>
                    <a14:imgEffect>
                      <a14:saturation sat="200000"/>
                    </a14:imgEffect>
                  </a14:imgLayer>
                </a14:imgProps>
              </a:ext>
            </a:extLst>
          </a:blip>
          <a:srcRect/>
          <a:stretch>
            <a:fillRect/>
          </a:stretch>
        </a:blipFill>
        <a:effectLst/>
      </p:bgPr>
    </p:bg>
    <p:spTree>
      <p:nvGrpSpPr>
        <p:cNvPr id="1" name="">
          <a:extLst>
            <a:ext uri="{FF2B5EF4-FFF2-40B4-BE49-F238E27FC236}">
              <a16:creationId xmlns:a16="http://schemas.microsoft.com/office/drawing/2014/main" id="{F25D0E14-E95B-EAEC-03C1-2C8E13B568A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CEC84EE-D159-68E5-FE91-4C898C8DA64A}"/>
              </a:ext>
            </a:extLst>
          </p:cNvPr>
          <p:cNvSpPr>
            <a:spLocks noGrp="1"/>
          </p:cNvSpPr>
          <p:nvPr>
            <p:ph type="title"/>
          </p:nvPr>
        </p:nvSpPr>
        <p:spPr>
          <a:xfrm>
            <a:off x="328607" y="329139"/>
            <a:ext cx="6188190" cy="1622321"/>
          </a:xfrm>
        </p:spPr>
        <p:txBody>
          <a:bodyPr>
            <a:normAutofit fontScale="90000"/>
          </a:bodyPr>
          <a:lstStyle/>
          <a:p>
            <a:pPr algn="ctr">
              <a:lnSpc>
                <a:spcPct val="90000"/>
              </a:lnSpc>
            </a:pPr>
            <a:r>
              <a:rPr lang="en-US" sz="4000" b="1">
                <a:solidFill>
                  <a:srgbClr val="002060"/>
                </a:solidFill>
                <a:latin typeface="Aptos Black" panose="020B0004020202020204" pitchFamily="34" charset="0"/>
              </a:rPr>
              <a:t>STATE TUITION ASSISTANCE</a:t>
            </a:r>
            <a:r>
              <a:rPr lang="en-US" sz="4000">
                <a:solidFill>
                  <a:srgbClr val="002060"/>
                </a:solidFill>
                <a:latin typeface="Aptos Black" panose="020B0004020202020204" pitchFamily="34" charset="0"/>
              </a:rPr>
              <a:t> </a:t>
            </a:r>
            <a:br>
              <a:rPr lang="en-US" sz="3600" b="1">
                <a:solidFill>
                  <a:schemeClr val="accent1">
                    <a:lumMod val="50000"/>
                  </a:schemeClr>
                </a:solidFill>
                <a:latin typeface="Aptos Black" panose="020B0004020202020204" pitchFamily="34" charset="0"/>
              </a:rPr>
            </a:br>
            <a:endParaRPr lang="en-US" sz="3600" b="1">
              <a:solidFill>
                <a:schemeClr val="accent1">
                  <a:lumMod val="50000"/>
                </a:schemeClr>
              </a:solidFill>
              <a:latin typeface="Aptos Black" panose="020B0004020202020204" pitchFamily="34" charset="0"/>
            </a:endParaRPr>
          </a:p>
        </p:txBody>
      </p:sp>
      <p:pic>
        <p:nvPicPr>
          <p:cNvPr id="5" name="Picture 4">
            <a:extLst>
              <a:ext uri="{FF2B5EF4-FFF2-40B4-BE49-F238E27FC236}">
                <a16:creationId xmlns:a16="http://schemas.microsoft.com/office/drawing/2014/main" id="{EB1A9B36-7CFA-F299-D127-2F4CCC3D4C98}"/>
              </a:ext>
            </a:extLst>
          </p:cNvPr>
          <p:cNvPicPr>
            <a:picLocks noChangeAspect="1"/>
          </p:cNvPicPr>
          <p:nvPr/>
        </p:nvPicPr>
        <p:blipFill>
          <a:blip r:embed="rId5"/>
          <a:srcRect l="22861" r="22861"/>
          <a:stretch/>
        </p:blipFill>
        <p:spPr>
          <a:xfrm>
            <a:off x="8238351" y="-52286"/>
            <a:ext cx="4963245" cy="6858001"/>
          </a:xfrm>
          <a:custGeom>
            <a:avLst/>
            <a:gdLst/>
            <a:ahLst/>
            <a:cxnLst/>
            <a:rect l="l" t="t" r="r" b="b"/>
            <a:pathLst>
              <a:path w="4963245" h="6858001">
                <a:moveTo>
                  <a:pt x="1177" y="0"/>
                </a:moveTo>
                <a:lnTo>
                  <a:pt x="1344715" y="0"/>
                </a:lnTo>
                <a:lnTo>
                  <a:pt x="1344715" y="1"/>
                </a:lnTo>
                <a:lnTo>
                  <a:pt x="4963245" y="1"/>
                </a:lnTo>
                <a:lnTo>
                  <a:pt x="4963244" y="6858001"/>
                </a:lnTo>
                <a:lnTo>
                  <a:pt x="900697" y="6858001"/>
                </a:lnTo>
                <a:lnTo>
                  <a:pt x="900697" y="6858000"/>
                </a:lnTo>
                <a:lnTo>
                  <a:pt x="0" y="6858000"/>
                </a:lnTo>
                <a:lnTo>
                  <a:pt x="5883" y="6817538"/>
                </a:lnTo>
                <a:lnTo>
                  <a:pt x="23196" y="6698894"/>
                </a:lnTo>
                <a:lnTo>
                  <a:pt x="35299" y="6612483"/>
                </a:lnTo>
                <a:lnTo>
                  <a:pt x="48073" y="6509613"/>
                </a:lnTo>
                <a:lnTo>
                  <a:pt x="63369" y="6387541"/>
                </a:lnTo>
                <a:lnTo>
                  <a:pt x="79506" y="6252438"/>
                </a:lnTo>
                <a:lnTo>
                  <a:pt x="96483" y="6100191"/>
                </a:lnTo>
                <a:lnTo>
                  <a:pt x="114469" y="5934227"/>
                </a:lnTo>
                <a:lnTo>
                  <a:pt x="132454" y="5753862"/>
                </a:lnTo>
                <a:lnTo>
                  <a:pt x="150776" y="5561838"/>
                </a:lnTo>
                <a:lnTo>
                  <a:pt x="167753" y="5354726"/>
                </a:lnTo>
                <a:lnTo>
                  <a:pt x="184058" y="5138013"/>
                </a:lnTo>
                <a:lnTo>
                  <a:pt x="198849" y="4908956"/>
                </a:lnTo>
                <a:lnTo>
                  <a:pt x="212969" y="4670298"/>
                </a:lnTo>
                <a:lnTo>
                  <a:pt x="226248" y="4421352"/>
                </a:lnTo>
                <a:lnTo>
                  <a:pt x="230955" y="4293793"/>
                </a:lnTo>
                <a:lnTo>
                  <a:pt x="236165" y="4163492"/>
                </a:lnTo>
                <a:lnTo>
                  <a:pt x="241040" y="4031133"/>
                </a:lnTo>
                <a:lnTo>
                  <a:pt x="244234" y="3898087"/>
                </a:lnTo>
                <a:lnTo>
                  <a:pt x="247091" y="3762299"/>
                </a:lnTo>
                <a:lnTo>
                  <a:pt x="250117" y="3625139"/>
                </a:lnTo>
                <a:lnTo>
                  <a:pt x="252134" y="3485236"/>
                </a:lnTo>
                <a:lnTo>
                  <a:pt x="252134" y="3343961"/>
                </a:lnTo>
                <a:lnTo>
                  <a:pt x="253142" y="3201315"/>
                </a:lnTo>
                <a:lnTo>
                  <a:pt x="252134" y="3057297"/>
                </a:lnTo>
                <a:lnTo>
                  <a:pt x="250117" y="2911221"/>
                </a:lnTo>
                <a:lnTo>
                  <a:pt x="248268" y="2765146"/>
                </a:lnTo>
                <a:lnTo>
                  <a:pt x="244234" y="2617013"/>
                </a:lnTo>
                <a:lnTo>
                  <a:pt x="240032" y="2467509"/>
                </a:lnTo>
                <a:lnTo>
                  <a:pt x="235157" y="2318004"/>
                </a:lnTo>
                <a:lnTo>
                  <a:pt x="228266" y="2167128"/>
                </a:lnTo>
                <a:lnTo>
                  <a:pt x="220029" y="2014881"/>
                </a:lnTo>
                <a:lnTo>
                  <a:pt x="212129" y="1861947"/>
                </a:lnTo>
                <a:lnTo>
                  <a:pt x="202044" y="1709014"/>
                </a:lnTo>
                <a:lnTo>
                  <a:pt x="189941" y="1554023"/>
                </a:lnTo>
                <a:lnTo>
                  <a:pt x="177839" y="1401090"/>
                </a:lnTo>
                <a:lnTo>
                  <a:pt x="163887" y="1245413"/>
                </a:lnTo>
                <a:lnTo>
                  <a:pt x="148591" y="1089051"/>
                </a:lnTo>
                <a:lnTo>
                  <a:pt x="132455" y="934746"/>
                </a:lnTo>
                <a:lnTo>
                  <a:pt x="113629" y="778383"/>
                </a:lnTo>
                <a:lnTo>
                  <a:pt x="93458" y="622707"/>
                </a:lnTo>
                <a:lnTo>
                  <a:pt x="73455" y="466344"/>
                </a:lnTo>
                <a:lnTo>
                  <a:pt x="50091" y="310668"/>
                </a:lnTo>
                <a:lnTo>
                  <a:pt x="26222" y="155677"/>
                </a:lnTo>
                <a:close/>
              </a:path>
            </a:pathLst>
          </a:custGeom>
        </p:spPr>
      </p:pic>
      <p:sp>
        <p:nvSpPr>
          <p:cNvPr id="8" name="Content Placeholder 8">
            <a:extLst>
              <a:ext uri="{FF2B5EF4-FFF2-40B4-BE49-F238E27FC236}">
                <a16:creationId xmlns:a16="http://schemas.microsoft.com/office/drawing/2014/main" id="{2C3E2EAD-3310-0DDA-169B-A0FB5098BCDD}"/>
              </a:ext>
            </a:extLst>
          </p:cNvPr>
          <p:cNvSpPr>
            <a:spLocks noGrp="1"/>
          </p:cNvSpPr>
          <p:nvPr>
            <p:ph idx="1"/>
          </p:nvPr>
        </p:nvSpPr>
        <p:spPr>
          <a:xfrm>
            <a:off x="542090" y="916174"/>
            <a:ext cx="7843857" cy="5703287"/>
          </a:xfrm>
        </p:spPr>
        <p:txBody>
          <a:bodyPr vert="horz" lIns="91440" tIns="45720" rIns="91440" bIns="45720" rtlCol="0" anchor="t">
            <a:normAutofit/>
          </a:bodyPr>
          <a:lstStyle/>
          <a:p>
            <a:pPr marL="0" indent="0">
              <a:buNone/>
            </a:pPr>
            <a:r>
              <a:rPr lang="en-US" sz="1900">
                <a:solidFill>
                  <a:srgbClr val="002060"/>
                </a:solidFill>
                <a:latin typeface="Aptos"/>
              </a:rPr>
              <a:t>STA is a </a:t>
            </a:r>
            <a:r>
              <a:rPr lang="en-US" sz="1900" u="sng">
                <a:solidFill>
                  <a:srgbClr val="002060"/>
                </a:solidFill>
                <a:latin typeface="Aptos"/>
              </a:rPr>
              <a:t>needs-based</a:t>
            </a:r>
            <a:r>
              <a:rPr lang="en-US" sz="1900">
                <a:solidFill>
                  <a:srgbClr val="002060"/>
                </a:solidFill>
                <a:latin typeface="Aptos"/>
              </a:rPr>
              <a:t> tuition assistance program funded by the Texas Legislature to benefit Texas National Guard and State Guard Service Members.</a:t>
            </a:r>
            <a:endParaRPr lang="en-US" sz="1900">
              <a:solidFill>
                <a:srgbClr val="00B050"/>
              </a:solidFill>
              <a:latin typeface="Aptos"/>
            </a:endParaRPr>
          </a:p>
          <a:p>
            <a:pPr marL="0" indent="0">
              <a:buNone/>
            </a:pPr>
            <a:r>
              <a:rPr lang="en-US" sz="1900">
                <a:solidFill>
                  <a:srgbClr val="002060"/>
                </a:solidFill>
                <a:latin typeface="Aptos"/>
              </a:rPr>
              <a:t>Because STA operates within a limited annual budget, funding is managed by application window and a base award + adjustment approach.</a:t>
            </a:r>
          </a:p>
          <a:p>
            <a:pPr marL="0" indent="0">
              <a:spcBef>
                <a:spcPts val="1200"/>
              </a:spcBef>
              <a:buNone/>
            </a:pPr>
            <a:r>
              <a:rPr lang="en-US" sz="2800" b="1">
                <a:solidFill>
                  <a:srgbClr val="0070C0"/>
                </a:solidFill>
                <a:latin typeface="Webdings" panose="05030102010509060703" pitchFamily="18" charset="2"/>
              </a:rPr>
              <a:t> </a:t>
            </a:r>
            <a:r>
              <a:rPr lang="en-US" sz="2400">
                <a:ln w="0"/>
                <a:solidFill>
                  <a:srgbClr val="C00000"/>
                </a:solidFill>
                <a:effectLst>
                  <a:outerShdw blurRad="38100" dist="19050" dir="2700000" algn="tl" rotWithShape="0">
                    <a:schemeClr val="dk1">
                      <a:alpha val="40000"/>
                    </a:schemeClr>
                  </a:outerShdw>
                </a:effectLst>
                <a:latin typeface="Aptos Black" panose="020B0004020202020204" pitchFamily="34" charset="0"/>
              </a:rPr>
              <a:t>WHAT’S CHANGED:</a:t>
            </a:r>
          </a:p>
          <a:p>
            <a:pPr>
              <a:lnSpc>
                <a:spcPct val="160000"/>
              </a:lnSpc>
              <a:buFont typeface="Wingdings" panose="05000000000000000000" pitchFamily="2" charset="2"/>
              <a:buChar char="§"/>
            </a:pPr>
            <a:endParaRPr lang="en-US" sz="2400"/>
          </a:p>
          <a:p>
            <a:endParaRPr lang="en-US"/>
          </a:p>
        </p:txBody>
      </p:sp>
      <p:sp>
        <p:nvSpPr>
          <p:cNvPr id="4" name="Lightning Bolt 3">
            <a:extLst>
              <a:ext uri="{FF2B5EF4-FFF2-40B4-BE49-F238E27FC236}">
                <a16:creationId xmlns:a16="http://schemas.microsoft.com/office/drawing/2014/main" id="{61ACB54A-A371-B20D-CB9F-CB4E12E6AB29}"/>
              </a:ext>
            </a:extLst>
          </p:cNvPr>
          <p:cNvSpPr/>
          <p:nvPr/>
        </p:nvSpPr>
        <p:spPr>
          <a:xfrm>
            <a:off x="328607" y="2637158"/>
            <a:ext cx="446809" cy="488372"/>
          </a:xfrm>
          <a:prstGeom prst="lightningBolt">
            <a:avLst/>
          </a:prstGeom>
          <a:gradFill>
            <a:gsLst>
              <a:gs pos="0">
                <a:srgbClr val="0070C0"/>
              </a:gs>
              <a:gs pos="32000">
                <a:schemeClr val="accent1">
                  <a:lumMod val="45000"/>
                  <a:lumOff val="55000"/>
                </a:schemeClr>
              </a:gs>
              <a:gs pos="34000">
                <a:srgbClr val="FFC000"/>
              </a:gs>
              <a:gs pos="100000">
                <a:srgbClr val="EE6816"/>
              </a:gs>
            </a:gsLst>
            <a:lin ang="5400000" scaled="1"/>
          </a:gradFill>
          <a:ln>
            <a:noFill/>
          </a:ln>
          <a:effectLst>
            <a:glow rad="139700">
              <a:srgbClr val="FFFF00">
                <a:alpha val="0"/>
              </a:srgb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14">
            <a:extLst>
              <a:ext uri="{FF2B5EF4-FFF2-40B4-BE49-F238E27FC236}">
                <a16:creationId xmlns:a16="http://schemas.microsoft.com/office/drawing/2014/main" id="{C93D1974-F41E-4DB3-681B-2B4276290FD6}"/>
              </a:ext>
            </a:extLst>
          </p:cNvPr>
          <p:cNvSpPr txBox="1">
            <a:spLocks/>
          </p:cNvSpPr>
          <p:nvPr/>
        </p:nvSpPr>
        <p:spPr>
          <a:xfrm>
            <a:off x="552011" y="3376714"/>
            <a:ext cx="7843857" cy="5191758"/>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spcBef>
                <a:spcPts val="600"/>
              </a:spcBef>
            </a:pPr>
            <a:r>
              <a:rPr lang="en-US" sz="2400" b="1">
                <a:solidFill>
                  <a:srgbClr val="0070C0"/>
                </a:solidFill>
                <a:latin typeface="Aptos Black"/>
              </a:rPr>
              <a:t>Primary Application</a:t>
            </a:r>
            <a:r>
              <a:rPr lang="en-US" sz="2400">
                <a:solidFill>
                  <a:srgbClr val="0070C0"/>
                </a:solidFill>
                <a:latin typeface="Aptos Black"/>
              </a:rPr>
              <a:t> </a:t>
            </a:r>
            <a:r>
              <a:rPr lang="en-US" sz="2400">
                <a:solidFill>
                  <a:srgbClr val="002060"/>
                </a:solidFill>
                <a:latin typeface="Aptos" panose="020B0004020202020204" pitchFamily="34" charset="0"/>
              </a:rPr>
              <a:t>window for the Fall 2026 semester opened </a:t>
            </a:r>
            <a:r>
              <a:rPr lang="en-US" sz="2400">
                <a:solidFill>
                  <a:srgbClr val="002060"/>
                </a:solidFill>
                <a:latin typeface="Aptos Black" panose="020B0004020202020204" pitchFamily="34" charset="0"/>
              </a:rPr>
              <a:t>15 May </a:t>
            </a:r>
            <a:r>
              <a:rPr lang="en-US" sz="2400" b="1">
                <a:solidFill>
                  <a:srgbClr val="002060"/>
                </a:solidFill>
                <a:latin typeface="Aptos"/>
              </a:rPr>
              <a:t>and </a:t>
            </a:r>
            <a:r>
              <a:rPr lang="en-US" sz="2400" b="1">
                <a:solidFill>
                  <a:srgbClr val="002060"/>
                </a:solidFill>
                <a:latin typeface="Aptos" panose="020B0004020202020204" pitchFamily="34" charset="0"/>
              </a:rPr>
              <a:t>closes </a:t>
            </a:r>
            <a:r>
              <a:rPr lang="en-US" sz="2400">
                <a:solidFill>
                  <a:srgbClr val="002060"/>
                </a:solidFill>
                <a:latin typeface="Aptos Black" panose="020B0004020202020204" pitchFamily="34" charset="0"/>
              </a:rPr>
              <a:t>15 July</a:t>
            </a:r>
            <a:r>
              <a:rPr lang="en-US" sz="2400" b="1">
                <a:solidFill>
                  <a:srgbClr val="002060"/>
                </a:solidFill>
                <a:latin typeface="Aptos"/>
              </a:rPr>
              <a:t>. These students will be certified before the semester starts</a:t>
            </a:r>
            <a:br>
              <a:rPr lang="en-US" sz="2400" b="1">
                <a:latin typeface="Aptos" panose="020B0004020202020204" pitchFamily="34" charset="0"/>
              </a:rPr>
            </a:br>
            <a:br>
              <a:rPr lang="en-US" sz="2400" b="1">
                <a:latin typeface="Aptos" panose="020B0004020202020204" pitchFamily="34" charset="0"/>
              </a:rPr>
            </a:br>
            <a:r>
              <a:rPr lang="en-US" sz="2400">
                <a:solidFill>
                  <a:srgbClr val="002060"/>
                </a:solidFill>
                <a:latin typeface="Aptos"/>
              </a:rPr>
              <a:t>The</a:t>
            </a:r>
            <a:r>
              <a:rPr lang="en-US" sz="2400">
                <a:solidFill>
                  <a:srgbClr val="002060"/>
                </a:solidFill>
                <a:latin typeface="Aptos Black"/>
              </a:rPr>
              <a:t> </a:t>
            </a:r>
            <a:r>
              <a:rPr lang="en-US" sz="2400" b="1">
                <a:solidFill>
                  <a:srgbClr val="EE6816"/>
                </a:solidFill>
                <a:latin typeface="Aptos Black"/>
              </a:rPr>
              <a:t>Late </a:t>
            </a:r>
            <a:r>
              <a:rPr lang="en-US" sz="2400" b="1">
                <a:solidFill>
                  <a:srgbClr val="002060"/>
                </a:solidFill>
                <a:latin typeface="Aptos" panose="020B0004020202020204" pitchFamily="34" charset="0"/>
              </a:rPr>
              <a:t>window </a:t>
            </a:r>
            <a:r>
              <a:rPr lang="en-US" sz="2400">
                <a:solidFill>
                  <a:srgbClr val="002060"/>
                </a:solidFill>
                <a:latin typeface="Aptos" panose="020B0004020202020204" pitchFamily="34" charset="0"/>
              </a:rPr>
              <a:t>will open </a:t>
            </a:r>
            <a:r>
              <a:rPr lang="en-US" sz="2400">
                <a:solidFill>
                  <a:srgbClr val="002060"/>
                </a:solidFill>
                <a:latin typeface="Aptos Black" panose="020B0004020202020204" pitchFamily="34" charset="0"/>
              </a:rPr>
              <a:t>16 July </a:t>
            </a:r>
            <a:r>
              <a:rPr lang="en-US" sz="2400">
                <a:solidFill>
                  <a:srgbClr val="002060"/>
                </a:solidFill>
                <a:latin typeface="Aptos"/>
              </a:rPr>
              <a:t>and will remain open until the semester closes or all semester funds have been expended. </a:t>
            </a:r>
            <a:br>
              <a:rPr lang="en-US" sz="2700">
                <a:solidFill>
                  <a:srgbClr val="002060"/>
                </a:solidFill>
                <a:latin typeface="Aptos" panose="020B0004020202020204" pitchFamily="34" charset="0"/>
              </a:rPr>
            </a:br>
            <a:endParaRPr lang="en-US" sz="2800">
              <a:solidFill>
                <a:srgbClr val="002060"/>
              </a:solidFill>
              <a:latin typeface="Aptos" panose="020B0004020202020204" pitchFamily="34" charset="0"/>
            </a:endParaRPr>
          </a:p>
        </p:txBody>
      </p:sp>
    </p:spTree>
    <p:extLst>
      <p:ext uri="{BB962C8B-B14F-4D97-AF65-F5344CB8AC3E}">
        <p14:creationId xmlns:p14="http://schemas.microsoft.com/office/powerpoint/2010/main" val="413197946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3500">
        <p159:morph option="byObject"/>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4A013FF0-59E0-BD8A-CF93-E83F1BC7A502}"/>
              </a:ext>
            </a:extLst>
          </p:cNvPr>
          <p:cNvSpPr>
            <a:spLocks noGrp="1"/>
          </p:cNvSpPr>
          <p:nvPr>
            <p:ph type="title"/>
          </p:nvPr>
        </p:nvSpPr>
        <p:spPr>
          <a:xfrm>
            <a:off x="518058" y="131543"/>
            <a:ext cx="8596668" cy="1320800"/>
          </a:xfrm>
        </p:spPr>
        <p:txBody>
          <a:bodyPr/>
          <a:lstStyle/>
          <a:p>
            <a:r>
              <a:rPr lang="en-US">
                <a:latin typeface="Aptos Black" panose="020B0004020202020204" pitchFamily="34" charset="0"/>
              </a:rPr>
              <a:t>CHANGES!</a:t>
            </a:r>
            <a:endParaRPr lang="en-US">
              <a:solidFill>
                <a:srgbClr val="002060"/>
              </a:solidFill>
              <a:latin typeface="Aptos Black" panose="020B0004020202020204" pitchFamily="34" charset="0"/>
            </a:endParaRPr>
          </a:p>
        </p:txBody>
      </p:sp>
      <p:pic>
        <p:nvPicPr>
          <p:cNvPr id="5" name="Picture 4">
            <a:extLst>
              <a:ext uri="{FF2B5EF4-FFF2-40B4-BE49-F238E27FC236}">
                <a16:creationId xmlns:a16="http://schemas.microsoft.com/office/drawing/2014/main" id="{7EA2406E-03E8-A593-FD64-7AEDFCA273AC}"/>
              </a:ext>
            </a:extLst>
          </p:cNvPr>
          <p:cNvPicPr>
            <a:picLocks noChangeAspect="1"/>
          </p:cNvPicPr>
          <p:nvPr/>
        </p:nvPicPr>
        <p:blipFill>
          <a:blip r:embed="rId3"/>
          <a:stretch>
            <a:fillRect/>
          </a:stretch>
        </p:blipFill>
        <p:spPr>
          <a:xfrm>
            <a:off x="9320746" y="834013"/>
            <a:ext cx="2833920" cy="2753247"/>
          </a:xfrm>
          <a:prstGeom prst="rect">
            <a:avLst/>
          </a:prstGeom>
        </p:spPr>
      </p:pic>
      <p:sp>
        <p:nvSpPr>
          <p:cNvPr id="10" name="TextBox 9">
            <a:extLst>
              <a:ext uri="{FF2B5EF4-FFF2-40B4-BE49-F238E27FC236}">
                <a16:creationId xmlns:a16="http://schemas.microsoft.com/office/drawing/2014/main" id="{4B4D8AFB-A8EE-09EE-37DA-4E47D5DFF8EB}"/>
              </a:ext>
            </a:extLst>
          </p:cNvPr>
          <p:cNvSpPr txBox="1"/>
          <p:nvPr/>
        </p:nvSpPr>
        <p:spPr>
          <a:xfrm>
            <a:off x="9624530" y="5855925"/>
            <a:ext cx="2530136" cy="861774"/>
          </a:xfrm>
          <a:prstGeom prst="rect">
            <a:avLst/>
          </a:prstGeom>
          <a:noFill/>
        </p:spPr>
        <p:txBody>
          <a:bodyPr wrap="square" rtlCol="0">
            <a:spAutoFit/>
          </a:bodyPr>
          <a:lstStyle/>
          <a:p>
            <a:pPr algn="ctr"/>
            <a:r>
              <a:rPr lang="en-US" sz="1600" b="1" i="1">
                <a:solidFill>
                  <a:srgbClr val="FFFFFF"/>
                </a:solidFill>
                <a:latin typeface="Bell MT" panose="02020503060305020303" pitchFamily="18" charset="0"/>
              </a:rPr>
              <a:t>See website for full eligibility requirements</a:t>
            </a:r>
          </a:p>
          <a:p>
            <a:endParaRPr lang="en-US"/>
          </a:p>
        </p:txBody>
      </p:sp>
      <p:pic>
        <p:nvPicPr>
          <p:cNvPr id="4" name="Picture 3" descr="Qr code&#10;&#10;Description automatically generated">
            <a:extLst>
              <a:ext uri="{FF2B5EF4-FFF2-40B4-BE49-F238E27FC236}">
                <a16:creationId xmlns:a16="http://schemas.microsoft.com/office/drawing/2014/main" id="{756FC391-010C-7BD8-70F9-A0A9E2BF1A50}"/>
              </a:ext>
            </a:extLst>
          </p:cNvPr>
          <p:cNvPicPr>
            <a:picLocks noChangeAspect="1"/>
          </p:cNvPicPr>
          <p:nvPr/>
        </p:nvPicPr>
        <p:blipFill>
          <a:blip r:embed="rId4"/>
          <a:srcRect l="10898" t="9415" r="10846" b="10898"/>
          <a:stretch/>
        </p:blipFill>
        <p:spPr>
          <a:xfrm>
            <a:off x="10254341" y="4099634"/>
            <a:ext cx="1525876" cy="1553777"/>
          </a:xfrm>
          <a:prstGeom prst="rect">
            <a:avLst/>
          </a:prstGeom>
        </p:spPr>
      </p:pic>
      <p:sp>
        <p:nvSpPr>
          <p:cNvPr id="6" name="TextBox 5">
            <a:extLst>
              <a:ext uri="{FF2B5EF4-FFF2-40B4-BE49-F238E27FC236}">
                <a16:creationId xmlns:a16="http://schemas.microsoft.com/office/drawing/2014/main" id="{2D5FCC76-44D6-FE4B-4678-6E7614CC7806}"/>
              </a:ext>
            </a:extLst>
          </p:cNvPr>
          <p:cNvSpPr txBox="1"/>
          <p:nvPr/>
        </p:nvSpPr>
        <p:spPr>
          <a:xfrm>
            <a:off x="532371" y="837611"/>
            <a:ext cx="9092159" cy="5831037"/>
          </a:xfrm>
          <a:prstGeom prst="rect">
            <a:avLst/>
          </a:prstGeom>
        </p:spPr>
        <p:txBody>
          <a:bodyPr vert="horz" lIns="91440" tIns="45720" rIns="91440" bIns="45720" rtlCol="0" anchor="t">
            <a:normAutofit fontScale="92500" lnSpcReduction="10000"/>
          </a:bodyPr>
          <a:lstStyle/>
          <a:p>
            <a:pPr>
              <a:spcBef>
                <a:spcPts val="1000"/>
              </a:spcBef>
              <a:buClr>
                <a:srgbClr val="010785"/>
              </a:buClr>
              <a:buSzPct val="101000"/>
            </a:pPr>
            <a:r>
              <a:rPr lang="en-US" sz="2100" dirty="0">
                <a:solidFill>
                  <a:schemeClr val="accent1">
                    <a:lumMod val="75000"/>
                  </a:schemeClr>
                </a:solidFill>
                <a:latin typeface="Aptos SemiBold" panose="020B0004020202020204" pitchFamily="34" charset="0"/>
              </a:rPr>
              <a:t>STA policy is a little more complex this year than in previous years, </a:t>
            </a:r>
            <a:r>
              <a:rPr lang="en-US" sz="2100" dirty="0">
                <a:solidFill>
                  <a:schemeClr val="accent1">
                    <a:lumMod val="75000"/>
                  </a:schemeClr>
                </a:solidFill>
                <a:latin typeface="Aptos Black" panose="020B0004020202020204" pitchFamily="34" charset="0"/>
              </a:rPr>
              <a:t>however it should be simpler for you!</a:t>
            </a:r>
            <a:r>
              <a:rPr lang="en-US" sz="2100" dirty="0">
                <a:solidFill>
                  <a:schemeClr val="accent1">
                    <a:lumMod val="75000"/>
                  </a:schemeClr>
                </a:solidFill>
                <a:latin typeface="Aptos SemiBold" panose="020B0004020202020204" pitchFamily="34" charset="0"/>
              </a:rPr>
              <a:t> We are trying to address 3 concerns:</a:t>
            </a:r>
          </a:p>
          <a:p>
            <a:pPr marL="1371600" lvl="2" indent="-457200">
              <a:spcBef>
                <a:spcPts val="1000"/>
              </a:spcBef>
              <a:buClr>
                <a:srgbClr val="C00000"/>
              </a:buClr>
              <a:buSzPct val="101000"/>
              <a:buFont typeface="+mj-lt"/>
              <a:buAutoNum type="arabicPeriod"/>
            </a:pPr>
            <a:r>
              <a:rPr lang="en-US" sz="2100" dirty="0">
                <a:solidFill>
                  <a:schemeClr val="accent1">
                    <a:lumMod val="75000"/>
                  </a:schemeClr>
                </a:solidFill>
                <a:latin typeface="Aptos SemiBold" panose="020B0004020202020204" pitchFamily="34" charset="0"/>
              </a:rPr>
              <a:t>Statutory Compliance</a:t>
            </a:r>
          </a:p>
          <a:p>
            <a:pPr marL="1371600" lvl="2" indent="-457200">
              <a:spcBef>
                <a:spcPts val="1000"/>
              </a:spcBef>
              <a:buClr>
                <a:srgbClr val="C00000"/>
              </a:buClr>
              <a:buSzPct val="101000"/>
              <a:buFont typeface="+mj-lt"/>
              <a:buAutoNum type="arabicPeriod"/>
            </a:pPr>
            <a:r>
              <a:rPr lang="en-US" sz="2100" dirty="0">
                <a:solidFill>
                  <a:schemeClr val="accent1">
                    <a:lumMod val="75000"/>
                  </a:schemeClr>
                </a:solidFill>
                <a:latin typeface="Aptos SemiBold" panose="020B0004020202020204" pitchFamily="34" charset="0"/>
              </a:rPr>
              <a:t>School Processing Procedures</a:t>
            </a:r>
          </a:p>
          <a:p>
            <a:pPr marL="1371600" lvl="2" indent="-457200">
              <a:spcBef>
                <a:spcPts val="1000"/>
              </a:spcBef>
              <a:buClr>
                <a:srgbClr val="C00000"/>
              </a:buClr>
              <a:buSzPct val="101000"/>
              <a:buFont typeface="+mj-lt"/>
              <a:buAutoNum type="arabicPeriod"/>
            </a:pPr>
            <a:r>
              <a:rPr lang="en-US" sz="2100" dirty="0">
                <a:solidFill>
                  <a:schemeClr val="accent1">
                    <a:lumMod val="75000"/>
                  </a:schemeClr>
                </a:solidFill>
                <a:latin typeface="Aptos SemiBold" panose="020B0004020202020204" pitchFamily="34" charset="0"/>
              </a:rPr>
              <a:t>Refunds </a:t>
            </a:r>
          </a:p>
          <a:p>
            <a:pPr>
              <a:spcBef>
                <a:spcPts val="1000"/>
              </a:spcBef>
              <a:buClr>
                <a:schemeClr val="bg2">
                  <a:lumMod val="40000"/>
                  <a:lumOff val="60000"/>
                </a:schemeClr>
              </a:buClr>
              <a:buSzPct val="80000"/>
            </a:pPr>
            <a:r>
              <a:rPr lang="en-US" sz="3200" b="1" dirty="0">
                <a:solidFill>
                  <a:srgbClr val="010785"/>
                </a:solidFill>
                <a:latin typeface="Aptos Black" panose="020B0004020202020204" pitchFamily="34" charset="0"/>
                <a:ea typeface="+mj-ea"/>
                <a:cs typeface="+mj-cs"/>
              </a:rPr>
              <a:t>STATE TUITION ASSISTANCE COVERS:</a:t>
            </a:r>
          </a:p>
          <a:p>
            <a:pPr marL="342900" indent="-342900">
              <a:spcBef>
                <a:spcPts val="1000"/>
              </a:spcBef>
              <a:buClr>
                <a:srgbClr val="010785"/>
              </a:buClr>
              <a:buSzPct val="101000"/>
              <a:buFont typeface="Wingdings" panose="05000000000000000000" pitchFamily="2" charset="2"/>
              <a:buChar char="§"/>
            </a:pPr>
            <a:r>
              <a:rPr lang="en-US" sz="2600" b="1" dirty="0">
                <a:solidFill>
                  <a:srgbClr val="002060"/>
                </a:solidFill>
                <a:latin typeface="Aptos"/>
                <a:ea typeface="+mj-ea"/>
                <a:cs typeface="+mj-cs"/>
              </a:rPr>
              <a:t>Eligible tuition and fees AFTER other forms of support.</a:t>
            </a:r>
          </a:p>
          <a:p>
            <a:pPr marL="342900" indent="-342900">
              <a:spcBef>
                <a:spcPts val="1000"/>
              </a:spcBef>
              <a:buClr>
                <a:srgbClr val="010785"/>
              </a:buClr>
              <a:buSzPct val="101000"/>
              <a:buFont typeface="Wingdings" panose="05000000000000000000" pitchFamily="2" charset="2"/>
              <a:buChar char="§"/>
            </a:pPr>
            <a:r>
              <a:rPr lang="en-US" sz="2000" dirty="0">
                <a:solidFill>
                  <a:srgbClr val="002060"/>
                </a:solidFill>
                <a:latin typeface="Aptos"/>
                <a:ea typeface="+mj-ea"/>
                <a:cs typeface="+mj-cs"/>
              </a:rPr>
              <a:t>Up to 10 semesters or five years (whichever occurs first.) </a:t>
            </a:r>
          </a:p>
          <a:p>
            <a:pPr marL="342900" indent="-342900">
              <a:spcBef>
                <a:spcPts val="1000"/>
              </a:spcBef>
              <a:buClr>
                <a:srgbClr val="010785"/>
              </a:buClr>
              <a:buSzPct val="101000"/>
              <a:buFont typeface="Wingdings" panose="05000000000000000000" pitchFamily="2" charset="2"/>
              <a:buChar char="§"/>
            </a:pPr>
            <a:r>
              <a:rPr lang="en-US" sz="2100" dirty="0">
                <a:solidFill>
                  <a:srgbClr val="002060"/>
                </a:solidFill>
                <a:latin typeface="Aptos"/>
                <a:ea typeface="+mj-ea"/>
                <a:cs typeface="+mj-cs"/>
              </a:rPr>
              <a:t>Undergraduate and graduate courses including vocational or technical courses at eligible Texas institutions of higher education.*</a:t>
            </a:r>
          </a:p>
          <a:p>
            <a:pPr marL="342900" indent="-342900">
              <a:spcBef>
                <a:spcPts val="1000"/>
              </a:spcBef>
              <a:buClr>
                <a:srgbClr val="010785"/>
              </a:buClr>
              <a:buSzPct val="101000"/>
              <a:buFont typeface="Wingdings" panose="05000000000000000000" pitchFamily="2" charset="2"/>
              <a:buChar char="§"/>
            </a:pPr>
            <a:r>
              <a:rPr lang="en-US" sz="2100" dirty="0">
                <a:solidFill>
                  <a:schemeClr val="accent1">
                    <a:lumMod val="75000"/>
                  </a:schemeClr>
                </a:solidFill>
                <a:latin typeface="Aptos SemiBold" panose="020B0004020202020204" pitchFamily="34" charset="0"/>
              </a:rPr>
              <a:t>Private colleges and non-formula programs in Texas are funded at the average public school award amount from the previous semester. </a:t>
            </a:r>
          </a:p>
          <a:p>
            <a:pPr marL="342900" indent="-342900">
              <a:spcBef>
                <a:spcPts val="1000"/>
              </a:spcBef>
              <a:buClr>
                <a:srgbClr val="010785"/>
              </a:buClr>
              <a:buSzPct val="101000"/>
              <a:buFont typeface="Wingdings" panose="05000000000000000000" pitchFamily="2" charset="2"/>
              <a:buChar char="§"/>
            </a:pPr>
            <a:r>
              <a:rPr lang="en-US" sz="2100" dirty="0">
                <a:solidFill>
                  <a:schemeClr val="accent1">
                    <a:lumMod val="75000"/>
                  </a:schemeClr>
                </a:solidFill>
                <a:latin typeface="Aptos SemiBold" panose="020B0004020202020204" pitchFamily="34" charset="0"/>
              </a:rPr>
              <a:t>The certified amount plus adjustment (if applicable,) not to exceed 12 credit hours. </a:t>
            </a:r>
            <a:endParaRPr lang="en-US" sz="2100" dirty="0">
              <a:solidFill>
                <a:srgbClr val="002060"/>
              </a:solidFill>
              <a:latin typeface="Aptos"/>
              <a:ea typeface="+mj-ea"/>
              <a:cs typeface="+mj-cs"/>
            </a:endParaRPr>
          </a:p>
          <a:p>
            <a:pPr>
              <a:spcBef>
                <a:spcPts val="1000"/>
              </a:spcBef>
              <a:buClr>
                <a:schemeClr val="bg2">
                  <a:lumMod val="40000"/>
                  <a:lumOff val="60000"/>
                </a:schemeClr>
              </a:buClr>
              <a:buSzPct val="80000"/>
              <a:buFont typeface="Wingdings 3" charset="2"/>
              <a:buChar char=""/>
            </a:pPr>
            <a:r>
              <a:rPr lang="en-US" dirty="0">
                <a:solidFill>
                  <a:srgbClr val="002060"/>
                </a:solidFill>
                <a:latin typeface="Aptos"/>
              </a:rPr>
              <a:t>*</a:t>
            </a:r>
            <a:r>
              <a:rPr lang="en-US" dirty="0">
                <a:solidFill>
                  <a:srgbClr val="054AAF"/>
                </a:solidFill>
                <a:latin typeface="Aptos"/>
              </a:rPr>
              <a:t>Ed Code 61.003</a:t>
            </a:r>
            <a:endParaRPr lang="en-US" dirty="0">
              <a:solidFill>
                <a:srgbClr val="054AAF"/>
              </a:solidFill>
              <a:latin typeface="Aptos" panose="020B0004020202020204" pitchFamily="34" charset="0"/>
            </a:endParaRPr>
          </a:p>
          <a:p>
            <a:pPr>
              <a:spcBef>
                <a:spcPts val="1000"/>
              </a:spcBef>
              <a:buClr>
                <a:schemeClr val="bg2">
                  <a:lumMod val="40000"/>
                  <a:lumOff val="60000"/>
                </a:schemeClr>
              </a:buClr>
              <a:buSzPct val="80000"/>
              <a:buFont typeface="Wingdings 3" charset="2"/>
              <a:buChar char=""/>
            </a:pPr>
            <a:endParaRPr lang="en-US" dirty="0">
              <a:solidFill>
                <a:srgbClr val="FFFFFF"/>
              </a:solidFill>
              <a:latin typeface="Arial Narrow" panose="020B0606020202030204" pitchFamily="34" charset="0"/>
              <a:ea typeface="+mj-ea"/>
              <a:cs typeface="+mj-cs"/>
            </a:endParaRPr>
          </a:p>
        </p:txBody>
      </p:sp>
      <p:sp>
        <p:nvSpPr>
          <p:cNvPr id="7" name="Lightning Bolt 6">
            <a:extLst>
              <a:ext uri="{FF2B5EF4-FFF2-40B4-BE49-F238E27FC236}">
                <a16:creationId xmlns:a16="http://schemas.microsoft.com/office/drawing/2014/main" id="{93ABE76F-C706-87FD-8C5D-E016E1E994A8}"/>
              </a:ext>
            </a:extLst>
          </p:cNvPr>
          <p:cNvSpPr/>
          <p:nvPr/>
        </p:nvSpPr>
        <p:spPr>
          <a:xfrm>
            <a:off x="146877" y="189352"/>
            <a:ext cx="446809" cy="488372"/>
          </a:xfrm>
          <a:prstGeom prst="lightningBolt">
            <a:avLst/>
          </a:prstGeom>
          <a:gradFill>
            <a:gsLst>
              <a:gs pos="0">
                <a:srgbClr val="0070C0"/>
              </a:gs>
              <a:gs pos="32000">
                <a:schemeClr val="accent1">
                  <a:lumMod val="45000"/>
                  <a:lumOff val="55000"/>
                </a:schemeClr>
              </a:gs>
              <a:gs pos="34000">
                <a:srgbClr val="FFC000"/>
              </a:gs>
              <a:gs pos="100000">
                <a:srgbClr val="EE6816"/>
              </a:gs>
            </a:gsLst>
            <a:lin ang="5400000" scaled="1"/>
          </a:gradFill>
          <a:ln>
            <a:noFill/>
          </a:ln>
          <a:effectLst>
            <a:glow rad="139700">
              <a:srgbClr val="FFFF00">
                <a:alpha val="0"/>
              </a:srgb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83647739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3500">
        <p159:morph option="byObject"/>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F5DF4966-8278-2682-560B-855CD1E07318}"/>
              </a:ext>
            </a:extLst>
          </p:cNvPr>
          <p:cNvSpPr>
            <a:spLocks noGrp="1"/>
          </p:cNvSpPr>
          <p:nvPr>
            <p:ph type="title"/>
          </p:nvPr>
        </p:nvSpPr>
        <p:spPr>
          <a:xfrm>
            <a:off x="1792904" y="564876"/>
            <a:ext cx="9404723" cy="1400530"/>
          </a:xfrm>
        </p:spPr>
        <p:txBody>
          <a:bodyPr/>
          <a:lstStyle/>
          <a:p>
            <a:br>
              <a:rPr lang="en-US">
                <a:latin typeface="Arial Narrow" panose="020B0606020202030204" pitchFamily="34" charset="0"/>
              </a:rPr>
            </a:br>
            <a:endParaRPr lang="en-US">
              <a:latin typeface="Arial Narrow" panose="020B0606020202030204" pitchFamily="34" charset="0"/>
            </a:endParaRPr>
          </a:p>
        </p:txBody>
      </p:sp>
      <p:pic>
        <p:nvPicPr>
          <p:cNvPr id="7" name="Picture 6" descr="Qr code&#10;&#10;Description automatically generated">
            <a:extLst>
              <a:ext uri="{FF2B5EF4-FFF2-40B4-BE49-F238E27FC236}">
                <a16:creationId xmlns:a16="http://schemas.microsoft.com/office/drawing/2014/main" id="{26C2780D-86B0-7646-3BCD-DC062F327FE9}"/>
              </a:ext>
            </a:extLst>
          </p:cNvPr>
          <p:cNvPicPr>
            <a:picLocks noChangeAspect="1"/>
          </p:cNvPicPr>
          <p:nvPr/>
        </p:nvPicPr>
        <p:blipFill>
          <a:blip r:embed="rId3"/>
          <a:srcRect l="10898" t="9415" r="10846" b="10898"/>
          <a:stretch/>
        </p:blipFill>
        <p:spPr>
          <a:xfrm>
            <a:off x="10145608" y="4892595"/>
            <a:ext cx="1525876" cy="1553777"/>
          </a:xfrm>
          <a:prstGeom prst="rect">
            <a:avLst/>
          </a:prstGeom>
        </p:spPr>
      </p:pic>
      <p:sp>
        <p:nvSpPr>
          <p:cNvPr id="8" name="Title 1">
            <a:extLst>
              <a:ext uri="{FF2B5EF4-FFF2-40B4-BE49-F238E27FC236}">
                <a16:creationId xmlns:a16="http://schemas.microsoft.com/office/drawing/2014/main" id="{5E76C72F-1027-0AE4-A92C-9C91AC88CBC5}"/>
              </a:ext>
            </a:extLst>
          </p:cNvPr>
          <p:cNvSpPr txBox="1">
            <a:spLocks/>
          </p:cNvSpPr>
          <p:nvPr/>
        </p:nvSpPr>
        <p:spPr>
          <a:xfrm>
            <a:off x="464680" y="303408"/>
            <a:ext cx="9404723" cy="1400530"/>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b="1">
                <a:solidFill>
                  <a:srgbClr val="010785"/>
                </a:solidFill>
                <a:latin typeface="Aptos Black" panose="020B0004020202020204" pitchFamily="34" charset="0"/>
              </a:rPr>
              <a:t>WHO IS ELIGIBLE?</a:t>
            </a:r>
            <a:br>
              <a:rPr lang="en-US">
                <a:latin typeface="Aptos Black" panose="020B0004020202020204" pitchFamily="34" charset="0"/>
              </a:rPr>
            </a:br>
            <a:endParaRPr lang="en-US">
              <a:latin typeface="Aptos Black" panose="020B0004020202020204" pitchFamily="34" charset="0"/>
            </a:endParaRPr>
          </a:p>
        </p:txBody>
      </p:sp>
      <p:sp>
        <p:nvSpPr>
          <p:cNvPr id="9" name="Content Placeholder 2">
            <a:extLst>
              <a:ext uri="{FF2B5EF4-FFF2-40B4-BE49-F238E27FC236}">
                <a16:creationId xmlns:a16="http://schemas.microsoft.com/office/drawing/2014/main" id="{3298198B-964A-D4BB-B16B-F96019CC9073}"/>
              </a:ext>
            </a:extLst>
          </p:cNvPr>
          <p:cNvSpPr txBox="1">
            <a:spLocks/>
          </p:cNvSpPr>
          <p:nvPr/>
        </p:nvSpPr>
        <p:spPr>
          <a:xfrm>
            <a:off x="520516" y="1265141"/>
            <a:ext cx="8547651" cy="5841442"/>
          </a:xfrm>
          <a:prstGeom prst="rect">
            <a:avLst/>
          </a:prstGeom>
        </p:spPr>
        <p:txBody>
          <a:bodyPr vert="horz" lIns="91440" tIns="45720" rIns="91440" bIns="45720" rtlCol="0" anchor="t">
            <a:normAutofit fontScale="77500" lnSpcReduction="20000"/>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a:lnSpc>
                <a:spcPct val="120000"/>
              </a:lnSpc>
              <a:buClr>
                <a:srgbClr val="8AD0D6"/>
              </a:buClr>
              <a:buFont typeface="Wingdings" panose="05000000000000000000" pitchFamily="2" charset="2"/>
              <a:buChar char="ü"/>
            </a:pPr>
            <a:r>
              <a:rPr lang="en-US" sz="4500" baseline="30000">
                <a:solidFill>
                  <a:srgbClr val="002060"/>
                </a:solidFill>
                <a:latin typeface="Aptos" panose="020B0004020202020204" pitchFamily="34" charset="0"/>
              </a:rPr>
              <a:t>Enlisted (E1-E9)</a:t>
            </a:r>
          </a:p>
          <a:p>
            <a:pPr>
              <a:lnSpc>
                <a:spcPct val="120000"/>
              </a:lnSpc>
              <a:buClr>
                <a:srgbClr val="8AD0D6"/>
              </a:buClr>
              <a:buFont typeface="Wingdings" panose="05000000000000000000" pitchFamily="2" charset="2"/>
              <a:buChar char="ü"/>
            </a:pPr>
            <a:r>
              <a:rPr lang="en-US" sz="4500" baseline="30000">
                <a:solidFill>
                  <a:srgbClr val="002060"/>
                </a:solidFill>
                <a:latin typeface="Aptos" panose="020B0004020202020204" pitchFamily="34" charset="0"/>
              </a:rPr>
              <a:t>Officer (O1-O5)</a:t>
            </a:r>
          </a:p>
          <a:p>
            <a:pPr>
              <a:lnSpc>
                <a:spcPct val="120000"/>
              </a:lnSpc>
              <a:buClr>
                <a:srgbClr val="8AD0D6"/>
              </a:buClr>
              <a:buFont typeface="Wingdings" panose="05000000000000000000" pitchFamily="2" charset="2"/>
              <a:buChar char="ü"/>
            </a:pPr>
            <a:r>
              <a:rPr lang="en-US" sz="4500" baseline="30000">
                <a:solidFill>
                  <a:srgbClr val="002060"/>
                </a:solidFill>
                <a:latin typeface="Aptos" panose="020B0004020202020204" pitchFamily="34" charset="0"/>
              </a:rPr>
              <a:t>Warrant Officer (W1-CW3)</a:t>
            </a:r>
          </a:p>
          <a:p>
            <a:pPr>
              <a:lnSpc>
                <a:spcPct val="120000"/>
              </a:lnSpc>
              <a:buClr>
                <a:srgbClr val="8AD0D6"/>
              </a:buClr>
              <a:buFont typeface="Wingdings" panose="05000000000000000000" pitchFamily="2" charset="2"/>
              <a:buChar char="ü"/>
            </a:pPr>
            <a:r>
              <a:rPr lang="en-US" sz="4500" baseline="30000">
                <a:solidFill>
                  <a:srgbClr val="002060"/>
                </a:solidFill>
                <a:latin typeface="Aptos" panose="020B0004020202020204" pitchFamily="34" charset="0"/>
              </a:rPr>
              <a:t>AGR, ADOS, &amp; M-Day </a:t>
            </a:r>
          </a:p>
          <a:p>
            <a:pPr>
              <a:lnSpc>
                <a:spcPct val="120000"/>
              </a:lnSpc>
              <a:buClr>
                <a:srgbClr val="8AD0D6"/>
              </a:buClr>
              <a:buFont typeface="Wingdings" panose="05000000000000000000" pitchFamily="2" charset="2"/>
              <a:buChar char="ü"/>
            </a:pPr>
            <a:r>
              <a:rPr lang="en-US" sz="4800" baseline="30000">
                <a:solidFill>
                  <a:srgbClr val="002060"/>
                </a:solidFill>
                <a:latin typeface="Aptos" panose="020B0004020202020204" pitchFamily="34" charset="0"/>
              </a:rPr>
              <a:t>Actively drilling Service Member in the TXARNG, TXANG, or TXSG. In good standing with unit and serving with no flags.</a:t>
            </a:r>
          </a:p>
          <a:p>
            <a:pPr>
              <a:lnSpc>
                <a:spcPct val="120000"/>
              </a:lnSpc>
              <a:buClr>
                <a:srgbClr val="8AD0D6"/>
              </a:buClr>
              <a:buFont typeface="Wingdings" panose="05000000000000000000" pitchFamily="2" charset="2"/>
              <a:buChar char="ü"/>
            </a:pPr>
            <a:r>
              <a:rPr lang="en-US" sz="4800" baseline="30000">
                <a:solidFill>
                  <a:srgbClr val="002060"/>
                </a:solidFill>
                <a:latin typeface="Aptos" panose="020B0004020202020204" pitchFamily="34" charset="0"/>
              </a:rPr>
              <a:t>ETS date after course end date </a:t>
            </a:r>
          </a:p>
          <a:p>
            <a:pPr marL="0" indent="0">
              <a:lnSpc>
                <a:spcPct val="120000"/>
              </a:lnSpc>
              <a:buClr>
                <a:srgbClr val="8AD0D6"/>
              </a:buClr>
              <a:buNone/>
            </a:pPr>
            <a:r>
              <a:rPr lang="en-US" sz="4800" baseline="30000">
                <a:solidFill>
                  <a:srgbClr val="002060"/>
                </a:solidFill>
                <a:latin typeface="Aptos" panose="020B0004020202020204" pitchFamily="34" charset="0"/>
              </a:rPr>
              <a:t>      </a:t>
            </a:r>
            <a:r>
              <a:rPr lang="en-US" sz="4800">
                <a:solidFill>
                  <a:srgbClr val="0070C0"/>
                </a:solidFill>
                <a:latin typeface="Aptos Black" panose="020B0004020202020204" pitchFamily="34" charset="0"/>
              </a:rPr>
              <a:t> </a:t>
            </a:r>
            <a:r>
              <a:rPr lang="en-US" sz="4400">
                <a:solidFill>
                  <a:srgbClr val="C00000"/>
                </a:solidFill>
                <a:latin typeface="Aptos Black" panose="020B0004020202020204" pitchFamily="34" charset="0"/>
              </a:rPr>
              <a:t>IMPORTANT CHANGE: </a:t>
            </a:r>
          </a:p>
          <a:p>
            <a:pPr marL="0" indent="0">
              <a:lnSpc>
                <a:spcPct val="120000"/>
              </a:lnSpc>
              <a:buClr>
                <a:srgbClr val="8AD0D6"/>
              </a:buClr>
              <a:buNone/>
            </a:pPr>
            <a:r>
              <a:rPr lang="en-US" sz="4500" baseline="30000">
                <a:solidFill>
                  <a:srgbClr val="002060"/>
                </a:solidFill>
                <a:latin typeface="Aptos" panose="020B0004020202020204" pitchFamily="34" charset="0"/>
              </a:rPr>
              <a:t>Army ROTC Cadets are required to either complete Basic Training or complete MS2 and receive a valid GRFD control number. Exceptions to Policy are available for prior program participants.</a:t>
            </a:r>
          </a:p>
          <a:p>
            <a:pPr marL="0" indent="0">
              <a:buClr>
                <a:srgbClr val="8AD0D6"/>
              </a:buClr>
              <a:buFont typeface="Wingdings 3" charset="2"/>
              <a:buNone/>
            </a:pPr>
            <a:br>
              <a:rPr lang="en-US" sz="4400" baseline="30000">
                <a:latin typeface="Aptos" panose="020B0004020202020204" pitchFamily="34" charset="0"/>
              </a:rPr>
            </a:br>
            <a:endParaRPr lang="en-US" sz="3600" baseline="30000">
              <a:latin typeface="Aptos Black" panose="020B0004020202020204" pitchFamily="34" charset="0"/>
            </a:endParaRPr>
          </a:p>
        </p:txBody>
      </p:sp>
      <p:pic>
        <p:nvPicPr>
          <p:cNvPr id="12" name="Picture 11">
            <a:extLst>
              <a:ext uri="{FF2B5EF4-FFF2-40B4-BE49-F238E27FC236}">
                <a16:creationId xmlns:a16="http://schemas.microsoft.com/office/drawing/2014/main" id="{0BE67575-4610-6337-8D58-5FF15F176322}"/>
              </a:ext>
            </a:extLst>
          </p:cNvPr>
          <p:cNvPicPr>
            <a:picLocks noChangeAspect="1"/>
          </p:cNvPicPr>
          <p:nvPr/>
        </p:nvPicPr>
        <p:blipFill>
          <a:blip r:embed="rId4"/>
          <a:stretch>
            <a:fillRect/>
          </a:stretch>
        </p:blipFill>
        <p:spPr>
          <a:xfrm>
            <a:off x="9320746" y="834013"/>
            <a:ext cx="2833920" cy="2753247"/>
          </a:xfrm>
          <a:prstGeom prst="rect">
            <a:avLst/>
          </a:prstGeom>
        </p:spPr>
      </p:pic>
      <p:sp>
        <p:nvSpPr>
          <p:cNvPr id="2" name="Lightning Bolt 1">
            <a:extLst>
              <a:ext uri="{FF2B5EF4-FFF2-40B4-BE49-F238E27FC236}">
                <a16:creationId xmlns:a16="http://schemas.microsoft.com/office/drawing/2014/main" id="{5056DB9C-89A0-B3B7-D7E1-6CCFBE9CBC8D}"/>
              </a:ext>
            </a:extLst>
          </p:cNvPr>
          <p:cNvSpPr/>
          <p:nvPr/>
        </p:nvSpPr>
        <p:spPr>
          <a:xfrm>
            <a:off x="520516" y="4648409"/>
            <a:ext cx="446809" cy="488372"/>
          </a:xfrm>
          <a:prstGeom prst="lightningBolt">
            <a:avLst/>
          </a:prstGeom>
          <a:gradFill>
            <a:gsLst>
              <a:gs pos="0">
                <a:srgbClr val="0070C0"/>
              </a:gs>
              <a:gs pos="32000">
                <a:schemeClr val="accent1">
                  <a:lumMod val="45000"/>
                  <a:lumOff val="55000"/>
                </a:schemeClr>
              </a:gs>
              <a:gs pos="34000">
                <a:srgbClr val="FFC000"/>
              </a:gs>
              <a:gs pos="100000">
                <a:srgbClr val="EE6816"/>
              </a:gs>
            </a:gsLst>
            <a:lin ang="5400000" scaled="1"/>
          </a:gradFill>
          <a:ln>
            <a:noFill/>
          </a:ln>
          <a:effectLst>
            <a:glow rad="139700">
              <a:srgbClr val="FFFF00">
                <a:alpha val="0"/>
              </a:srgb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5468844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3500">
        <p159:morph option="byObject"/>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1C09EFA9-1BBC-3890-CA86-F6AE7DD45D75}"/>
              </a:ext>
            </a:extLst>
          </p:cNvPr>
          <p:cNvPicPr>
            <a:picLocks noChangeAspect="1"/>
          </p:cNvPicPr>
          <p:nvPr/>
        </p:nvPicPr>
        <p:blipFill>
          <a:blip r:embed="rId3"/>
          <a:srcRect t="546" b="1416"/>
          <a:stretch>
            <a:fillRect/>
          </a:stretch>
        </p:blipFill>
        <p:spPr>
          <a:xfrm>
            <a:off x="1907262" y="1774534"/>
            <a:ext cx="6204378" cy="4173684"/>
          </a:xfrm>
          <a:prstGeom prst="rect">
            <a:avLst/>
          </a:prstGeom>
          <a:effectLst>
            <a:glow rad="139700">
              <a:schemeClr val="accent5">
                <a:satMod val="175000"/>
                <a:alpha val="40000"/>
              </a:schemeClr>
            </a:glow>
            <a:outerShdw blurRad="50800" dist="38100" dir="2700000" algn="tl" rotWithShape="0">
              <a:prstClr val="black">
                <a:alpha val="40000"/>
              </a:prstClr>
            </a:outerShdw>
          </a:effectLst>
        </p:spPr>
      </p:pic>
      <p:sp>
        <p:nvSpPr>
          <p:cNvPr id="2" name="Title 1">
            <a:extLst>
              <a:ext uri="{FF2B5EF4-FFF2-40B4-BE49-F238E27FC236}">
                <a16:creationId xmlns:a16="http://schemas.microsoft.com/office/drawing/2014/main" id="{436BF971-8132-3AFD-A392-E64E37E99946}"/>
              </a:ext>
            </a:extLst>
          </p:cNvPr>
          <p:cNvSpPr>
            <a:spLocks noGrp="1"/>
          </p:cNvSpPr>
          <p:nvPr>
            <p:ph type="title"/>
          </p:nvPr>
        </p:nvSpPr>
        <p:spPr>
          <a:xfrm>
            <a:off x="300292" y="269434"/>
            <a:ext cx="8596668" cy="736600"/>
          </a:xfrm>
        </p:spPr>
        <p:txBody>
          <a:bodyPr/>
          <a:lstStyle/>
          <a:p>
            <a:r>
              <a:rPr lang="en-US">
                <a:latin typeface="Aptos Black" panose="020B0004020202020204" pitchFamily="34" charset="0"/>
              </a:rPr>
              <a:t>Certified Amount </a:t>
            </a:r>
          </a:p>
        </p:txBody>
      </p:sp>
      <p:sp>
        <p:nvSpPr>
          <p:cNvPr id="3" name="Content Placeholder 2">
            <a:extLst>
              <a:ext uri="{FF2B5EF4-FFF2-40B4-BE49-F238E27FC236}">
                <a16:creationId xmlns:a16="http://schemas.microsoft.com/office/drawing/2014/main" id="{BDFBC726-FF69-91C2-B27E-C7C7E8973D59}"/>
              </a:ext>
            </a:extLst>
          </p:cNvPr>
          <p:cNvSpPr>
            <a:spLocks noGrp="1"/>
          </p:cNvSpPr>
          <p:nvPr>
            <p:ph idx="1"/>
          </p:nvPr>
        </p:nvSpPr>
        <p:spPr>
          <a:xfrm>
            <a:off x="1162474" y="5798653"/>
            <a:ext cx="9418320" cy="3880773"/>
          </a:xfrm>
        </p:spPr>
        <p:txBody>
          <a:bodyPr>
            <a:normAutofit/>
          </a:bodyPr>
          <a:lstStyle/>
          <a:p>
            <a:pPr marL="0" indent="0">
              <a:buNone/>
            </a:pPr>
            <a:endParaRPr lang="en-US"/>
          </a:p>
          <a:p>
            <a:pPr marL="0" indent="0">
              <a:buNone/>
            </a:pPr>
            <a:r>
              <a:rPr lang="en-US" sz="1600"/>
              <a:t>www.highered.texas.gov/legislative-appropriations-overviews/tuition-and-fees-data/</a:t>
            </a:r>
          </a:p>
        </p:txBody>
      </p:sp>
      <p:sp>
        <p:nvSpPr>
          <p:cNvPr id="7" name="TextBox 6">
            <a:extLst>
              <a:ext uri="{FF2B5EF4-FFF2-40B4-BE49-F238E27FC236}">
                <a16:creationId xmlns:a16="http://schemas.microsoft.com/office/drawing/2014/main" id="{C3D65F42-8559-BFE7-40C8-EA5479429494}"/>
              </a:ext>
            </a:extLst>
          </p:cNvPr>
          <p:cNvSpPr txBox="1"/>
          <p:nvPr/>
        </p:nvSpPr>
        <p:spPr>
          <a:xfrm>
            <a:off x="369969" y="825502"/>
            <a:ext cx="9278965" cy="830997"/>
          </a:xfrm>
          <a:prstGeom prst="rect">
            <a:avLst/>
          </a:prstGeom>
          <a:noFill/>
        </p:spPr>
        <p:txBody>
          <a:bodyPr wrap="square">
            <a:spAutoFit/>
          </a:bodyPr>
          <a:lstStyle/>
          <a:p>
            <a:r>
              <a:rPr lang="en-US" sz="2400">
                <a:latin typeface="Aptos SemiBold" panose="020B0004020202020204" pitchFamily="34" charset="0"/>
              </a:rPr>
              <a:t>The THECB publishes total academic charges annually, the STA Certified Award will be based on THECB tuition and fee data.</a:t>
            </a:r>
          </a:p>
        </p:txBody>
      </p:sp>
      <p:pic>
        <p:nvPicPr>
          <p:cNvPr id="6" name="Picture 5">
            <a:extLst>
              <a:ext uri="{FF2B5EF4-FFF2-40B4-BE49-F238E27FC236}">
                <a16:creationId xmlns:a16="http://schemas.microsoft.com/office/drawing/2014/main" id="{59225145-B6FB-34A5-7478-9F9AD27FA475}"/>
              </a:ext>
            </a:extLst>
          </p:cNvPr>
          <p:cNvPicPr>
            <a:picLocks noChangeAspect="1"/>
          </p:cNvPicPr>
          <p:nvPr/>
        </p:nvPicPr>
        <p:blipFill>
          <a:blip r:embed="rId4"/>
          <a:stretch>
            <a:fillRect/>
          </a:stretch>
        </p:blipFill>
        <p:spPr>
          <a:xfrm>
            <a:off x="9152971" y="5504298"/>
            <a:ext cx="991925" cy="1056400"/>
          </a:xfrm>
          <a:prstGeom prst="rect">
            <a:avLst/>
          </a:prstGeom>
        </p:spPr>
      </p:pic>
    </p:spTree>
    <p:extLst>
      <p:ext uri="{BB962C8B-B14F-4D97-AF65-F5344CB8AC3E}">
        <p14:creationId xmlns:p14="http://schemas.microsoft.com/office/powerpoint/2010/main" val="119061134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3500">
        <p159:morph option="byObject"/>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813F7A-0DC3-2A32-0B30-3B5C74BE9D7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3C3491D-843B-CD51-806E-AA1EE3D42AB3}"/>
              </a:ext>
            </a:extLst>
          </p:cNvPr>
          <p:cNvSpPr>
            <a:spLocks noGrp="1"/>
          </p:cNvSpPr>
          <p:nvPr>
            <p:ph type="title"/>
          </p:nvPr>
        </p:nvSpPr>
        <p:spPr>
          <a:xfrm>
            <a:off x="300292" y="492299"/>
            <a:ext cx="8596668" cy="736600"/>
          </a:xfrm>
        </p:spPr>
        <p:txBody>
          <a:bodyPr>
            <a:normAutofit/>
          </a:bodyPr>
          <a:lstStyle/>
          <a:p>
            <a:r>
              <a:rPr lang="en-US">
                <a:latin typeface="Aptos Black" panose="020B0004020202020204" pitchFamily="34" charset="0"/>
              </a:rPr>
              <a:t>Priority Students vs. Late Students </a:t>
            </a:r>
          </a:p>
        </p:txBody>
      </p:sp>
      <p:sp>
        <p:nvSpPr>
          <p:cNvPr id="4" name="Title 14">
            <a:extLst>
              <a:ext uri="{FF2B5EF4-FFF2-40B4-BE49-F238E27FC236}">
                <a16:creationId xmlns:a16="http://schemas.microsoft.com/office/drawing/2014/main" id="{55530B37-F900-F329-6EFA-CD8DED613991}"/>
              </a:ext>
            </a:extLst>
          </p:cNvPr>
          <p:cNvSpPr txBox="1">
            <a:spLocks/>
          </p:cNvSpPr>
          <p:nvPr/>
        </p:nvSpPr>
        <p:spPr>
          <a:xfrm>
            <a:off x="505829" y="1613762"/>
            <a:ext cx="7843857" cy="5191758"/>
          </a:xfrm>
          <a:prstGeom prst="rect">
            <a:avLst/>
          </a:prstGeom>
        </p:spPr>
        <p:txBody>
          <a:bodyPr vert="horz" lIns="91440" tIns="45720" rIns="91440" bIns="45720" rtlCol="0" anchor="t">
            <a:normAutofit fontScale="92500" lnSpcReduction="10000"/>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spcBef>
                <a:spcPts val="600"/>
              </a:spcBef>
            </a:pPr>
            <a:r>
              <a:rPr lang="en-US" sz="2400" b="1" dirty="0">
                <a:solidFill>
                  <a:srgbClr val="0070C0"/>
                </a:solidFill>
                <a:latin typeface="Aptos Black"/>
              </a:rPr>
              <a:t>Students who Apply between </a:t>
            </a:r>
            <a:r>
              <a:rPr lang="en-US" sz="2400" dirty="0">
                <a:solidFill>
                  <a:srgbClr val="002060"/>
                </a:solidFill>
                <a:latin typeface="Aptos Black" panose="020B0004020202020204" pitchFamily="34" charset="0"/>
              </a:rPr>
              <a:t>15 May </a:t>
            </a:r>
            <a:r>
              <a:rPr lang="en-US" sz="2400" b="1" dirty="0">
                <a:solidFill>
                  <a:srgbClr val="002060"/>
                </a:solidFill>
                <a:latin typeface="Aptos"/>
              </a:rPr>
              <a:t>and </a:t>
            </a:r>
            <a:r>
              <a:rPr lang="en-US" sz="2400" dirty="0">
                <a:solidFill>
                  <a:srgbClr val="002060"/>
                </a:solidFill>
                <a:latin typeface="Aptos Black" panose="020B0004020202020204" pitchFamily="34" charset="0"/>
              </a:rPr>
              <a:t>15 July</a:t>
            </a:r>
            <a:r>
              <a:rPr lang="en-US" sz="2400" b="1" dirty="0">
                <a:solidFill>
                  <a:srgbClr val="002060"/>
                </a:solidFill>
                <a:latin typeface="Aptos"/>
              </a:rPr>
              <a:t> will be certified for an award before the semester starts.</a:t>
            </a:r>
            <a:br>
              <a:rPr lang="en-US" sz="2400" b="1" dirty="0">
                <a:latin typeface="Aptos" panose="020B0004020202020204" pitchFamily="34" charset="0"/>
              </a:rPr>
            </a:br>
            <a:br>
              <a:rPr lang="en-US" sz="2400" b="1" dirty="0">
                <a:latin typeface="Aptos" panose="020B0004020202020204" pitchFamily="34" charset="0"/>
              </a:rPr>
            </a:br>
            <a:r>
              <a:rPr lang="en-US" sz="2400" b="1" dirty="0">
                <a:solidFill>
                  <a:srgbClr val="EE6816"/>
                </a:solidFill>
                <a:latin typeface="Aptos Black"/>
              </a:rPr>
              <a:t>Students who apply </a:t>
            </a:r>
            <a:r>
              <a:rPr lang="en-US" sz="2400" dirty="0">
                <a:solidFill>
                  <a:srgbClr val="002060"/>
                </a:solidFill>
                <a:latin typeface="Aptos" panose="020B0004020202020204" pitchFamily="34" charset="0"/>
              </a:rPr>
              <a:t>after </a:t>
            </a:r>
            <a:r>
              <a:rPr lang="en-US" sz="2400" dirty="0">
                <a:solidFill>
                  <a:srgbClr val="002060"/>
                </a:solidFill>
                <a:latin typeface="Aptos Black" panose="020B0004020202020204" pitchFamily="34" charset="0"/>
              </a:rPr>
              <a:t>16 July</a:t>
            </a:r>
            <a:r>
              <a:rPr lang="en-US" sz="2400" dirty="0">
                <a:solidFill>
                  <a:srgbClr val="002060"/>
                </a:solidFill>
                <a:latin typeface="Aptos"/>
              </a:rPr>
              <a:t> may be certified/identified for an award. </a:t>
            </a:r>
          </a:p>
          <a:p>
            <a:pPr>
              <a:spcBef>
                <a:spcPts val="600"/>
              </a:spcBef>
            </a:pPr>
            <a:endParaRPr lang="en-US" sz="2400" dirty="0">
              <a:solidFill>
                <a:srgbClr val="002060"/>
              </a:solidFill>
              <a:latin typeface="Aptos"/>
            </a:endParaRPr>
          </a:p>
          <a:p>
            <a:pPr>
              <a:spcBef>
                <a:spcPts val="600"/>
              </a:spcBef>
            </a:pPr>
            <a:r>
              <a:rPr lang="en-US" sz="2400" dirty="0">
                <a:solidFill>
                  <a:srgbClr val="002060"/>
                </a:solidFill>
                <a:latin typeface="Aptos Black" panose="020B0004020202020204" pitchFamily="34" charset="0"/>
              </a:rPr>
              <a:t>BOTTOM LINE: </a:t>
            </a:r>
            <a:r>
              <a:rPr lang="en-US" sz="2400" dirty="0">
                <a:solidFill>
                  <a:srgbClr val="002060"/>
                </a:solidFill>
                <a:latin typeface="Aptos"/>
              </a:rPr>
              <a:t>Eligible Service Members who apply late are </a:t>
            </a:r>
            <a:r>
              <a:rPr lang="en-US" sz="2400" u="sng" dirty="0">
                <a:solidFill>
                  <a:srgbClr val="002060"/>
                </a:solidFill>
                <a:latin typeface="Aptos"/>
              </a:rPr>
              <a:t>not</a:t>
            </a:r>
            <a:r>
              <a:rPr lang="en-US" sz="2400" dirty="0">
                <a:solidFill>
                  <a:srgbClr val="002060"/>
                </a:solidFill>
                <a:latin typeface="Aptos"/>
              </a:rPr>
              <a:t> guaranteed an award* by STA and will only be certified </a:t>
            </a:r>
            <a:r>
              <a:rPr lang="en-US" sz="2400" u="sng" dirty="0">
                <a:solidFill>
                  <a:srgbClr val="002060"/>
                </a:solidFill>
                <a:latin typeface="Aptos"/>
              </a:rPr>
              <a:t>after</a:t>
            </a:r>
            <a:r>
              <a:rPr lang="en-US" sz="2400" dirty="0">
                <a:solidFill>
                  <a:srgbClr val="002060"/>
                </a:solidFill>
                <a:latin typeface="Aptos"/>
              </a:rPr>
              <a:t> the semester starts. </a:t>
            </a:r>
          </a:p>
          <a:p>
            <a:pPr>
              <a:spcBef>
                <a:spcPts val="600"/>
              </a:spcBef>
            </a:pPr>
            <a:endParaRPr lang="en-US" sz="2400" dirty="0">
              <a:solidFill>
                <a:srgbClr val="002060"/>
              </a:solidFill>
              <a:latin typeface="Aptos"/>
            </a:endParaRPr>
          </a:p>
          <a:p>
            <a:pPr>
              <a:spcBef>
                <a:spcPts val="600"/>
              </a:spcBef>
            </a:pPr>
            <a:r>
              <a:rPr lang="en-US" sz="2800" b="1" dirty="0">
                <a:solidFill>
                  <a:srgbClr val="010785"/>
                </a:solidFill>
                <a:latin typeface="Aptos Black" panose="020B0004020202020204" pitchFamily="34" charset="0"/>
              </a:rPr>
              <a:t>INTERMEDIATE Q&amp;A (5 mins):</a:t>
            </a:r>
          </a:p>
          <a:p>
            <a:pPr>
              <a:spcBef>
                <a:spcPts val="600"/>
              </a:spcBef>
            </a:pPr>
            <a:br>
              <a:rPr lang="en-US" sz="2700" dirty="0">
                <a:solidFill>
                  <a:srgbClr val="002060"/>
                </a:solidFill>
                <a:latin typeface="Aptos" panose="020B0004020202020204" pitchFamily="34" charset="0"/>
              </a:rPr>
            </a:br>
            <a:r>
              <a:rPr lang="en-US" sz="1900" dirty="0">
                <a:solidFill>
                  <a:srgbClr val="002060"/>
                </a:solidFill>
                <a:latin typeface="Aptos" panose="020B0004020202020204" pitchFamily="34" charset="0"/>
              </a:rPr>
              <a:t>*once STA certifies the student, they will receive an award if they remain eligible, but they cannot be certified before school if they are late, and their certification is based upon </a:t>
            </a:r>
            <a:r>
              <a:rPr lang="en-US" sz="1900">
                <a:solidFill>
                  <a:srgbClr val="002060"/>
                </a:solidFill>
                <a:latin typeface="Aptos" panose="020B0004020202020204" pitchFamily="34" charset="0"/>
              </a:rPr>
              <a:t>available funding; therefore, </a:t>
            </a:r>
            <a:r>
              <a:rPr lang="en-US" sz="1900" dirty="0">
                <a:solidFill>
                  <a:srgbClr val="002060"/>
                </a:solidFill>
                <a:latin typeface="Aptos" panose="020B0004020202020204" pitchFamily="34" charset="0"/>
              </a:rPr>
              <a:t>not </a:t>
            </a:r>
            <a:r>
              <a:rPr lang="en-US" sz="1900">
                <a:solidFill>
                  <a:srgbClr val="002060"/>
                </a:solidFill>
                <a:latin typeface="Aptos" panose="020B0004020202020204" pitchFamily="34" charset="0"/>
              </a:rPr>
              <a:t>guaranteed.</a:t>
            </a:r>
            <a:endParaRPr lang="en-US" sz="1900" dirty="0">
              <a:solidFill>
                <a:srgbClr val="002060"/>
              </a:solidFill>
              <a:latin typeface="Aptos" panose="020B0004020202020204" pitchFamily="34" charset="0"/>
            </a:endParaRPr>
          </a:p>
        </p:txBody>
      </p:sp>
    </p:spTree>
    <p:extLst>
      <p:ext uri="{BB962C8B-B14F-4D97-AF65-F5344CB8AC3E}">
        <p14:creationId xmlns:p14="http://schemas.microsoft.com/office/powerpoint/2010/main" val="124017446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3500">
        <p159:morph option="byObject"/>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375BB1-4566-D85C-1C6D-19602F70F0F9}"/>
              </a:ext>
            </a:extLst>
          </p:cNvPr>
          <p:cNvSpPr>
            <a:spLocks noGrp="1"/>
          </p:cNvSpPr>
          <p:nvPr>
            <p:ph type="title"/>
          </p:nvPr>
        </p:nvSpPr>
        <p:spPr>
          <a:xfrm>
            <a:off x="766917" y="263832"/>
            <a:ext cx="8596668" cy="1320800"/>
          </a:xfrm>
        </p:spPr>
        <p:txBody>
          <a:bodyPr/>
          <a:lstStyle/>
          <a:p>
            <a:r>
              <a:rPr lang="en-US">
                <a:latin typeface="Aptos Black" panose="020B0004020202020204" pitchFamily="34" charset="0"/>
              </a:rPr>
              <a:t>NEW! </a:t>
            </a:r>
            <a:r>
              <a:rPr lang="en-US">
                <a:solidFill>
                  <a:srgbClr val="002060"/>
                </a:solidFill>
                <a:latin typeface="Aptos Black" panose="020B0004020202020204" pitchFamily="34" charset="0"/>
              </a:rPr>
              <a:t>Schools’ STA page</a:t>
            </a:r>
          </a:p>
        </p:txBody>
      </p:sp>
      <p:sp>
        <p:nvSpPr>
          <p:cNvPr id="3" name="Content Placeholder 2">
            <a:extLst>
              <a:ext uri="{FF2B5EF4-FFF2-40B4-BE49-F238E27FC236}">
                <a16:creationId xmlns:a16="http://schemas.microsoft.com/office/drawing/2014/main" id="{6BC9FD6C-852C-2954-0480-FB3A2950F1FB}"/>
              </a:ext>
            </a:extLst>
          </p:cNvPr>
          <p:cNvSpPr>
            <a:spLocks noGrp="1"/>
          </p:cNvSpPr>
          <p:nvPr>
            <p:ph idx="1"/>
          </p:nvPr>
        </p:nvSpPr>
        <p:spPr>
          <a:xfrm>
            <a:off x="575810" y="867576"/>
            <a:ext cx="7733771" cy="5874072"/>
          </a:xfrm>
        </p:spPr>
        <p:txBody>
          <a:bodyPr>
            <a:normAutofit fontScale="70000" lnSpcReduction="20000"/>
          </a:bodyPr>
          <a:lstStyle/>
          <a:p>
            <a:pPr marL="0" indent="0">
              <a:lnSpc>
                <a:spcPct val="120000"/>
              </a:lnSpc>
              <a:buNone/>
            </a:pPr>
            <a:r>
              <a:rPr lang="en-US" sz="2900">
                <a:solidFill>
                  <a:schemeClr val="accent1"/>
                </a:solidFill>
                <a:latin typeface="Aptos Black" panose="020B0004020202020204" pitchFamily="34" charset="0"/>
                <a:ea typeface="+mj-ea"/>
                <a:cs typeface="+mj-cs"/>
              </a:rPr>
              <a:t>The STA participating Schools’ Webpage </a:t>
            </a:r>
            <a:r>
              <a:rPr lang="en-US" sz="2900">
                <a:solidFill>
                  <a:srgbClr val="002060"/>
                </a:solidFill>
                <a:latin typeface="Aptos" panose="020B0004020202020204" pitchFamily="34" charset="0"/>
              </a:rPr>
              <a:t>is under construction, but it can already be found on the TMD STA website at  </a:t>
            </a:r>
            <a:r>
              <a:rPr lang="en-US" sz="2900">
                <a:solidFill>
                  <a:schemeClr val="accent1"/>
                </a:solidFill>
                <a:latin typeface="Aptos" panose="020B0004020202020204" pitchFamily="34" charset="0"/>
                <a:hlinkClick r:id="rId3">
                  <a:extLst>
                    <a:ext uri="{A12FA001-AC4F-418D-AE19-62706E023703}">
                      <ahyp:hlinkClr xmlns:ahyp="http://schemas.microsoft.com/office/drawing/2018/hyperlinkcolor" val="tx"/>
                    </a:ext>
                  </a:extLst>
                </a:hlinkClick>
              </a:rPr>
              <a:t>https://tmd.texas.gov/state-tuition-assistance-program</a:t>
            </a:r>
            <a:endParaRPr lang="en-US" sz="2900">
              <a:solidFill>
                <a:schemeClr val="accent1"/>
              </a:solidFill>
              <a:latin typeface="Aptos" panose="020B0004020202020204" pitchFamily="34" charset="0"/>
            </a:endParaRPr>
          </a:p>
          <a:p>
            <a:pPr marL="0" indent="0">
              <a:lnSpc>
                <a:spcPct val="120000"/>
              </a:lnSpc>
              <a:buNone/>
            </a:pPr>
            <a:r>
              <a:rPr lang="en-US" sz="2600" b="1">
                <a:solidFill>
                  <a:srgbClr val="002060"/>
                </a:solidFill>
                <a:latin typeface="Aptos" panose="020B0004020202020204" pitchFamily="34" charset="0"/>
              </a:rPr>
              <a:t>On the site we’ll include:</a:t>
            </a:r>
            <a:endParaRPr lang="en-US" sz="2600">
              <a:solidFill>
                <a:srgbClr val="002060"/>
              </a:solidFill>
              <a:latin typeface="Aptos" panose="020B0004020202020204" pitchFamily="34" charset="0"/>
            </a:endParaRPr>
          </a:p>
          <a:p>
            <a:pPr>
              <a:lnSpc>
                <a:spcPct val="120000"/>
              </a:lnSpc>
              <a:buClr>
                <a:srgbClr val="002060"/>
              </a:buClr>
              <a:buSzPct val="93000"/>
              <a:buFont typeface="Aptos" panose="020B0004020202020204" pitchFamily="34" charset="0"/>
              <a:buChar char="•"/>
            </a:pPr>
            <a:r>
              <a:rPr lang="en-US" sz="2600">
                <a:solidFill>
                  <a:srgbClr val="002060"/>
                </a:solidFill>
                <a:latin typeface="Aptos" panose="020B0004020202020204" pitchFamily="34" charset="0"/>
              </a:rPr>
              <a:t>Two </a:t>
            </a:r>
            <a:r>
              <a:rPr lang="en-US" sz="2600" b="1">
                <a:solidFill>
                  <a:srgbClr val="002060"/>
                </a:solidFill>
                <a:latin typeface="Aptos" panose="020B0004020202020204" pitchFamily="34" charset="0"/>
              </a:rPr>
              <a:t>Sample invoices</a:t>
            </a:r>
            <a:r>
              <a:rPr lang="en-US" sz="2600">
                <a:solidFill>
                  <a:srgbClr val="002060"/>
                </a:solidFill>
                <a:latin typeface="Aptos" panose="020B0004020202020204" pitchFamily="34" charset="0"/>
              </a:rPr>
              <a:t>. One is a PDF and the other is an Excel </a:t>
            </a:r>
            <a:br>
              <a:rPr lang="en-US" sz="2600">
                <a:solidFill>
                  <a:srgbClr val="002060"/>
                </a:solidFill>
                <a:latin typeface="Aptos" panose="020B0004020202020204" pitchFamily="34" charset="0"/>
              </a:rPr>
            </a:br>
            <a:r>
              <a:rPr lang="en-US" sz="2600">
                <a:solidFill>
                  <a:srgbClr val="002060"/>
                </a:solidFill>
                <a:latin typeface="Aptos" panose="020B0004020202020204" pitchFamily="34" charset="0"/>
              </a:rPr>
              <a:t>document. Both can be downloaded and used as a template.</a:t>
            </a:r>
          </a:p>
          <a:p>
            <a:pPr>
              <a:lnSpc>
                <a:spcPct val="120000"/>
              </a:lnSpc>
              <a:buClr>
                <a:srgbClr val="002060"/>
              </a:buClr>
              <a:buSzPct val="93000"/>
              <a:buFont typeface="Aptos" panose="020B0004020202020204" pitchFamily="34" charset="0"/>
              <a:buChar char="•"/>
            </a:pPr>
            <a:r>
              <a:rPr lang="en-US" sz="2600">
                <a:solidFill>
                  <a:srgbClr val="002060"/>
                </a:solidFill>
                <a:latin typeface="Aptos" panose="020B0004020202020204" pitchFamily="34" charset="0"/>
              </a:rPr>
              <a:t>The</a:t>
            </a:r>
            <a:r>
              <a:rPr lang="en-US" sz="2600" b="1">
                <a:solidFill>
                  <a:srgbClr val="002060"/>
                </a:solidFill>
                <a:latin typeface="Aptos" panose="020B0004020202020204" pitchFamily="34" charset="0"/>
              </a:rPr>
              <a:t> STA Process Map </a:t>
            </a:r>
            <a:r>
              <a:rPr lang="en-US" sz="2600">
                <a:solidFill>
                  <a:srgbClr val="002060"/>
                </a:solidFill>
                <a:latin typeface="Aptos" panose="020B0004020202020204" pitchFamily="34" charset="0"/>
              </a:rPr>
              <a:t>for schools.</a:t>
            </a:r>
          </a:p>
          <a:p>
            <a:pPr>
              <a:lnSpc>
                <a:spcPct val="120000"/>
              </a:lnSpc>
              <a:buClr>
                <a:srgbClr val="002060"/>
              </a:buClr>
              <a:buSzPct val="93000"/>
              <a:buFont typeface="Aptos" panose="020B0004020202020204" pitchFamily="34" charset="0"/>
              <a:buChar char="•"/>
            </a:pPr>
            <a:r>
              <a:rPr lang="en-US" sz="2600">
                <a:solidFill>
                  <a:srgbClr val="002060"/>
                </a:solidFill>
                <a:latin typeface="Aptos" panose="020B0004020202020204" pitchFamily="34" charset="0"/>
              </a:rPr>
              <a:t>The </a:t>
            </a:r>
            <a:r>
              <a:rPr lang="en-US" sz="2600" b="1">
                <a:solidFill>
                  <a:srgbClr val="002060"/>
                </a:solidFill>
                <a:latin typeface="Aptos" panose="020B0004020202020204" pitchFamily="34" charset="0"/>
              </a:rPr>
              <a:t>Current Flyer </a:t>
            </a:r>
            <a:r>
              <a:rPr lang="en-US" sz="2600">
                <a:solidFill>
                  <a:srgbClr val="002060"/>
                </a:solidFill>
                <a:latin typeface="Aptos" panose="020B0004020202020204" pitchFamily="34" charset="0"/>
              </a:rPr>
              <a:t>to inform about the opening and closing of the </a:t>
            </a:r>
            <a:br>
              <a:rPr lang="en-US" sz="2600">
                <a:solidFill>
                  <a:srgbClr val="002060"/>
                </a:solidFill>
                <a:latin typeface="Aptos" panose="020B0004020202020204" pitchFamily="34" charset="0"/>
              </a:rPr>
            </a:br>
            <a:r>
              <a:rPr lang="en-US" sz="2600">
                <a:solidFill>
                  <a:srgbClr val="002060"/>
                </a:solidFill>
                <a:latin typeface="Aptos" panose="020B0004020202020204" pitchFamily="34" charset="0"/>
              </a:rPr>
              <a:t>STA application window for the upcoming Semester. We ask for this </a:t>
            </a:r>
            <a:br>
              <a:rPr lang="en-US" sz="2600">
                <a:solidFill>
                  <a:srgbClr val="002060"/>
                </a:solidFill>
                <a:latin typeface="Aptos" panose="020B0004020202020204" pitchFamily="34" charset="0"/>
              </a:rPr>
            </a:br>
            <a:r>
              <a:rPr lang="en-US" sz="2600">
                <a:solidFill>
                  <a:srgbClr val="002060"/>
                </a:solidFill>
                <a:latin typeface="Aptos" panose="020B0004020202020204" pitchFamily="34" charset="0"/>
              </a:rPr>
              <a:t>downloadable flyer to be printed and displayed in your Financial Aid </a:t>
            </a:r>
            <a:br>
              <a:rPr lang="en-US" sz="2600">
                <a:solidFill>
                  <a:srgbClr val="002060"/>
                </a:solidFill>
                <a:latin typeface="Aptos" panose="020B0004020202020204" pitchFamily="34" charset="0"/>
              </a:rPr>
            </a:br>
            <a:r>
              <a:rPr lang="en-US" sz="2600">
                <a:solidFill>
                  <a:srgbClr val="002060"/>
                </a:solidFill>
                <a:latin typeface="Aptos" panose="020B0004020202020204" pitchFamily="34" charset="0"/>
              </a:rPr>
              <a:t>Office for our Service Members to see. </a:t>
            </a:r>
          </a:p>
          <a:p>
            <a:pPr>
              <a:lnSpc>
                <a:spcPct val="120000"/>
              </a:lnSpc>
              <a:buClr>
                <a:srgbClr val="002060"/>
              </a:buClr>
              <a:buSzPct val="93000"/>
              <a:buFont typeface="Aptos" panose="020B0004020202020204" pitchFamily="34" charset="0"/>
              <a:buChar char="•"/>
            </a:pPr>
            <a:r>
              <a:rPr lang="en-US" sz="2600">
                <a:solidFill>
                  <a:srgbClr val="002060"/>
                </a:solidFill>
                <a:latin typeface="Aptos" panose="020B0004020202020204" pitchFamily="34" charset="0"/>
              </a:rPr>
              <a:t>The Schools’ Page will also include an </a:t>
            </a:r>
            <a:r>
              <a:rPr lang="en-US" sz="2600" b="1">
                <a:solidFill>
                  <a:srgbClr val="002060"/>
                </a:solidFill>
                <a:latin typeface="Aptos" panose="020B0004020202020204" pitchFamily="34" charset="0"/>
              </a:rPr>
              <a:t>Institutional Needs Survey </a:t>
            </a:r>
            <a:br>
              <a:rPr lang="en-US" sz="2600" b="1">
                <a:solidFill>
                  <a:srgbClr val="002060"/>
                </a:solidFill>
                <a:latin typeface="Aptos" panose="020B0004020202020204" pitchFamily="34" charset="0"/>
              </a:rPr>
            </a:br>
            <a:r>
              <a:rPr lang="en-US" sz="2600">
                <a:solidFill>
                  <a:srgbClr val="002060"/>
                </a:solidFill>
                <a:latin typeface="Aptos" panose="020B0004020202020204" pitchFamily="34" charset="0"/>
              </a:rPr>
              <a:t>to be filled out by the school’s POC. Since each institution has </a:t>
            </a:r>
            <a:br>
              <a:rPr lang="en-US" sz="2600">
                <a:solidFill>
                  <a:srgbClr val="002060"/>
                </a:solidFill>
                <a:latin typeface="Aptos" panose="020B0004020202020204" pitchFamily="34" charset="0"/>
              </a:rPr>
            </a:br>
            <a:r>
              <a:rPr lang="en-US" sz="2600">
                <a:solidFill>
                  <a:srgbClr val="002060"/>
                </a:solidFill>
                <a:latin typeface="Aptos" panose="020B0004020202020204" pitchFamily="34" charset="0"/>
              </a:rPr>
              <a:t>different deadlines and processes, this information will help us</a:t>
            </a:r>
            <a:br>
              <a:rPr lang="en-US" sz="2600">
                <a:solidFill>
                  <a:srgbClr val="002060"/>
                </a:solidFill>
                <a:latin typeface="Aptos" panose="020B0004020202020204" pitchFamily="34" charset="0"/>
              </a:rPr>
            </a:br>
            <a:r>
              <a:rPr lang="en-US" sz="2600">
                <a:solidFill>
                  <a:srgbClr val="002060"/>
                </a:solidFill>
                <a:latin typeface="Aptos" panose="020B0004020202020204" pitchFamily="34" charset="0"/>
              </a:rPr>
              <a:t>with efficiency. </a:t>
            </a:r>
          </a:p>
          <a:p>
            <a:pPr>
              <a:lnSpc>
                <a:spcPct val="120000"/>
              </a:lnSpc>
              <a:buClr>
                <a:srgbClr val="002060"/>
              </a:buClr>
              <a:buSzPct val="93000"/>
              <a:buFont typeface="Aptos" panose="020B0004020202020204" pitchFamily="34" charset="0"/>
              <a:buChar char="•"/>
            </a:pPr>
            <a:r>
              <a:rPr lang="en-US" sz="2600" b="1">
                <a:solidFill>
                  <a:srgbClr val="002060"/>
                </a:solidFill>
                <a:latin typeface="Aptos" panose="020B0004020202020204" pitchFamily="34" charset="0"/>
              </a:rPr>
              <a:t>FAQs</a:t>
            </a:r>
            <a:r>
              <a:rPr lang="en-US" sz="2600">
                <a:solidFill>
                  <a:srgbClr val="002060"/>
                </a:solidFill>
                <a:latin typeface="Aptos" panose="020B0004020202020204" pitchFamily="34" charset="0"/>
              </a:rPr>
              <a:t>. We’ll update as we get more helpful questions. </a:t>
            </a:r>
          </a:p>
          <a:p>
            <a:pPr>
              <a:lnSpc>
                <a:spcPct val="120000"/>
              </a:lnSpc>
              <a:buClr>
                <a:srgbClr val="002060"/>
              </a:buClr>
              <a:buSzPct val="93000"/>
              <a:buFont typeface="Aptos" panose="020B0004020202020204" pitchFamily="34" charset="0"/>
              <a:buChar char="•"/>
            </a:pPr>
            <a:r>
              <a:rPr lang="en-US" sz="2600" b="1">
                <a:solidFill>
                  <a:srgbClr val="002060"/>
                </a:solidFill>
                <a:latin typeface="Aptos" panose="020B0004020202020204" pitchFamily="34" charset="0"/>
              </a:rPr>
              <a:t>Announcements</a:t>
            </a:r>
            <a:r>
              <a:rPr lang="en-US" sz="2600">
                <a:solidFill>
                  <a:srgbClr val="002060"/>
                </a:solidFill>
                <a:latin typeface="Aptos" panose="020B0004020202020204" pitchFamily="34" charset="0"/>
              </a:rPr>
              <a:t> regarding changes and </a:t>
            </a:r>
            <a:r>
              <a:rPr lang="en-US" sz="2600" b="1">
                <a:solidFill>
                  <a:srgbClr val="002060"/>
                </a:solidFill>
                <a:latin typeface="Aptos" panose="020B0004020202020204" pitchFamily="34" charset="0"/>
              </a:rPr>
              <a:t>important dates</a:t>
            </a:r>
            <a:r>
              <a:rPr lang="en-US" sz="2600">
                <a:solidFill>
                  <a:srgbClr val="002060"/>
                </a:solidFill>
                <a:latin typeface="Aptos" panose="020B0004020202020204" pitchFamily="34" charset="0"/>
              </a:rPr>
              <a:t>. </a:t>
            </a:r>
          </a:p>
          <a:p>
            <a:pPr>
              <a:buFont typeface="Arial" panose="020B0604020202020204" pitchFamily="34" charset="0"/>
              <a:buChar char="•"/>
            </a:pPr>
            <a:endParaRPr lang="en-US"/>
          </a:p>
        </p:txBody>
      </p:sp>
      <p:sp>
        <p:nvSpPr>
          <p:cNvPr id="6" name="Lightning Bolt 5">
            <a:extLst>
              <a:ext uri="{FF2B5EF4-FFF2-40B4-BE49-F238E27FC236}">
                <a16:creationId xmlns:a16="http://schemas.microsoft.com/office/drawing/2014/main" id="{C75EDE37-1953-B48B-56FE-28E6A5453E2A}"/>
              </a:ext>
            </a:extLst>
          </p:cNvPr>
          <p:cNvSpPr/>
          <p:nvPr/>
        </p:nvSpPr>
        <p:spPr>
          <a:xfrm>
            <a:off x="278040" y="349846"/>
            <a:ext cx="446809" cy="488372"/>
          </a:xfrm>
          <a:prstGeom prst="lightningBolt">
            <a:avLst/>
          </a:prstGeom>
          <a:gradFill>
            <a:gsLst>
              <a:gs pos="0">
                <a:srgbClr val="0070C0"/>
              </a:gs>
              <a:gs pos="32000">
                <a:schemeClr val="accent1">
                  <a:lumMod val="45000"/>
                  <a:lumOff val="55000"/>
                </a:schemeClr>
              </a:gs>
              <a:gs pos="34000">
                <a:srgbClr val="FFC000"/>
              </a:gs>
              <a:gs pos="100000">
                <a:srgbClr val="EE6816"/>
              </a:gs>
            </a:gsLst>
            <a:lin ang="5400000" scaled="1"/>
          </a:gradFill>
          <a:ln>
            <a:noFill/>
          </a:ln>
          <a:effectLst>
            <a:glow rad="139700">
              <a:srgbClr val="FFFF00">
                <a:alpha val="0"/>
              </a:srgb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a:extLst>
              <a:ext uri="{FF2B5EF4-FFF2-40B4-BE49-F238E27FC236}">
                <a16:creationId xmlns:a16="http://schemas.microsoft.com/office/drawing/2014/main" id="{A42425F6-85B2-979C-8EED-2CB3FD76B23D}"/>
              </a:ext>
            </a:extLst>
          </p:cNvPr>
          <p:cNvPicPr>
            <a:picLocks noChangeAspect="1"/>
          </p:cNvPicPr>
          <p:nvPr/>
        </p:nvPicPr>
        <p:blipFill>
          <a:blip r:embed="rId4"/>
          <a:stretch>
            <a:fillRect/>
          </a:stretch>
        </p:blipFill>
        <p:spPr>
          <a:xfrm>
            <a:off x="7875640" y="1584632"/>
            <a:ext cx="4119070" cy="3613220"/>
          </a:xfrm>
          <a:prstGeom prst="rect">
            <a:avLst/>
          </a:prstGeom>
          <a:effectLst>
            <a:outerShdw blurRad="50800" dist="38100" dir="13500000" algn="br" rotWithShape="0">
              <a:prstClr val="black">
                <a:alpha val="40000"/>
              </a:prstClr>
            </a:outerShdw>
          </a:effectLst>
        </p:spPr>
      </p:pic>
      <p:sp>
        <p:nvSpPr>
          <p:cNvPr id="11" name="Arrow: Right 10">
            <a:extLst>
              <a:ext uri="{FF2B5EF4-FFF2-40B4-BE49-F238E27FC236}">
                <a16:creationId xmlns:a16="http://schemas.microsoft.com/office/drawing/2014/main" id="{149A4FD7-511E-0279-58C0-90EE7A7E16F6}"/>
              </a:ext>
            </a:extLst>
          </p:cNvPr>
          <p:cNvSpPr/>
          <p:nvPr/>
        </p:nvSpPr>
        <p:spPr>
          <a:xfrm rot="16200000">
            <a:off x="10772058" y="4933968"/>
            <a:ext cx="1160499" cy="527766"/>
          </a:xfrm>
          <a:prstGeom prst="rightArrow">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5816687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3500">
        <p159:morph option="byObject"/>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57E226E-A90C-6EC2-06E4-E1778DA6F4E7}"/>
              </a:ext>
            </a:extLst>
          </p:cNvPr>
          <p:cNvPicPr>
            <a:picLocks noChangeAspect="1"/>
          </p:cNvPicPr>
          <p:nvPr/>
        </p:nvPicPr>
        <p:blipFill>
          <a:blip r:embed="rId3"/>
          <a:stretch>
            <a:fillRect/>
          </a:stretch>
        </p:blipFill>
        <p:spPr>
          <a:xfrm>
            <a:off x="383458" y="0"/>
            <a:ext cx="8889714" cy="6869325"/>
          </a:xfrm>
          <a:prstGeom prst="rect">
            <a:avLst/>
          </a:prstGeom>
        </p:spPr>
      </p:pic>
    </p:spTree>
    <p:extLst>
      <p:ext uri="{BB962C8B-B14F-4D97-AF65-F5344CB8AC3E}">
        <p14:creationId xmlns:p14="http://schemas.microsoft.com/office/powerpoint/2010/main" val="1883936154"/>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59="http://schemas.microsoft.com/office/powerpoint/2015/09/main">
    <mc:Choice Requires="p159">
      <p:transition xmlns:p14="http://schemas.microsoft.com/office/powerpoint/2010/main" spd="slow" p14:dur="3500">
        <p159:morph option="byObject"/>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6F5FA5-818F-3D27-D16F-234C7521CDA7}"/>
            </a:ext>
          </a:extLst>
        </p:cNvPr>
        <p:cNvGrpSpPr/>
        <p:nvPr/>
      </p:nvGrpSpPr>
      <p:grpSpPr>
        <a:xfrm>
          <a:off x="0" y="0"/>
          <a:ext cx="0" cy="0"/>
          <a:chOff x="0" y="0"/>
          <a:chExt cx="0" cy="0"/>
        </a:xfrm>
      </p:grpSpPr>
      <p:sp>
        <p:nvSpPr>
          <p:cNvPr id="4" name="Title 1">
            <a:extLst>
              <a:ext uri="{FF2B5EF4-FFF2-40B4-BE49-F238E27FC236}">
                <a16:creationId xmlns:a16="http://schemas.microsoft.com/office/drawing/2014/main" id="{644F150A-5BD5-1CAE-5A63-C877B611A7D0}"/>
              </a:ext>
            </a:extLst>
          </p:cNvPr>
          <p:cNvSpPr>
            <a:spLocks noGrp="1"/>
          </p:cNvSpPr>
          <p:nvPr>
            <p:ph type="title"/>
          </p:nvPr>
        </p:nvSpPr>
        <p:spPr>
          <a:xfrm>
            <a:off x="1792904" y="564876"/>
            <a:ext cx="9404723" cy="1400530"/>
          </a:xfrm>
        </p:spPr>
        <p:txBody>
          <a:bodyPr/>
          <a:lstStyle/>
          <a:p>
            <a:br>
              <a:rPr lang="en-US">
                <a:latin typeface="Arial Narrow" panose="020B0606020202030204" pitchFamily="34" charset="0"/>
              </a:rPr>
            </a:br>
            <a:endParaRPr lang="en-US">
              <a:latin typeface="Arial Narrow" panose="020B0606020202030204" pitchFamily="34" charset="0"/>
            </a:endParaRPr>
          </a:p>
        </p:txBody>
      </p:sp>
      <p:sp>
        <p:nvSpPr>
          <p:cNvPr id="8" name="Title 1">
            <a:extLst>
              <a:ext uri="{FF2B5EF4-FFF2-40B4-BE49-F238E27FC236}">
                <a16:creationId xmlns:a16="http://schemas.microsoft.com/office/drawing/2014/main" id="{C44E5E98-BE59-BFB6-0D59-47C6DFBA0A96}"/>
              </a:ext>
            </a:extLst>
          </p:cNvPr>
          <p:cNvSpPr txBox="1">
            <a:spLocks/>
          </p:cNvSpPr>
          <p:nvPr/>
        </p:nvSpPr>
        <p:spPr>
          <a:xfrm>
            <a:off x="312280" y="423150"/>
            <a:ext cx="5940737" cy="1400530"/>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b="1">
                <a:solidFill>
                  <a:srgbClr val="002060"/>
                </a:solidFill>
                <a:latin typeface="Aptos Black" panose="020B0004020202020204" pitchFamily="34" charset="0"/>
              </a:rPr>
              <a:t>Institutional Needs Assessment</a:t>
            </a:r>
            <a:endParaRPr lang="en-US">
              <a:solidFill>
                <a:srgbClr val="002060"/>
              </a:solidFill>
              <a:latin typeface="Aptos Black" panose="020B0004020202020204" pitchFamily="34" charset="0"/>
            </a:endParaRPr>
          </a:p>
        </p:txBody>
      </p:sp>
      <p:pic>
        <p:nvPicPr>
          <p:cNvPr id="12" name="Picture 11">
            <a:extLst>
              <a:ext uri="{FF2B5EF4-FFF2-40B4-BE49-F238E27FC236}">
                <a16:creationId xmlns:a16="http://schemas.microsoft.com/office/drawing/2014/main" id="{B5BB8CEA-955D-23D9-0146-B8FE56B80ED6}"/>
              </a:ext>
            </a:extLst>
          </p:cNvPr>
          <p:cNvPicPr>
            <a:picLocks noChangeAspect="1"/>
          </p:cNvPicPr>
          <p:nvPr/>
        </p:nvPicPr>
        <p:blipFill>
          <a:blip r:embed="rId3"/>
          <a:stretch>
            <a:fillRect/>
          </a:stretch>
        </p:blipFill>
        <p:spPr>
          <a:xfrm>
            <a:off x="9320746" y="834013"/>
            <a:ext cx="2833920" cy="2753247"/>
          </a:xfrm>
          <a:prstGeom prst="rect">
            <a:avLst/>
          </a:prstGeom>
        </p:spPr>
      </p:pic>
      <p:pic>
        <p:nvPicPr>
          <p:cNvPr id="5" name="Picture 4">
            <a:extLst>
              <a:ext uri="{FF2B5EF4-FFF2-40B4-BE49-F238E27FC236}">
                <a16:creationId xmlns:a16="http://schemas.microsoft.com/office/drawing/2014/main" id="{91D71F10-DBA2-BC87-65B6-C744A3BD6DEA}"/>
              </a:ext>
            </a:extLst>
          </p:cNvPr>
          <p:cNvPicPr>
            <a:picLocks noChangeAspect="1"/>
          </p:cNvPicPr>
          <p:nvPr/>
        </p:nvPicPr>
        <p:blipFill>
          <a:blip r:embed="rId4"/>
          <a:stretch>
            <a:fillRect/>
          </a:stretch>
        </p:blipFill>
        <p:spPr>
          <a:xfrm>
            <a:off x="3661339" y="1848075"/>
            <a:ext cx="3478370" cy="3478370"/>
          </a:xfrm>
          <a:prstGeom prst="rect">
            <a:avLst/>
          </a:prstGeom>
        </p:spPr>
      </p:pic>
    </p:spTree>
    <p:extLst>
      <p:ext uri="{BB962C8B-B14F-4D97-AF65-F5344CB8AC3E}">
        <p14:creationId xmlns:p14="http://schemas.microsoft.com/office/powerpoint/2010/main" val="217540444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3500">
        <p159:morph option="byObject"/>
      </p:transition>
    </mc:Choice>
    <mc:Fallback xmlns="">
      <p:transition spd="slow">
        <p:fade/>
      </p:transition>
    </mc:Fallback>
  </mc:AlternateContent>
</p:sld>
</file>

<file path=ppt/theme/theme1.xml><?xml version="1.0" encoding="utf-8"?>
<a:theme xmlns:a="http://schemas.openxmlformats.org/drawingml/2006/main" name="Facet">
  <a:themeElements>
    <a:clrScheme name="Orange Red">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_ip_UnifiedCompliancePolicyProperties xmlns="http://schemas.microsoft.com/sharepoint/v3" xsi:nil="true"/>
    <lcf76f155ced4ddcb4097134ff3c332f xmlns="05119671-51af-4a0f-aa50-c9bd38c9d9e8">
      <Terms xmlns="http://schemas.microsoft.com/office/infopath/2007/PartnerControls"/>
    </lcf76f155ced4ddcb4097134ff3c332f>
    <TaxCatchAll xmlns="46c069c1-e0e2-437c-8f34-03a26d1db4c4"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DA27081AA91AEF459764F9BACC3DFA0C" ma:contentTypeVersion="18" ma:contentTypeDescription="Create a new document." ma:contentTypeScope="" ma:versionID="0a51882145cc332dae7150ebeb01b0fa">
  <xsd:schema xmlns:xsd="http://www.w3.org/2001/XMLSchema" xmlns:xs="http://www.w3.org/2001/XMLSchema" xmlns:p="http://schemas.microsoft.com/office/2006/metadata/properties" xmlns:ns1="http://schemas.microsoft.com/sharepoint/v3" xmlns:ns2="05119671-51af-4a0f-aa50-c9bd38c9d9e8" xmlns:ns3="46c069c1-e0e2-437c-8f34-03a26d1db4c4" targetNamespace="http://schemas.microsoft.com/office/2006/metadata/properties" ma:root="true" ma:fieldsID="cb11838f7215b7b8bdf9358e6e480b42" ns1:_="" ns2:_="" ns3:_="">
    <xsd:import namespace="http://schemas.microsoft.com/sharepoint/v3"/>
    <xsd:import namespace="05119671-51af-4a0f-aa50-c9bd38c9d9e8"/>
    <xsd:import namespace="46c069c1-e0e2-437c-8f34-03a26d1db4c4"/>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OCR"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1:_ip_UnifiedCompliancePolicyProperties" minOccurs="0"/>
                <xsd:element ref="ns1:_ip_UnifiedCompliancePolicyUIAction" minOccurs="0"/>
                <xsd:element ref="ns2:MediaServiceObjectDetectorVersions" minOccurs="0"/>
                <xsd:element ref="ns3:SharedWithUsers" minOccurs="0"/>
                <xsd:element ref="ns3:SharedWithDetails" minOccurs="0"/>
                <xsd:element ref="ns2:MediaServiceSearchProperties"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9" nillable="true" ma:displayName="Unified Compliance Policy Properties" ma:hidden="true" ma:internalName="_ip_UnifiedCompliancePolicyProperties">
      <xsd:simpleType>
        <xsd:restriction base="dms:Note"/>
      </xsd:simpleType>
    </xsd:element>
    <xsd:element name="_ip_UnifiedCompliancePolicyUIAction" ma:index="20"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05119671-51af-4a0f-aa50-c9bd38c9d9e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OCR" ma:index="12" nillable="true" ma:displayName="Extracted Text" ma:internalName="MediaServiceOCR" ma:readOnly="true">
      <xsd:simpleType>
        <xsd:restriction base="dms:Note">
          <xsd:maxLength value="255"/>
        </xsd:restriction>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Length (seconds)"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cc874fec-6985-468d-9a86-0194f6fd86dc"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1" nillable="true" ma:displayName="MediaServiceObjectDetectorVersions" ma:hidden="true" ma:indexed="true" ma:internalName="MediaServiceObjectDetectorVersions" ma:readOnly="true">
      <xsd:simpleType>
        <xsd:restriction base="dms:Text"/>
      </xsd:simpleType>
    </xsd:element>
    <xsd:element name="MediaServiceSearchProperties" ma:index="24" nillable="true" ma:displayName="MediaServiceSearchProperties" ma:hidden="true" ma:internalName="MediaServiceSearchProperties" ma:readOnly="true">
      <xsd:simpleType>
        <xsd:restriction base="dms:Note"/>
      </xsd:simpleType>
    </xsd:element>
    <xsd:element name="MediaServiceLocation" ma:index="25" nillable="true" ma:displayName="Location" ma:descrip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46c069c1-e0e2-437c-8f34-03a26d1db4c4"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bfaade70-42c5-46e3-9a49-7cfe657df4e7}" ma:internalName="TaxCatchAll" ma:showField="CatchAllData" ma:web="46c069c1-e0e2-437c-8f34-03a26d1db4c4">
      <xsd:complexType>
        <xsd:complexContent>
          <xsd:extension base="dms:MultiChoiceLookup">
            <xsd:sequence>
              <xsd:element name="Value" type="dms:Lookup" maxOccurs="unbounded" minOccurs="0" nillable="true"/>
            </xsd:sequence>
          </xsd:extension>
        </xsd:complexContent>
      </xsd:complexType>
    </xsd:element>
    <xsd:element name="SharedWithUsers" ma:index="2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3"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BFDE9EAC-2377-4B77-9532-DE7CE1585971}">
  <ds:schemaRefs>
    <ds:schemaRef ds:uri="05119671-51af-4a0f-aa50-c9bd38c9d9e8"/>
    <ds:schemaRef ds:uri="46c069c1-e0e2-437c-8f34-03a26d1db4c4"/>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microsoft.com/sharepoint/v3"/>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17ECBBCC-9B8D-40CC-B92E-FE5A34E0D172}">
  <ds:schemaRefs>
    <ds:schemaRef ds:uri="http://schemas.microsoft.com/sharepoint/v3/contenttype/forms"/>
  </ds:schemaRefs>
</ds:datastoreItem>
</file>

<file path=customXml/itemProps3.xml><?xml version="1.0" encoding="utf-8"?>
<ds:datastoreItem xmlns:ds="http://schemas.openxmlformats.org/officeDocument/2006/customXml" ds:itemID="{EA929CE6-5E47-4BA9-8799-05D69A0D4859}">
  <ds:schemaRefs>
    <ds:schemaRef ds:uri="05119671-51af-4a0f-aa50-c9bd38c9d9e8"/>
    <ds:schemaRef ds:uri="46c069c1-e0e2-437c-8f34-03a26d1db4c4"/>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microsoft.com/sharepoint/v3"/>
    <ds:schemaRef ds:uri="http://schemas.openxmlformats.org/package/2006/metadata/core-properties"/>
    <ds:schemaRef ds:uri="http://www.w3.org/2001/XMLSchema"/>
  </ds:schemaRefs>
</ds:datastoreItem>
</file>

<file path=docMetadata/LabelInfo.xml><?xml version="1.0" encoding="utf-8"?>
<clbl:labelList xmlns:clbl="http://schemas.microsoft.com/office/2020/mipLabelMetadata">
  <clbl:label id="{554eecc5-e26c-4620-b240-5a8bb326c33d}" enabled="1" method="Privileged" siteId="{fae6d70f-954b-4811-92b6-0530d6f84c43}" removed="0"/>
</clbl:labelList>
</file>

<file path=docProps/app.xml><?xml version="1.0" encoding="utf-8"?>
<Properties xmlns="http://schemas.openxmlformats.org/officeDocument/2006/extended-properties" xmlns:vt="http://schemas.openxmlformats.org/officeDocument/2006/docPropsVTypes">
  <Template>Slice</Template>
  <TotalTime>2645</TotalTime>
  <Words>2111</Words>
  <Application>Microsoft Office PowerPoint</Application>
  <PresentationFormat>Widescreen</PresentationFormat>
  <Paragraphs>146</Paragraphs>
  <Slides>14</Slides>
  <Notes>14</Notes>
  <HiddenSlides>0</HiddenSlides>
  <MMClips>0</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14</vt:i4>
      </vt:variant>
    </vt:vector>
  </HeadingPairs>
  <TitlesOfParts>
    <vt:vector size="26" baseType="lpstr">
      <vt:lpstr>Aptos</vt:lpstr>
      <vt:lpstr>Bell MT</vt:lpstr>
      <vt:lpstr>Arial</vt:lpstr>
      <vt:lpstr>Aptos Black</vt:lpstr>
      <vt:lpstr>Trebuchet MS</vt:lpstr>
      <vt:lpstr>Calibri</vt:lpstr>
      <vt:lpstr>Aptos SemiBold</vt:lpstr>
      <vt:lpstr>Wingdings 3</vt:lpstr>
      <vt:lpstr>Arial Narrow</vt:lpstr>
      <vt:lpstr>Webdings</vt:lpstr>
      <vt:lpstr>Wingdings</vt:lpstr>
      <vt:lpstr>Facet</vt:lpstr>
      <vt:lpstr>TEXAS MILITARY DEPARTMENT State Tuition Assistance AY2026-2027</vt:lpstr>
      <vt:lpstr>STATE TUITION ASSISTANCE  </vt:lpstr>
      <vt:lpstr>CHANGES!</vt:lpstr>
      <vt:lpstr> </vt:lpstr>
      <vt:lpstr>Certified Amount </vt:lpstr>
      <vt:lpstr>Priority Students vs. Late Students </vt:lpstr>
      <vt:lpstr>NEW! Schools’ STA page</vt:lpstr>
      <vt:lpstr>PowerPoint Presentation</vt:lpstr>
      <vt:lpstr> </vt:lpstr>
      <vt:lpstr> </vt:lpstr>
      <vt:lpstr>PowerPoint Presentation</vt:lpstr>
      <vt:lpstr>STUDENT REFUNDS</vt:lpstr>
      <vt:lpstr>FAQs</vt:lpstr>
      <vt:lpstr>PowerPoint Presentation</vt:lpstr>
    </vt:vector>
  </TitlesOfParts>
  <Company>US Army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TXARNG state incentives</dc:title>
  <dc:creator>Gonzalez, Yvette E CIV (US)</dc:creator>
  <cp:lastModifiedBy>Bell, Mary A NFG (USA)</cp:lastModifiedBy>
  <cp:revision>2</cp:revision>
  <dcterms:created xsi:type="dcterms:W3CDTF">2020-08-05T18:15:21Z</dcterms:created>
  <dcterms:modified xsi:type="dcterms:W3CDTF">2026-07-16T14:11:57Z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0x010100DA27081AA91AEF459764F9BACC3DFA0C</vt:lpwstr>
  </property>
  <property fmtid="{D5CDD505-2E9C-101B-9397-08002B2CF9AE}" pid="3" name="MediaServiceImageTags">
    <vt:lpwstr/>
  </property>
</Properties>
</file>