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lvl1pPr>
      <a:defRPr>
        <a:latin typeface="Lucida Sans Unicode"/>
        <a:ea typeface="Lucida Sans Unicode"/>
        <a:cs typeface="Lucida Sans Unicode"/>
        <a:sym typeface="Lucida Sans Unicode"/>
      </a:defRPr>
    </a:lvl1pPr>
    <a:lvl2pPr indent="457200">
      <a:defRPr>
        <a:latin typeface="Lucida Sans Unicode"/>
        <a:ea typeface="Lucida Sans Unicode"/>
        <a:cs typeface="Lucida Sans Unicode"/>
        <a:sym typeface="Lucida Sans Unicode"/>
      </a:defRPr>
    </a:lvl2pPr>
    <a:lvl3pPr indent="914400">
      <a:defRPr>
        <a:latin typeface="Lucida Sans Unicode"/>
        <a:ea typeface="Lucida Sans Unicode"/>
        <a:cs typeface="Lucida Sans Unicode"/>
        <a:sym typeface="Lucida Sans Unicode"/>
      </a:defRPr>
    </a:lvl3pPr>
    <a:lvl4pPr indent="1371600">
      <a:defRPr>
        <a:latin typeface="Lucida Sans Unicode"/>
        <a:ea typeface="Lucida Sans Unicode"/>
        <a:cs typeface="Lucida Sans Unicode"/>
        <a:sym typeface="Lucida Sans Unicode"/>
      </a:defRPr>
    </a:lvl4pPr>
    <a:lvl5pPr indent="1828800">
      <a:defRPr>
        <a:latin typeface="Lucida Sans Unicode"/>
        <a:ea typeface="Lucida Sans Unicode"/>
        <a:cs typeface="Lucida Sans Unicode"/>
        <a:sym typeface="Lucida Sans Unicode"/>
      </a:defRPr>
    </a:lvl5pPr>
    <a:lvl6pPr indent="2286000">
      <a:defRPr>
        <a:latin typeface="Lucida Sans Unicode"/>
        <a:ea typeface="Lucida Sans Unicode"/>
        <a:cs typeface="Lucida Sans Unicode"/>
        <a:sym typeface="Lucida Sans Unicode"/>
      </a:defRPr>
    </a:lvl6pPr>
    <a:lvl7pPr indent="2743200">
      <a:defRPr>
        <a:latin typeface="Lucida Sans Unicode"/>
        <a:ea typeface="Lucida Sans Unicode"/>
        <a:cs typeface="Lucida Sans Unicode"/>
        <a:sym typeface="Lucida Sans Unicode"/>
      </a:defRPr>
    </a:lvl7pPr>
    <a:lvl8pPr indent="3200400">
      <a:defRPr>
        <a:latin typeface="Lucida Sans Unicode"/>
        <a:ea typeface="Lucida Sans Unicode"/>
        <a:cs typeface="Lucida Sans Unicode"/>
        <a:sym typeface="Lucida Sans Unicode"/>
      </a:defRPr>
    </a:lvl8pPr>
    <a:lvl9pPr indent="3657600">
      <a:defRPr>
        <a:latin typeface="Lucida Sans Unicode"/>
        <a:ea typeface="Lucida Sans Unicode"/>
        <a:cs typeface="Lucida Sans Unicode"/>
        <a:sym typeface="Lucida Sans Unicod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257" autoAdjust="0"/>
  </p:normalViewPr>
  <p:slideViewPr>
    <p:cSldViewPr>
      <p:cViewPr varScale="1">
        <p:scale>
          <a:sx n="154" d="100"/>
          <a:sy n="154" d="100"/>
        </p:scale>
        <p:origin x="39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069721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2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136 Slide.jp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735603" y="4869657"/>
            <a:ext cx="36576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6611E0-9575-43C7-912B-BA434B9695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image3.gif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38199" y="3060886"/>
            <a:ext cx="1220877" cy="1280093"/>
          </a:xfrm>
          <a:prstGeom prst="rect">
            <a:avLst/>
          </a:prstGeom>
          <a:ln w="12700">
            <a:miter lim="400000"/>
          </a:ln>
          <a:effectLst>
            <a:outerShdw blurRad="50800" dist="12271" dir="2991554" rotWithShape="0">
              <a:srgbClr val="000000">
                <a:alpha val="35000"/>
              </a:srgbClr>
            </a:outerShdw>
          </a:effectLst>
        </p:spPr>
      </p:pic>
      <p:sp>
        <p:nvSpPr>
          <p:cNvPr id="16" name="Shape 69"/>
          <p:cNvSpPr/>
          <p:nvPr userDrawn="1"/>
        </p:nvSpPr>
        <p:spPr>
          <a:xfrm>
            <a:off x="567260" y="4233007"/>
            <a:ext cx="5178300" cy="75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fontScale="92500"/>
          </a:bodyPr>
          <a:lstStyle/>
          <a:p>
            <a:pPr lvl="0" algn="r">
              <a:lnSpc>
                <a:spcPct val="80000"/>
              </a:lnSpc>
            </a:pPr>
            <a:r>
              <a:rPr sz="3400" baseline="0" dirty="0">
                <a:solidFill>
                  <a:srgbClr val="0036BF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Bank Gothic Medium"/>
                <a:ea typeface="Bank Gothic Medium"/>
                <a:cs typeface="Bank Gothic Medium"/>
                <a:sym typeface="Bank Gothic Medium"/>
              </a:rPr>
              <a:t>136th</a:t>
            </a:r>
            <a:r>
              <a:rPr sz="3400" dirty="0">
                <a:solidFill>
                  <a:srgbClr val="0036BF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Bank Gothic Medium"/>
                <a:ea typeface="Bank Gothic Medium"/>
                <a:cs typeface="Bank Gothic Medium"/>
                <a:sym typeface="Bank Gothic Medium"/>
              </a:rPr>
              <a:t> </a:t>
            </a:r>
            <a:r>
              <a:rPr lang="en-US" sz="3400" dirty="0" smtClean="0">
                <a:solidFill>
                  <a:srgbClr val="0036BF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Bank Gothic Medium"/>
                <a:ea typeface="Bank Gothic Medium"/>
                <a:cs typeface="Bank Gothic Medium"/>
                <a:sym typeface="Bank Gothic Medium"/>
              </a:rPr>
              <a:t>Maintenance Squadron</a:t>
            </a:r>
            <a:endParaRPr sz="3400" dirty="0">
              <a:solidFill>
                <a:srgbClr val="0036BF"/>
              </a:solidFill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latin typeface="Bank Gothic Medium"/>
              <a:ea typeface="Bank Gothic Medium"/>
              <a:cs typeface="Bank Gothic Medium"/>
              <a:sym typeface="Bank Gothic Medium"/>
            </a:endParaRPr>
          </a:p>
          <a:p>
            <a:pPr lvl="0" algn="r">
              <a:lnSpc>
                <a:spcPct val="80000"/>
              </a:lnSpc>
            </a:pPr>
            <a:r>
              <a:rPr sz="2200" dirty="0">
                <a:solidFill>
                  <a:srgbClr val="0036BF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Bank Gothic Medium"/>
                <a:ea typeface="Bank Gothic Medium"/>
                <a:cs typeface="Bank Gothic Medium"/>
                <a:sym typeface="Bank Gothic Medium"/>
              </a:rPr>
              <a:t>NAS Fort Worth JRB</a:t>
            </a:r>
          </a:p>
        </p:txBody>
      </p:sp>
      <p:sp>
        <p:nvSpPr>
          <p:cNvPr id="18" name="Text Box 8"/>
          <p:cNvSpPr txBox="1">
            <a:spLocks noChangeArrowheads="1"/>
          </p:cNvSpPr>
          <p:nvPr userDrawn="1"/>
        </p:nvSpPr>
        <p:spPr bwMode="auto">
          <a:xfrm>
            <a:off x="143919" y="9496"/>
            <a:ext cx="846683" cy="20005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700" b="1" dirty="0" smtClean="0">
                <a:solidFill>
                  <a:schemeClr val="bg1"/>
                </a:solidFill>
              </a:rPr>
              <a:t>UNCLASSIFIED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 userDrawn="1"/>
        </p:nvSpPr>
        <p:spPr bwMode="auto">
          <a:xfrm>
            <a:off x="7848602" y="4943446"/>
            <a:ext cx="846683" cy="20005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700" b="1" dirty="0" smtClean="0">
                <a:solidFill>
                  <a:schemeClr val="bg1"/>
                </a:solidFill>
              </a:rPr>
              <a:t>UNCLASSIFIED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60" y="2488417"/>
            <a:ext cx="1860540" cy="186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603" y="4869657"/>
            <a:ext cx="36576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A66611E0-9575-43C7-912B-BA434B969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55155"/>
            <a:ext cx="36576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A66611E0-9575-43C7-912B-BA434B9695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4550"/>
            <a:ext cx="9144000" cy="3048000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    </a:t>
            </a:r>
          </a:p>
          <a:p>
            <a:pPr lvl="4" eaLnBrk="1" latinLnBrk="0" hangingPunct="1"/>
            <a:r>
              <a:rPr kumimoji="0" lang="en-US" dirty="0" smtClean="0"/>
              <a:t>Fifth level  BNBN</a:t>
            </a:r>
            <a:endParaRPr kumimoji="0" lang="en-US" dirty="0"/>
          </a:p>
        </p:txBody>
      </p:sp>
      <p:sp>
        <p:nvSpPr>
          <p:cNvPr id="16" name="Shape 73"/>
          <p:cNvSpPr txBox="1">
            <a:spLocks/>
          </p:cNvSpPr>
          <p:nvPr/>
        </p:nvSpPr>
        <p:spPr>
          <a:xfrm>
            <a:off x="1609030" y="4257057"/>
            <a:ext cx="2317737" cy="65836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448055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endParaRPr lang="en-US" sz="1666" dirty="0">
              <a:solidFill>
                <a:srgbClr val="FFFFFF"/>
              </a:solidFill>
              <a:effectLst>
                <a:outerShdw blurRad="18669" dist="12446" dir="5400000" rotWithShape="0">
                  <a:srgbClr val="000000">
                    <a:alpha val="25000"/>
                  </a:srgbClr>
                </a:outerShdw>
              </a:effectLst>
              <a:latin typeface="Bank Gothic Light"/>
              <a:ea typeface="Bank Gothic Light"/>
              <a:cs typeface="Bank Gothic Light"/>
              <a:sym typeface="Bank Gothic Light"/>
            </a:endParaRPr>
          </a:p>
        </p:txBody>
      </p:sp>
      <p:pic>
        <p:nvPicPr>
          <p:cNvPr id="17" name="image3.gif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57396" y="295320"/>
            <a:ext cx="606188" cy="68196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620000" y="-19049"/>
            <a:ext cx="846683" cy="20005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700" b="1" dirty="0" smtClean="0">
                <a:solidFill>
                  <a:schemeClr val="bg1"/>
                </a:solidFill>
              </a:rPr>
              <a:t>UNCLASSIFIED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82421" y="4962496"/>
            <a:ext cx="846683" cy="20005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700" b="1" dirty="0" smtClean="0">
                <a:solidFill>
                  <a:schemeClr val="bg1"/>
                </a:solidFill>
              </a:rPr>
              <a:t>UNCLASSIFIED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8839200" y="4922037"/>
            <a:ext cx="457200" cy="280971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indent="4572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indent="9144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indent="13716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indent="18288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  <a:lvl6pPr indent="22860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6pPr>
            <a:lvl7pPr indent="27432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7pPr>
            <a:lvl8pPr indent="32004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8pPr>
            <a:lvl9pPr indent="36576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9pPr>
          </a:lstStyle>
          <a:p>
            <a:pPr>
              <a:defRPr/>
            </a:pPr>
            <a:fld id="{5AF12D71-305C-4DB9-9E0C-5BF889DCDA88}" type="slidenum">
              <a:rPr lang="en-US" sz="12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44" y="295320"/>
            <a:ext cx="762000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2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upcyclemagazine.com/how-to-retire-and-recycle-an-american-flag/american-fla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pPr lvl="0" eaLnBrk="0" hangingPunct="0"/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Newcomer’s </a:t>
            </a: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Lt Col Travis “TD” Walters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00599" y="71720"/>
            <a:ext cx="4325471" cy="59055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Updated  September 2015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&amp; Standards…to enable you to Focus on the Mission</a:t>
            </a:r>
          </a:p>
          <a:p>
            <a:r>
              <a:rPr lang="en-US" dirty="0" smtClean="0"/>
              <a:t>Be a Coach, Teacher, and Mentor</a:t>
            </a:r>
          </a:p>
          <a:p>
            <a:r>
              <a:rPr lang="en-US" dirty="0" smtClean="0"/>
              <a:t>Safety…avoid Dumb, Dangerous, or Different and Increase our Resiliency   </a:t>
            </a:r>
          </a:p>
          <a:p>
            <a:r>
              <a:rPr lang="en-US" dirty="0" smtClean="0"/>
              <a:t>Foster an “Airman First” Culture</a:t>
            </a:r>
          </a:p>
          <a:p>
            <a:r>
              <a:rPr lang="en-US" dirty="0" smtClean="0"/>
              <a:t>Work Hard, Play Harder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My Priorities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13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Integrity issues…our sacred trust starts today</a:t>
            </a:r>
          </a:p>
          <a:p>
            <a:r>
              <a:rPr lang="en-US" altLang="en-US" dirty="0" smtClean="0"/>
              <a:t>Unprofessional attitudes or behavior</a:t>
            </a:r>
          </a:p>
          <a:p>
            <a:pPr lvl="1"/>
            <a:r>
              <a:rPr lang="en-US" altLang="en-US" dirty="0" smtClean="0"/>
              <a:t>DUIs, drugs, financial, customs &amp; courtesies</a:t>
            </a:r>
          </a:p>
          <a:p>
            <a:r>
              <a:rPr lang="en-US" altLang="en-US" dirty="0" smtClean="0"/>
              <a:t>Discrimination of any kind…race, gender, religion, etc.</a:t>
            </a:r>
          </a:p>
          <a:p>
            <a:r>
              <a:rPr lang="en-US" altLang="en-US" dirty="0" smtClean="0"/>
              <a:t>Sexual harassment, jokes, language of any kind</a:t>
            </a:r>
          </a:p>
          <a:p>
            <a:r>
              <a:rPr lang="en-US" altLang="en-US" dirty="0" smtClean="0"/>
              <a:t>Disregard for rules/standards/regulations </a:t>
            </a:r>
            <a:br>
              <a:rPr lang="en-US" altLang="en-US" dirty="0" smtClean="0"/>
            </a:br>
            <a:r>
              <a:rPr lang="en-US" altLang="en-US" dirty="0" smtClean="0"/>
              <a:t>(laws, AFIs, OIs, …)</a:t>
            </a:r>
          </a:p>
          <a:p>
            <a:r>
              <a:rPr lang="en-US" altLang="en-US" dirty="0" smtClean="0"/>
              <a:t>For supervisors:  tolerating any of the above from subordinates, especially in your presence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My Non-</a:t>
            </a:r>
            <a:r>
              <a:rPr lang="en-US" sz="4400" dirty="0" err="1" smtClean="0"/>
              <a:t>Negotiables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67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Old </a:t>
            </a:r>
            <a:r>
              <a:rPr lang="en-US" dirty="0" err="1" smtClean="0"/>
              <a:t>Herks</a:t>
            </a:r>
            <a:r>
              <a:rPr lang="en-US" dirty="0" smtClean="0"/>
              <a:t>, Young Mechanics</a:t>
            </a:r>
          </a:p>
          <a:p>
            <a:r>
              <a:rPr lang="en-US" dirty="0" smtClean="0"/>
              <a:t>ANG is rapidly Changing &amp; Evolving</a:t>
            </a:r>
          </a:p>
          <a:p>
            <a:r>
              <a:rPr lang="en-US" dirty="0" smtClean="0"/>
              <a:t>I really need each of you…</a:t>
            </a:r>
          </a:p>
          <a:p>
            <a:pPr lvl="1"/>
            <a:r>
              <a:rPr lang="en-US" dirty="0" smtClean="0"/>
              <a:t>I don’t make the mission happen…you do</a:t>
            </a:r>
          </a:p>
          <a:p>
            <a:pPr lvl="1"/>
            <a:r>
              <a:rPr lang="en-US" dirty="0" smtClean="0"/>
              <a:t>I don’t have all the answers</a:t>
            </a:r>
          </a:p>
          <a:p>
            <a:pPr lvl="1"/>
            <a:r>
              <a:rPr lang="en-US" dirty="0" smtClean="0"/>
              <a:t>I desire feedback and welcome new ideas</a:t>
            </a:r>
          </a:p>
          <a:p>
            <a:r>
              <a:rPr lang="en-US" dirty="0" smtClean="0"/>
              <a:t>I want good for you…and our squadron family</a:t>
            </a:r>
          </a:p>
          <a:p>
            <a:r>
              <a:rPr lang="en-US" dirty="0" smtClean="0"/>
              <a:t>We absolutely can succeed together and reach heights you never thought possible!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Unit Needs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30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Who We Work For</a:t>
            </a:r>
            <a:endParaRPr lang="en-US" sz="4400" dirty="0"/>
          </a:p>
        </p:txBody>
      </p:sp>
      <p:pic>
        <p:nvPicPr>
          <p:cNvPr id="5" name="Picture 7" descr="http://www.upcyclemagazine.com/blg/wp-content/uploads/american-flag-550x3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95350"/>
            <a:ext cx="6400800" cy="379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3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Commander’s Intent</a:t>
            </a:r>
          </a:p>
          <a:p>
            <a:r>
              <a:rPr lang="en-US" dirty="0"/>
              <a:t>Who I Am</a:t>
            </a:r>
          </a:p>
          <a:p>
            <a:r>
              <a:rPr lang="en-US" dirty="0"/>
              <a:t>What I Expect</a:t>
            </a:r>
          </a:p>
          <a:p>
            <a:r>
              <a:rPr lang="en-US" dirty="0"/>
              <a:t>What You Should Expect of Me</a:t>
            </a:r>
          </a:p>
          <a:p>
            <a:r>
              <a:rPr lang="en-US" dirty="0"/>
              <a:t>My Priorities</a:t>
            </a:r>
          </a:p>
          <a:p>
            <a:r>
              <a:rPr lang="en-US" dirty="0"/>
              <a:t>My </a:t>
            </a:r>
            <a:r>
              <a:rPr lang="en-US" dirty="0" smtClean="0"/>
              <a:t>Non-</a:t>
            </a:r>
            <a:r>
              <a:rPr lang="en-US" dirty="0" err="1" smtClean="0"/>
              <a:t>Negotiables</a:t>
            </a:r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i="1" dirty="0">
                <a:solidFill>
                  <a:srgbClr val="003399"/>
                </a:solidFill>
                <a:latin typeface="Arial" charset="0"/>
                <a:cs typeface="Arial" charset="0"/>
              </a:rPr>
              <a:t>“The 136th Maintenance Squadron will execute on order … the production and projection of effective combat power and domestic support  … anywhere, anytime and for any user … as deemed necessary by the appropriate chain of command.  The efforts of this Squadron … to the person … will focus upon and center around this very intent.”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COMMANDER’S INTENT</a:t>
            </a:r>
          </a:p>
        </p:txBody>
      </p:sp>
    </p:spTree>
    <p:extLst>
      <p:ext uri="{BB962C8B-B14F-4D97-AF65-F5344CB8AC3E}">
        <p14:creationId xmlns:p14="http://schemas.microsoft.com/office/powerpoint/2010/main" val="24410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200" dirty="0" smtClean="0"/>
          </a:p>
          <a:p>
            <a:pPr marL="109728" indent="0">
              <a:buNone/>
            </a:pPr>
            <a:r>
              <a:rPr lang="en-US" sz="5400" dirty="0" smtClean="0"/>
              <a:t>Am </a:t>
            </a:r>
            <a:r>
              <a:rPr lang="en-US" sz="5400" dirty="0"/>
              <a:t>I ready?</a:t>
            </a:r>
          </a:p>
          <a:p>
            <a:pPr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5400" dirty="0" smtClean="0"/>
              <a:t>Are </a:t>
            </a:r>
            <a:r>
              <a:rPr lang="en-US" sz="5400" dirty="0"/>
              <a:t>the </a:t>
            </a:r>
            <a:r>
              <a:rPr lang="en-US" sz="5400" dirty="0" err="1"/>
              <a:t>Herks</a:t>
            </a:r>
            <a:r>
              <a:rPr lang="en-US" sz="5400" dirty="0"/>
              <a:t> ready?</a:t>
            </a:r>
          </a:p>
          <a:p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 Ask Yourself Daily…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Wife of </a:t>
            </a:r>
            <a:r>
              <a:rPr lang="en-US" sz="2400" dirty="0" smtClean="0"/>
              <a:t>xx </a:t>
            </a:r>
            <a:r>
              <a:rPr lang="en-US" sz="2400" dirty="0" smtClean="0"/>
              <a:t>years:  </a:t>
            </a:r>
            <a:r>
              <a:rPr lang="en-US" sz="2400" dirty="0" smtClean="0"/>
              <a:t>(</a:t>
            </a:r>
            <a:r>
              <a:rPr lang="en-US" sz="2400" dirty="0"/>
              <a:t>n</a:t>
            </a:r>
            <a:r>
              <a:rPr lang="en-US" sz="2400" dirty="0" smtClean="0"/>
              <a:t>ame here)</a:t>
            </a:r>
            <a:endParaRPr lang="en-US" sz="2400" dirty="0" smtClean="0"/>
          </a:p>
          <a:p>
            <a:r>
              <a:rPr lang="en-US" sz="2400" dirty="0" smtClean="0"/>
              <a:t>Children:  </a:t>
            </a:r>
            <a:r>
              <a:rPr lang="en-US" sz="2400" dirty="0" smtClean="0"/>
              <a:t>(names, ages here)</a:t>
            </a:r>
            <a:endParaRPr lang="en-US" sz="2400" dirty="0" smtClean="0"/>
          </a:p>
          <a:p>
            <a:r>
              <a:rPr lang="en-US" sz="2400" dirty="0" smtClean="0"/>
              <a:t>Grew up in Nashville, TN</a:t>
            </a:r>
          </a:p>
          <a:p>
            <a:r>
              <a:rPr lang="en-US" sz="2400" dirty="0" smtClean="0"/>
              <a:t>Former C-130 pilot (medically disqualified)</a:t>
            </a:r>
          </a:p>
          <a:p>
            <a:r>
              <a:rPr lang="en-US" sz="2400" dirty="0" smtClean="0"/>
              <a:t>A few HHQ staff assignments</a:t>
            </a:r>
          </a:p>
          <a:p>
            <a:r>
              <a:rPr lang="en-US" sz="2400" dirty="0" smtClean="0"/>
              <a:t>Work at state HQ on weekdays, live in Austin</a:t>
            </a:r>
          </a:p>
          <a:p>
            <a:r>
              <a:rPr lang="en-US" sz="2400" dirty="0" smtClean="0"/>
              <a:t>First assignment as a Maintenance Officer </a:t>
            </a:r>
          </a:p>
          <a:p>
            <a:r>
              <a:rPr lang="en-US" sz="2400" dirty="0" smtClean="0"/>
              <a:t>I’m here because I want to be!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Who I 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57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Who I Am Continued</a:t>
            </a:r>
            <a:endParaRPr lang="en-US" sz="4400" dirty="0"/>
          </a:p>
        </p:txBody>
      </p:sp>
      <p:pic>
        <p:nvPicPr>
          <p:cNvPr id="1026" name="Picture 2" descr="D:\Users\travis.walters\Desktop\Family pic.PNG"/>
          <p:cNvPicPr>
            <a:picLocks noChangeAspect="1" noChangeArrowheads="1"/>
          </p:cNvPicPr>
          <p:nvPr/>
        </p:nvPicPr>
        <p:blipFill>
          <a:blip r:embed="rId2" cstate="print"/>
          <a:srcRect t="5556" r="2088"/>
          <a:stretch>
            <a:fillRect/>
          </a:stretch>
        </p:blipFill>
        <p:spPr bwMode="auto">
          <a:xfrm>
            <a:off x="304800" y="943590"/>
            <a:ext cx="4572000" cy="2112278"/>
          </a:xfrm>
          <a:prstGeom prst="rect">
            <a:avLst/>
          </a:prstGeom>
          <a:noFill/>
        </p:spPr>
      </p:pic>
      <p:pic>
        <p:nvPicPr>
          <p:cNvPr id="1027" name="Picture 3" descr="D:\Users\travis.walters\Desktop\Chu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1" y="4335716"/>
            <a:ext cx="2790825" cy="637100"/>
          </a:xfrm>
          <a:prstGeom prst="rect">
            <a:avLst/>
          </a:prstGeom>
          <a:noFill/>
        </p:spPr>
      </p:pic>
      <p:pic>
        <p:nvPicPr>
          <p:cNvPr id="1029" name="Picture 5" descr="D:\Users\travis.walters\Desktop\bs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105150"/>
            <a:ext cx="1513986" cy="1416101"/>
          </a:xfrm>
          <a:prstGeom prst="rect">
            <a:avLst/>
          </a:prstGeom>
          <a:noFill/>
        </p:spPr>
      </p:pic>
      <p:pic>
        <p:nvPicPr>
          <p:cNvPr id="1030" name="Picture 6" descr="D:\Users\travis.walters\Desktop\history boo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1" y="3089859"/>
            <a:ext cx="1199147" cy="1198427"/>
          </a:xfrm>
          <a:prstGeom prst="rect">
            <a:avLst/>
          </a:prstGeom>
          <a:noFill/>
        </p:spPr>
      </p:pic>
      <p:pic>
        <p:nvPicPr>
          <p:cNvPr id="1033" name="Picture 9" descr="D:\Users\travis.walters\Desktop\Hand sha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8780" y="1044066"/>
            <a:ext cx="2514600" cy="1092571"/>
          </a:xfrm>
          <a:prstGeom prst="rect">
            <a:avLst/>
          </a:prstGeom>
          <a:noFill/>
        </p:spPr>
      </p:pic>
      <p:pic>
        <p:nvPicPr>
          <p:cNvPr id="1035" name="Picture 11" descr="D:\Users\travis.walters\Desktop\8086953648_f4e138d95c_z.jpg"/>
          <p:cNvPicPr>
            <a:picLocks noChangeAspect="1" noChangeArrowheads="1"/>
          </p:cNvPicPr>
          <p:nvPr/>
        </p:nvPicPr>
        <p:blipFill>
          <a:blip r:embed="rId7" cstate="print"/>
          <a:srcRect l="8691" r="11621"/>
          <a:stretch>
            <a:fillRect/>
          </a:stretch>
        </p:blipFill>
        <p:spPr bwMode="auto">
          <a:xfrm>
            <a:off x="5181601" y="2252335"/>
            <a:ext cx="3581399" cy="2704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52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Mission Focus </a:t>
            </a:r>
          </a:p>
          <a:p>
            <a:r>
              <a:rPr lang="en-US" dirty="0" smtClean="0"/>
              <a:t>Meet Standards &amp; Be Ready</a:t>
            </a:r>
          </a:p>
          <a:p>
            <a:r>
              <a:rPr lang="en-US" dirty="0" smtClean="0"/>
              <a:t>Embody Core Values</a:t>
            </a:r>
          </a:p>
          <a:p>
            <a:r>
              <a:rPr lang="en-US" dirty="0" smtClean="0"/>
              <a:t>Professionalism always in our Profession of Arms (even as the rules change…just ask Jackie)</a:t>
            </a:r>
          </a:p>
          <a:p>
            <a:r>
              <a:rPr lang="en-US" dirty="0" smtClean="0"/>
              <a:t>Live by the “Little Books” </a:t>
            </a:r>
          </a:p>
          <a:p>
            <a:pPr lvl="1"/>
            <a:r>
              <a:rPr lang="en-US" dirty="0" smtClean="0"/>
              <a:t>Little Blue Book (AFI 1-1, Standards)</a:t>
            </a:r>
          </a:p>
          <a:p>
            <a:pPr lvl="1"/>
            <a:r>
              <a:rPr lang="en-US" dirty="0" smtClean="0"/>
              <a:t>Little Brown Book (AFI 36-2618, The Enlisted Force Structure)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I Expect</a:t>
            </a:r>
            <a:endParaRPr lang="en-US" sz="4400" dirty="0"/>
          </a:p>
        </p:txBody>
      </p:sp>
      <p:pic>
        <p:nvPicPr>
          <p:cNvPr id="1026" name="Picture 2" descr="D:\Users\travis.walters\Desktop\1954_Top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66750"/>
            <a:ext cx="1295400" cy="153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7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Be a Team and a Family…cause the “team” with the best individual </a:t>
            </a:r>
            <a:r>
              <a:rPr lang="en-US" sz="2400" dirty="0"/>
              <a:t>players doesn’t always win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I Expect Cont.</a:t>
            </a:r>
            <a:endParaRPr lang="en-US" sz="4400" dirty="0"/>
          </a:p>
        </p:txBody>
      </p:sp>
      <p:pic>
        <p:nvPicPr>
          <p:cNvPr id="6" name="Picture 7" descr="1980 Olympic Hockey Team.jpg"/>
          <p:cNvPicPr>
            <a:picLocks noChangeAspect="1"/>
          </p:cNvPicPr>
          <p:nvPr/>
        </p:nvPicPr>
        <p:blipFill>
          <a:blip r:embed="rId2" cstate="print"/>
          <a:srcRect t="16338" b="18813"/>
          <a:stretch>
            <a:fillRect/>
          </a:stretch>
        </p:blipFill>
        <p:spPr bwMode="auto">
          <a:xfrm>
            <a:off x="57436" y="2058639"/>
            <a:ext cx="4485810" cy="2029443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" name="Picture 8" descr="2004 Men's Olympic Basketball Te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623" y="2074893"/>
            <a:ext cx="3544887" cy="2000969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4070687"/>
            <a:ext cx="4702176" cy="1072813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altLang="en-US" sz="2000" b="1" dirty="0">
                <a:cs typeface="Arial" charset="0"/>
              </a:rPr>
              <a:t>1980 Olympic Hockey Team</a:t>
            </a:r>
          </a:p>
          <a:p>
            <a:pPr algn="ctr"/>
            <a:r>
              <a:rPr lang="en-US" altLang="en-US" sz="2000" b="1" dirty="0">
                <a:solidFill>
                  <a:srgbClr val="000099"/>
                </a:solidFill>
                <a:cs typeface="Arial" charset="0"/>
              </a:rPr>
              <a:t>Gold Medal Winners…</a:t>
            </a:r>
            <a:br>
              <a:rPr lang="en-US" altLang="en-US" sz="2000" b="1" dirty="0">
                <a:solidFill>
                  <a:srgbClr val="000099"/>
                </a:solidFill>
                <a:cs typeface="Arial" charset="0"/>
              </a:rPr>
            </a:br>
            <a:r>
              <a:rPr lang="en-US" altLang="en-US" sz="2000" b="1" dirty="0">
                <a:solidFill>
                  <a:srgbClr val="000099"/>
                </a:solidFill>
                <a:cs typeface="Arial" charset="0"/>
              </a:rPr>
              <a:t>beat the Soviet Union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02176" y="4095750"/>
            <a:ext cx="4441825" cy="1047750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altLang="en-US" sz="2000" b="1" dirty="0" smtClean="0">
                <a:cs typeface="Arial" charset="0"/>
              </a:rPr>
              <a:t>2004 US Olympic Basketball Team  </a:t>
            </a: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Lost to “Powerhouses”: </a:t>
            </a:r>
          </a:p>
          <a:p>
            <a:pPr algn="ctr"/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Lithuania, Puerto Rico &amp; Argentina</a:t>
            </a:r>
          </a:p>
        </p:txBody>
      </p:sp>
    </p:spTree>
    <p:extLst>
      <p:ext uri="{BB962C8B-B14F-4D97-AF65-F5344CB8AC3E}">
        <p14:creationId xmlns:p14="http://schemas.microsoft.com/office/powerpoint/2010/main" val="35956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Expect of Me the Same Things I Expect of You</a:t>
            </a:r>
          </a:p>
          <a:p>
            <a:r>
              <a:rPr lang="en-US" dirty="0" smtClean="0"/>
              <a:t>To Lead and Mentor </a:t>
            </a:r>
          </a:p>
          <a:p>
            <a:r>
              <a:rPr lang="en-US" dirty="0" smtClean="0"/>
              <a:t>To Take Care of You to the Best of my Ability</a:t>
            </a:r>
          </a:p>
          <a:p>
            <a:r>
              <a:rPr lang="en-US" dirty="0" smtClean="0"/>
              <a:t>To Enforce Standards</a:t>
            </a:r>
          </a:p>
          <a:p>
            <a:r>
              <a:rPr lang="en-US" dirty="0" smtClean="0"/>
              <a:t>Be Responsible &amp; Accountable for our unit’s Conduct and Performance </a:t>
            </a:r>
          </a:p>
          <a:p>
            <a:r>
              <a:rPr lang="en-US" dirty="0" smtClean="0"/>
              <a:t>Build &amp; support supervisors who lead by example, mentor/care for their people, and meet standards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You Should Expect of 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22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4999" cap="flat">
          <a:solidFill>
            <a:srgbClr val="0F6FC6"/>
          </a:solidFill>
          <a:prstDash val="solid"/>
          <a:beve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4999" cap="flat">
          <a:solidFill>
            <a:srgbClr val="0F6FC6"/>
          </a:solidFill>
          <a:prstDash val="solid"/>
          <a:beve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494</Words>
  <Application>Microsoft Office PowerPoint</Application>
  <PresentationFormat>On-screen Show (16:9)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Bank Gothic Light</vt:lpstr>
      <vt:lpstr>Bank Gothic Medium</vt:lpstr>
      <vt:lpstr>Helvetica Neue</vt:lpstr>
      <vt:lpstr>Lucida Sans Unicode</vt:lpstr>
      <vt:lpstr>Verdana</vt:lpstr>
      <vt:lpstr>Wingdings 2</vt:lpstr>
      <vt:lpstr>Wingdings 3</vt:lpstr>
      <vt:lpstr>Concourse</vt:lpstr>
      <vt:lpstr>Newcomer’s Brief</vt:lpstr>
      <vt:lpstr>Our Agenda</vt:lpstr>
      <vt:lpstr>COMMANDER’S INTENT</vt:lpstr>
      <vt:lpstr>So Ask Yourself Daily…</vt:lpstr>
      <vt:lpstr>Who I Am</vt:lpstr>
      <vt:lpstr>Who I Am Continued</vt:lpstr>
      <vt:lpstr>What I Expect</vt:lpstr>
      <vt:lpstr>What I Expect Cont.</vt:lpstr>
      <vt:lpstr>What You Should Expect of Me</vt:lpstr>
      <vt:lpstr>My Priorities</vt:lpstr>
      <vt:lpstr>My Non-Negotiables</vt:lpstr>
      <vt:lpstr>Our Unit Needs You</vt:lpstr>
      <vt:lpstr>Who We Work For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Commander’s  Brief</dc:title>
  <dc:creator>GILBERT, ELIZABETH SMSgt USAF ANG 136 AIRLIFT WG/PA</dc:creator>
  <cp:lastModifiedBy>Walters, Travis D Lt Col USAF NG TXANG (US)</cp:lastModifiedBy>
  <cp:revision>65</cp:revision>
  <dcterms:modified xsi:type="dcterms:W3CDTF">2017-11-09T18:42:01Z</dcterms:modified>
</cp:coreProperties>
</file>