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10058400" cy="77724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1" autoAdjust="0"/>
    <p:restoredTop sz="94660"/>
  </p:normalViewPr>
  <p:slideViewPr>
    <p:cSldViewPr snapToGrid="0">
      <p:cViewPr varScale="1">
        <p:scale>
          <a:sx n="101" d="100"/>
          <a:sy n="101" d="100"/>
        </p:scale>
        <p:origin x="1662"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32BCE0B-3D09-4D38-AE4C-DD8F8E1348C8}" type="datetimeFigureOut">
              <a:rPr lang="en-US" smtClean="0"/>
              <a:t>9/6/2018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BE581-ECBA-42D5-954A-B7D98BB60EC1}" type="slidenum">
              <a:rPr lang="en-US" smtClean="0"/>
              <a:t>‹#›</a:t>
            </a:fld>
            <a:endParaRPr lang="en-US"/>
          </a:p>
        </p:txBody>
      </p:sp>
    </p:spTree>
    <p:extLst>
      <p:ext uri="{BB962C8B-B14F-4D97-AF65-F5344CB8AC3E}">
        <p14:creationId xmlns:p14="http://schemas.microsoft.com/office/powerpoint/2010/main" val="497337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2BCE0B-3D09-4D38-AE4C-DD8F8E1348C8}" type="datetimeFigureOut">
              <a:rPr lang="en-US" smtClean="0"/>
              <a:t>9/6/2018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BE581-ECBA-42D5-954A-B7D98BB60EC1}" type="slidenum">
              <a:rPr lang="en-US" smtClean="0"/>
              <a:t>‹#›</a:t>
            </a:fld>
            <a:endParaRPr lang="en-US"/>
          </a:p>
        </p:txBody>
      </p:sp>
    </p:spTree>
    <p:extLst>
      <p:ext uri="{BB962C8B-B14F-4D97-AF65-F5344CB8AC3E}">
        <p14:creationId xmlns:p14="http://schemas.microsoft.com/office/powerpoint/2010/main" val="308681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2BCE0B-3D09-4D38-AE4C-DD8F8E1348C8}" type="datetimeFigureOut">
              <a:rPr lang="en-US" smtClean="0"/>
              <a:t>9/6/2018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BE581-ECBA-42D5-954A-B7D98BB60EC1}" type="slidenum">
              <a:rPr lang="en-US" smtClean="0"/>
              <a:t>‹#›</a:t>
            </a:fld>
            <a:endParaRPr lang="en-US"/>
          </a:p>
        </p:txBody>
      </p:sp>
    </p:spTree>
    <p:extLst>
      <p:ext uri="{BB962C8B-B14F-4D97-AF65-F5344CB8AC3E}">
        <p14:creationId xmlns:p14="http://schemas.microsoft.com/office/powerpoint/2010/main" val="2650552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2BCE0B-3D09-4D38-AE4C-DD8F8E1348C8}" type="datetimeFigureOut">
              <a:rPr lang="en-US" smtClean="0"/>
              <a:t>9/6/2018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BE581-ECBA-42D5-954A-B7D98BB60EC1}" type="slidenum">
              <a:rPr lang="en-US" smtClean="0"/>
              <a:t>‹#›</a:t>
            </a:fld>
            <a:endParaRPr lang="en-US"/>
          </a:p>
        </p:txBody>
      </p:sp>
    </p:spTree>
    <p:extLst>
      <p:ext uri="{BB962C8B-B14F-4D97-AF65-F5344CB8AC3E}">
        <p14:creationId xmlns:p14="http://schemas.microsoft.com/office/powerpoint/2010/main" val="3156936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a:t>Click to edit Master title style</a:t>
            </a:r>
            <a:endParaRPr lang="en-US" dirty="0"/>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2BCE0B-3D09-4D38-AE4C-DD8F8E1348C8}" type="datetimeFigureOut">
              <a:rPr lang="en-US" smtClean="0"/>
              <a:t>9/6/2018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BE581-ECBA-42D5-954A-B7D98BB60EC1}" type="slidenum">
              <a:rPr lang="en-US" smtClean="0"/>
              <a:t>‹#›</a:t>
            </a:fld>
            <a:endParaRPr lang="en-US"/>
          </a:p>
        </p:txBody>
      </p:sp>
    </p:spTree>
    <p:extLst>
      <p:ext uri="{BB962C8B-B14F-4D97-AF65-F5344CB8AC3E}">
        <p14:creationId xmlns:p14="http://schemas.microsoft.com/office/powerpoint/2010/main" val="2417910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151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206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32BCE0B-3D09-4D38-AE4C-DD8F8E1348C8}" type="datetimeFigureOut">
              <a:rPr lang="en-US" smtClean="0"/>
              <a:t>9/6/2018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BE581-ECBA-42D5-954A-B7D98BB60EC1}" type="slidenum">
              <a:rPr lang="en-US" smtClean="0"/>
              <a:t>‹#›</a:t>
            </a:fld>
            <a:endParaRPr lang="en-US"/>
          </a:p>
        </p:txBody>
      </p:sp>
    </p:spTree>
    <p:extLst>
      <p:ext uri="{BB962C8B-B14F-4D97-AF65-F5344CB8AC3E}">
        <p14:creationId xmlns:p14="http://schemas.microsoft.com/office/powerpoint/2010/main" val="867450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2BCE0B-3D09-4D38-AE4C-DD8F8E1348C8}" type="datetimeFigureOut">
              <a:rPr lang="en-US" smtClean="0"/>
              <a:t>9/6/2018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CBE581-ECBA-42D5-954A-B7D98BB60EC1}" type="slidenum">
              <a:rPr lang="en-US" smtClean="0"/>
              <a:t>‹#›</a:t>
            </a:fld>
            <a:endParaRPr lang="en-US"/>
          </a:p>
        </p:txBody>
      </p:sp>
    </p:spTree>
    <p:extLst>
      <p:ext uri="{BB962C8B-B14F-4D97-AF65-F5344CB8AC3E}">
        <p14:creationId xmlns:p14="http://schemas.microsoft.com/office/powerpoint/2010/main" val="3187464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32BCE0B-3D09-4D38-AE4C-DD8F8E1348C8}" type="datetimeFigureOut">
              <a:rPr lang="en-US" smtClean="0"/>
              <a:t>9/6/2018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CBE581-ECBA-42D5-954A-B7D98BB60EC1}" type="slidenum">
              <a:rPr lang="en-US" smtClean="0"/>
              <a:t>‹#›</a:t>
            </a:fld>
            <a:endParaRPr lang="en-US"/>
          </a:p>
        </p:txBody>
      </p:sp>
    </p:spTree>
    <p:extLst>
      <p:ext uri="{BB962C8B-B14F-4D97-AF65-F5344CB8AC3E}">
        <p14:creationId xmlns:p14="http://schemas.microsoft.com/office/powerpoint/2010/main" val="4016856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2BCE0B-3D09-4D38-AE4C-DD8F8E1348C8}" type="datetimeFigureOut">
              <a:rPr lang="en-US" smtClean="0"/>
              <a:t>9/6/2018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CBE581-ECBA-42D5-954A-B7D98BB60EC1}" type="slidenum">
              <a:rPr lang="en-US" smtClean="0"/>
              <a:t>‹#›</a:t>
            </a:fld>
            <a:endParaRPr lang="en-US"/>
          </a:p>
        </p:txBody>
      </p:sp>
    </p:spTree>
    <p:extLst>
      <p:ext uri="{BB962C8B-B14F-4D97-AF65-F5344CB8AC3E}">
        <p14:creationId xmlns:p14="http://schemas.microsoft.com/office/powerpoint/2010/main" val="71979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232BCE0B-3D09-4D38-AE4C-DD8F8E1348C8}" type="datetimeFigureOut">
              <a:rPr lang="en-US" smtClean="0"/>
              <a:t>9/6/2018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BE581-ECBA-42D5-954A-B7D98BB60EC1}" type="slidenum">
              <a:rPr lang="en-US" smtClean="0"/>
              <a:t>‹#›</a:t>
            </a:fld>
            <a:endParaRPr lang="en-US"/>
          </a:p>
        </p:txBody>
      </p:sp>
    </p:spTree>
    <p:extLst>
      <p:ext uri="{BB962C8B-B14F-4D97-AF65-F5344CB8AC3E}">
        <p14:creationId xmlns:p14="http://schemas.microsoft.com/office/powerpoint/2010/main" val="2140603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232BCE0B-3D09-4D38-AE4C-DD8F8E1348C8}" type="datetimeFigureOut">
              <a:rPr lang="en-US" smtClean="0"/>
              <a:t>9/6/2018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BE581-ECBA-42D5-954A-B7D98BB60EC1}" type="slidenum">
              <a:rPr lang="en-US" smtClean="0"/>
              <a:t>‹#›</a:t>
            </a:fld>
            <a:endParaRPr lang="en-US"/>
          </a:p>
        </p:txBody>
      </p:sp>
    </p:spTree>
    <p:extLst>
      <p:ext uri="{BB962C8B-B14F-4D97-AF65-F5344CB8AC3E}">
        <p14:creationId xmlns:p14="http://schemas.microsoft.com/office/powerpoint/2010/main" val="3698322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232BCE0B-3D09-4D38-AE4C-DD8F8E1348C8}" type="datetimeFigureOut">
              <a:rPr lang="en-US" smtClean="0"/>
              <a:t>9/6/2018</a:t>
            </a:fld>
            <a:endParaRPr lang="en-US"/>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C0CBE581-ECBA-42D5-954A-B7D98BB60EC1}" type="slidenum">
              <a:rPr lang="en-US" smtClean="0"/>
              <a:t>‹#›</a:t>
            </a:fld>
            <a:endParaRPr lang="en-US"/>
          </a:p>
        </p:txBody>
      </p:sp>
    </p:spTree>
    <p:extLst>
      <p:ext uri="{BB962C8B-B14F-4D97-AF65-F5344CB8AC3E}">
        <p14:creationId xmlns:p14="http://schemas.microsoft.com/office/powerpoint/2010/main" val="36514608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3707209" y="6629397"/>
            <a:ext cx="869324" cy="866274"/>
          </a:xfrm>
          <a:prstGeom prst="rect">
            <a:avLst/>
          </a:prstGeom>
        </p:spPr>
      </p:pic>
      <p:sp>
        <p:nvSpPr>
          <p:cNvPr id="13" name="TextBox 12"/>
          <p:cNvSpPr txBox="1"/>
          <p:nvPr/>
        </p:nvSpPr>
        <p:spPr>
          <a:xfrm rot="16200000">
            <a:off x="2345738" y="4793637"/>
            <a:ext cx="3222935" cy="369332"/>
          </a:xfrm>
          <a:prstGeom prst="rect">
            <a:avLst/>
          </a:prstGeom>
          <a:noFill/>
        </p:spPr>
        <p:txBody>
          <a:bodyPr wrap="square" rtlCol="0">
            <a:spAutoFit/>
          </a:bodyPr>
          <a:lstStyle/>
          <a:p>
            <a:r>
              <a:rPr lang="en-US" dirty="0"/>
              <a:t>Recruiter’s Information:</a:t>
            </a:r>
          </a:p>
        </p:txBody>
      </p:sp>
      <p:sp>
        <p:nvSpPr>
          <p:cNvPr id="14" name="TextBox 13"/>
          <p:cNvSpPr txBox="1"/>
          <p:nvPr/>
        </p:nvSpPr>
        <p:spPr>
          <a:xfrm>
            <a:off x="134107" y="4865324"/>
            <a:ext cx="3005719" cy="2631490"/>
          </a:xfrm>
          <a:prstGeom prst="rect">
            <a:avLst/>
          </a:prstGeom>
          <a:noFill/>
        </p:spPr>
        <p:txBody>
          <a:bodyPr wrap="square" rtlCol="0" anchor="t">
            <a:spAutoFit/>
          </a:bodyPr>
          <a:lstStyle/>
          <a:p>
            <a:pPr algn="ctr"/>
            <a:r>
              <a:rPr lang="en-US" sz="2100" b="1" dirty="0">
                <a:ln>
                  <a:solidFill>
                    <a:srgbClr val="002060"/>
                  </a:solidFill>
                </a:ln>
                <a:solidFill>
                  <a:schemeClr val="bg1"/>
                </a:solidFill>
                <a:effectLst>
                  <a:outerShdw blurRad="38100" dist="38100" dir="2700000" algn="tl">
                    <a:srgbClr val="000000">
                      <a:alpha val="43137"/>
                    </a:srgbClr>
                  </a:outerShdw>
                </a:effectLst>
                <a:latin typeface="Impact" panose="020B0806030902050204" pitchFamily="34" charset="0"/>
              </a:rPr>
              <a:t>ELIGIBILITY REQUIREMENTS</a:t>
            </a:r>
          </a:p>
          <a:p>
            <a:pPr algn="ctr">
              <a:lnSpc>
                <a:spcPct val="150000"/>
              </a:lnSpc>
            </a:pPr>
            <a:r>
              <a:rPr lang="en-US" sz="1600" b="1" dirty="0">
                <a:solidFill>
                  <a:schemeClr val="bg1"/>
                </a:solidFill>
                <a:effectLst>
                  <a:outerShdw blurRad="38100" dist="38100" dir="2700000" algn="tl">
                    <a:srgbClr val="000000">
                      <a:alpha val="43137"/>
                    </a:srgbClr>
                  </a:outerShdw>
                </a:effectLst>
              </a:rPr>
              <a:t>Texas Resident for 180 Days</a:t>
            </a:r>
          </a:p>
          <a:p>
            <a:pPr algn="ctr">
              <a:lnSpc>
                <a:spcPct val="150000"/>
              </a:lnSpc>
            </a:pPr>
            <a:r>
              <a:rPr lang="en-US" sz="1600" b="1" dirty="0">
                <a:solidFill>
                  <a:schemeClr val="bg1"/>
                </a:solidFill>
                <a:effectLst>
                  <a:outerShdw blurRad="38100" dist="38100" dir="2700000" algn="tl">
                    <a:srgbClr val="000000">
                      <a:alpha val="43137"/>
                    </a:srgbClr>
                  </a:outerShdw>
                </a:effectLst>
              </a:rPr>
              <a:t>Possess a Texas Driver’s License</a:t>
            </a:r>
          </a:p>
          <a:p>
            <a:pPr algn="ctr">
              <a:lnSpc>
                <a:spcPct val="150000"/>
              </a:lnSpc>
            </a:pPr>
            <a:r>
              <a:rPr lang="en-US" sz="1600" b="1" dirty="0">
                <a:solidFill>
                  <a:schemeClr val="bg1"/>
                </a:solidFill>
                <a:effectLst>
                  <a:outerShdw blurRad="38100" dist="38100" dir="2700000" algn="tl">
                    <a:srgbClr val="000000">
                      <a:alpha val="43137"/>
                    </a:srgbClr>
                  </a:outerShdw>
                </a:effectLst>
              </a:rPr>
              <a:t>18 – 70 Years Old</a:t>
            </a:r>
          </a:p>
          <a:p>
            <a:pPr algn="ctr">
              <a:lnSpc>
                <a:spcPct val="150000"/>
              </a:lnSpc>
            </a:pPr>
            <a:r>
              <a:rPr lang="en-US" sz="1600" b="1" dirty="0">
                <a:solidFill>
                  <a:schemeClr val="bg1"/>
                </a:solidFill>
                <a:effectLst>
                  <a:outerShdw blurRad="38100" dist="38100" dir="2700000" algn="tl">
                    <a:srgbClr val="000000">
                      <a:alpha val="43137"/>
                    </a:srgbClr>
                  </a:outerShdw>
                </a:effectLst>
              </a:rPr>
              <a:t>Pass Background Check </a:t>
            </a:r>
          </a:p>
          <a:p>
            <a:pPr algn="ctr">
              <a:lnSpc>
                <a:spcPct val="150000"/>
              </a:lnSpc>
            </a:pPr>
            <a:r>
              <a:rPr lang="en-US" sz="1600" b="1" dirty="0">
                <a:solidFill>
                  <a:schemeClr val="bg1"/>
                </a:solidFill>
                <a:effectLst>
                  <a:outerShdw blurRad="38100" dist="38100" dir="2700000" algn="tl">
                    <a:srgbClr val="000000">
                      <a:alpha val="43137"/>
                    </a:srgbClr>
                  </a:outerShdw>
                </a:effectLst>
              </a:rPr>
              <a:t>Meet Physical Standards</a:t>
            </a:r>
          </a:p>
          <a:p>
            <a:pPr algn="ctr">
              <a:lnSpc>
                <a:spcPct val="150000"/>
              </a:lnSpc>
            </a:pPr>
            <a:r>
              <a:rPr lang="en-US" sz="1600" b="1" dirty="0">
                <a:solidFill>
                  <a:schemeClr val="bg1"/>
                </a:solidFill>
                <a:effectLst>
                  <a:outerShdw blurRad="38100" dist="38100" dir="2700000" algn="tl">
                    <a:srgbClr val="000000">
                      <a:alpha val="43137"/>
                    </a:srgbClr>
                  </a:outerShdw>
                </a:effectLst>
              </a:rPr>
              <a:t>Pass Medical Review</a:t>
            </a:r>
          </a:p>
        </p:txBody>
      </p:sp>
      <p:sp>
        <p:nvSpPr>
          <p:cNvPr id="15" name="TextBox 14"/>
          <p:cNvSpPr txBox="1"/>
          <p:nvPr/>
        </p:nvSpPr>
        <p:spPr>
          <a:xfrm>
            <a:off x="143127" y="218544"/>
            <a:ext cx="3130303" cy="1351588"/>
          </a:xfrm>
          <a:prstGeom prst="rect">
            <a:avLst/>
          </a:prstGeom>
          <a:noFill/>
          <a:ln>
            <a:noFill/>
          </a:ln>
        </p:spPr>
        <p:txBody>
          <a:bodyPr wrap="square" rtlCol="0" anchor="t">
            <a:spAutoFit/>
          </a:bodyPr>
          <a:lstStyle/>
          <a:p>
            <a:pPr algn="ctr"/>
            <a:r>
              <a:rPr lang="en-US" sz="2100" b="1" dirty="0">
                <a:ln>
                  <a:solidFill>
                    <a:srgbClr val="C00000"/>
                  </a:solidFill>
                </a:ln>
                <a:solidFill>
                  <a:schemeClr val="bg1"/>
                </a:solidFill>
                <a:effectLst>
                  <a:outerShdw blurRad="38100" dist="38100" dir="2700000" algn="tl">
                    <a:srgbClr val="000000">
                      <a:alpha val="43137"/>
                    </a:srgbClr>
                  </a:outerShdw>
                </a:effectLst>
                <a:latin typeface="Impact" panose="020B0806030902050204" pitchFamily="34" charset="0"/>
              </a:rPr>
              <a:t>SERVICE COMMITMENT</a:t>
            </a:r>
            <a:endParaRPr lang="en-US" sz="700" b="1" dirty="0">
              <a:solidFill>
                <a:schemeClr val="bg1"/>
              </a:solidFill>
              <a:effectLst>
                <a:outerShdw blurRad="38100" dist="38100" dir="2700000" algn="tl">
                  <a:srgbClr val="000000">
                    <a:alpha val="43137"/>
                  </a:srgbClr>
                </a:outerShdw>
              </a:effectLst>
            </a:endParaRPr>
          </a:p>
          <a:p>
            <a:pPr algn="ctr">
              <a:lnSpc>
                <a:spcPct val="150000"/>
              </a:lnSpc>
            </a:pPr>
            <a:r>
              <a:rPr lang="en-US" sz="1400" b="1" dirty="0">
                <a:solidFill>
                  <a:schemeClr val="bg1"/>
                </a:solidFill>
              </a:rPr>
              <a:t>1-2 Days Per Month of Training</a:t>
            </a:r>
          </a:p>
          <a:p>
            <a:pPr algn="ctr">
              <a:lnSpc>
                <a:spcPct val="150000"/>
              </a:lnSpc>
            </a:pPr>
            <a:r>
              <a:rPr lang="en-US" sz="1400" b="1" dirty="0">
                <a:solidFill>
                  <a:schemeClr val="bg1"/>
                </a:solidFill>
              </a:rPr>
              <a:t>4 Days Per Year Annual Training</a:t>
            </a:r>
          </a:p>
          <a:p>
            <a:pPr algn="ctr">
              <a:lnSpc>
                <a:spcPct val="150000"/>
              </a:lnSpc>
            </a:pPr>
            <a:r>
              <a:rPr lang="en-US" sz="1400" b="1" dirty="0">
                <a:solidFill>
                  <a:schemeClr val="bg1"/>
                </a:solidFill>
              </a:rPr>
              <a:t>State Active Duty Response</a:t>
            </a:r>
          </a:p>
        </p:txBody>
      </p:sp>
    </p:spTree>
    <p:extLst>
      <p:ext uri="{BB962C8B-B14F-4D97-AF65-F5344CB8AC3E}">
        <p14:creationId xmlns:p14="http://schemas.microsoft.com/office/powerpoint/2010/main" val="1623972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8" name="TextBox 7"/>
          <p:cNvSpPr txBox="1"/>
          <p:nvPr/>
        </p:nvSpPr>
        <p:spPr>
          <a:xfrm rot="21393639">
            <a:off x="603949" y="86922"/>
            <a:ext cx="8850500" cy="1107996"/>
          </a:xfrm>
          <a:prstGeom prst="rect">
            <a:avLst/>
          </a:prstGeom>
          <a:noFill/>
        </p:spPr>
        <p:txBody>
          <a:bodyPr wrap="none" rtlCol="0">
            <a:spAutoFit/>
          </a:bodyPr>
          <a:lstStyle/>
          <a:p>
            <a:r>
              <a:rPr lang="en-US" sz="6600" b="1" dirty="0">
                <a:solidFill>
                  <a:schemeClr val="bg1"/>
                </a:solidFill>
                <a:effectLst>
                  <a:outerShdw blurRad="38100" dist="38100" dir="2700000" algn="tl">
                    <a:srgbClr val="000000">
                      <a:alpha val="43137"/>
                    </a:srgbClr>
                  </a:outerShdw>
                </a:effectLst>
              </a:rPr>
              <a:t>DUTY – HONOR – TEXAS </a:t>
            </a:r>
          </a:p>
        </p:txBody>
      </p:sp>
      <p:sp>
        <p:nvSpPr>
          <p:cNvPr id="10" name="TextBox 9"/>
          <p:cNvSpPr txBox="1"/>
          <p:nvPr/>
        </p:nvSpPr>
        <p:spPr>
          <a:xfrm rot="21393639">
            <a:off x="985806" y="6898712"/>
            <a:ext cx="9169626" cy="646331"/>
          </a:xfrm>
          <a:prstGeom prst="rect">
            <a:avLst/>
          </a:prstGeom>
          <a:noFill/>
        </p:spPr>
        <p:txBody>
          <a:bodyPr wrap="none" rtlCol="0" anchor="t">
            <a:spAutoFit/>
          </a:bodyPr>
          <a:lstStyle/>
          <a:p>
            <a:r>
              <a:rPr lang="en-US" sz="3600" b="1" dirty="0">
                <a:solidFill>
                  <a:schemeClr val="bg1"/>
                </a:solidFill>
                <a:effectLst>
                  <a:outerShdw blurRad="38100" dist="38100" dir="2700000" algn="tl">
                    <a:srgbClr val="000000">
                      <a:alpha val="43137"/>
                    </a:srgbClr>
                  </a:outerShdw>
                </a:effectLst>
              </a:rPr>
              <a:t>     https://tmd.texas.gov/join-the-state-guard  </a:t>
            </a:r>
            <a:endParaRPr lang="en-US" sz="2800" b="1" dirty="0">
              <a:solidFill>
                <a:schemeClr val="bg1"/>
              </a:solidFill>
              <a:effectLst>
                <a:outerShdw blurRad="38100" dist="38100" dir="2700000" algn="tl">
                  <a:srgbClr val="000000">
                    <a:alpha val="43137"/>
                  </a:srgbClr>
                </a:outerShdw>
              </a:effectLst>
            </a:endParaRPr>
          </a:p>
        </p:txBody>
      </p:sp>
      <p:sp>
        <p:nvSpPr>
          <p:cNvPr id="13" name="TextBox 12"/>
          <p:cNvSpPr txBox="1"/>
          <p:nvPr/>
        </p:nvSpPr>
        <p:spPr>
          <a:xfrm>
            <a:off x="3465143" y="1541659"/>
            <a:ext cx="3128113" cy="5370701"/>
          </a:xfrm>
          <a:prstGeom prst="rect">
            <a:avLst/>
          </a:prstGeom>
          <a:noFill/>
          <a:effectLst/>
        </p:spPr>
        <p:txBody>
          <a:bodyPr wrap="square" rtlCol="0">
            <a:spAutoFit/>
          </a:bodyPr>
          <a:lstStyle/>
          <a:p>
            <a:pPr algn="ctr"/>
            <a:r>
              <a:rPr lang="en-US" sz="2400" b="1" dirty="0">
                <a:ln>
                  <a:solidFill>
                    <a:schemeClr val="bg1"/>
                  </a:solidFill>
                </a:ln>
                <a:solidFill>
                  <a:srgbClr val="002060"/>
                </a:solidFill>
                <a:latin typeface="Impact" panose="020B0806030902050204" pitchFamily="34" charset="0"/>
              </a:rPr>
              <a:t>STATE GUARD DOM OPS</a:t>
            </a:r>
            <a:endParaRPr lang="en-US" sz="600" b="1" dirty="0">
              <a:solidFill>
                <a:srgbClr val="002060"/>
              </a:solidFill>
            </a:endParaRPr>
          </a:p>
          <a:p>
            <a:r>
              <a:rPr lang="en-US" sz="1400" b="1" dirty="0">
                <a:solidFill>
                  <a:srgbClr val="C00000"/>
                </a:solidFill>
              </a:rPr>
              <a:t>SHELTER OPERATIONS</a:t>
            </a:r>
          </a:p>
          <a:p>
            <a:r>
              <a:rPr lang="en-US" sz="1100" b="1" dirty="0">
                <a:solidFill>
                  <a:srgbClr val="002060"/>
                </a:solidFill>
              </a:rPr>
              <a:t>Deploy teams to assist with the organization</a:t>
            </a:r>
          </a:p>
          <a:p>
            <a:r>
              <a:rPr lang="en-US" sz="1100" b="1" dirty="0">
                <a:solidFill>
                  <a:srgbClr val="002060"/>
                </a:solidFill>
              </a:rPr>
              <a:t>and operation of disaster response shelters.</a:t>
            </a:r>
          </a:p>
          <a:p>
            <a:endParaRPr lang="en-US" sz="1100" b="1" dirty="0">
              <a:solidFill>
                <a:srgbClr val="002060"/>
              </a:solidFill>
            </a:endParaRPr>
          </a:p>
          <a:p>
            <a:r>
              <a:rPr lang="en-US" sz="1400" b="1" dirty="0">
                <a:solidFill>
                  <a:srgbClr val="C00000"/>
                </a:solidFill>
              </a:rPr>
              <a:t>EMERGENCY TRACKING NETWORK</a:t>
            </a:r>
          </a:p>
          <a:p>
            <a:r>
              <a:rPr lang="en-US" sz="1100" b="1" dirty="0">
                <a:solidFill>
                  <a:srgbClr val="002060"/>
                </a:solidFill>
              </a:rPr>
              <a:t>Provide Guardsmen trained in the operation of tracking networks for displaced individuals. </a:t>
            </a:r>
          </a:p>
          <a:p>
            <a:endParaRPr lang="en-US" sz="1100" dirty="0">
              <a:solidFill>
                <a:srgbClr val="002060"/>
              </a:solidFill>
            </a:endParaRPr>
          </a:p>
          <a:p>
            <a:r>
              <a:rPr lang="en-US" sz="1400" b="1" dirty="0">
                <a:solidFill>
                  <a:srgbClr val="C00000"/>
                </a:solidFill>
              </a:rPr>
              <a:t>ADAPTIVE BATTLE STAFF</a:t>
            </a:r>
          </a:p>
          <a:p>
            <a:r>
              <a:rPr lang="en-US" sz="1100" b="1" dirty="0">
                <a:solidFill>
                  <a:srgbClr val="002060"/>
                </a:solidFill>
              </a:rPr>
              <a:t>Subject matter experts provided for support and staffing of the State Operations Center. </a:t>
            </a:r>
            <a:endParaRPr lang="en-US" sz="1600" b="1" dirty="0">
              <a:solidFill>
                <a:schemeClr val="bg1"/>
              </a:solidFill>
              <a:effectLst>
                <a:outerShdw blurRad="38100" dist="38100" dir="2700000" algn="tl">
                  <a:srgbClr val="000000">
                    <a:alpha val="43137"/>
                  </a:srgbClr>
                </a:outerShdw>
              </a:effectLst>
            </a:endParaRPr>
          </a:p>
          <a:p>
            <a:endParaRPr lang="en-US" sz="1100" b="1" dirty="0">
              <a:solidFill>
                <a:schemeClr val="bg1"/>
              </a:solidFill>
              <a:effectLst>
                <a:outerShdw blurRad="38100" dist="38100" dir="2700000" algn="tl">
                  <a:srgbClr val="000000">
                    <a:alpha val="43137"/>
                  </a:srgbClr>
                </a:outerShdw>
              </a:effectLst>
            </a:endParaRPr>
          </a:p>
          <a:p>
            <a:r>
              <a:rPr lang="en-US" sz="1400" b="1" dirty="0">
                <a:solidFill>
                  <a:srgbClr val="C00000"/>
                </a:solidFill>
              </a:rPr>
              <a:t>EMERGENCY OPERATON CENTER</a:t>
            </a:r>
          </a:p>
          <a:p>
            <a:r>
              <a:rPr lang="en-US" sz="1100" b="1" dirty="0">
                <a:solidFill>
                  <a:srgbClr val="002060"/>
                </a:solidFill>
              </a:rPr>
              <a:t>Augment emergency operations centers with Web EOC capability. </a:t>
            </a:r>
          </a:p>
          <a:p>
            <a:endParaRPr lang="en-US" sz="1100" b="1" dirty="0">
              <a:solidFill>
                <a:srgbClr val="002060"/>
              </a:solidFill>
            </a:endParaRPr>
          </a:p>
          <a:p>
            <a:r>
              <a:rPr lang="en-US" sz="1400" b="1" dirty="0">
                <a:solidFill>
                  <a:srgbClr val="C00000"/>
                </a:solidFill>
              </a:rPr>
              <a:t>STATE OPERATIONS CENTER SUPPORT</a:t>
            </a:r>
          </a:p>
          <a:p>
            <a:r>
              <a:rPr lang="en-US" sz="1100" b="1" dirty="0">
                <a:solidFill>
                  <a:srgbClr val="002060"/>
                </a:solidFill>
              </a:rPr>
              <a:t>Provide Texas Dept. of Emergency management with intake and mass care cell specialists. </a:t>
            </a:r>
          </a:p>
          <a:p>
            <a:endParaRPr lang="en-US" sz="1200" b="1" dirty="0">
              <a:solidFill>
                <a:srgbClr val="002060"/>
              </a:solidFill>
            </a:endParaRPr>
          </a:p>
          <a:p>
            <a:pPr lvl="0"/>
            <a:r>
              <a:rPr lang="en-US" sz="1400" b="1" dirty="0">
                <a:solidFill>
                  <a:srgbClr val="C00000"/>
                </a:solidFill>
              </a:rPr>
              <a:t>INTEROPERABLE COMMUNICATION</a:t>
            </a:r>
          </a:p>
          <a:p>
            <a:pPr lvl="0"/>
            <a:r>
              <a:rPr lang="en-US" sz="1100" b="1" dirty="0">
                <a:solidFill>
                  <a:srgbClr val="002060"/>
                </a:solidFill>
              </a:rPr>
              <a:t>Connect incident command posts across state via voice and data platforms. </a:t>
            </a:r>
          </a:p>
          <a:p>
            <a:pPr lvl="0"/>
            <a:endParaRPr lang="en-US" sz="1100" b="1" dirty="0">
              <a:solidFill>
                <a:srgbClr val="002060"/>
              </a:solidFill>
            </a:endParaRPr>
          </a:p>
          <a:p>
            <a:pPr lvl="0"/>
            <a:r>
              <a:rPr lang="en-US" sz="1400" b="1" dirty="0">
                <a:solidFill>
                  <a:srgbClr val="C00000"/>
                </a:solidFill>
              </a:rPr>
              <a:t>RADIO OPERATIONS </a:t>
            </a:r>
          </a:p>
          <a:p>
            <a:pPr lvl="0"/>
            <a:r>
              <a:rPr lang="en-US" sz="1100" b="1" dirty="0">
                <a:solidFill>
                  <a:srgbClr val="002060"/>
                </a:solidFill>
              </a:rPr>
              <a:t>Mobile repeater systems and communication towers extending range of radio communication.</a:t>
            </a:r>
            <a:endParaRPr lang="en-US" sz="1200" dirty="0">
              <a:solidFill>
                <a:srgbClr val="002060"/>
              </a:solidFill>
            </a:endParaRPr>
          </a:p>
        </p:txBody>
      </p:sp>
      <p:sp>
        <p:nvSpPr>
          <p:cNvPr id="21" name="TextBox 20"/>
          <p:cNvSpPr txBox="1"/>
          <p:nvPr/>
        </p:nvSpPr>
        <p:spPr>
          <a:xfrm>
            <a:off x="235131" y="1541659"/>
            <a:ext cx="3017520" cy="2154436"/>
          </a:xfrm>
          <a:prstGeom prst="rect">
            <a:avLst/>
          </a:prstGeom>
          <a:noFill/>
          <a:effectLst/>
        </p:spPr>
        <p:txBody>
          <a:bodyPr wrap="square" rtlCol="0">
            <a:spAutoFit/>
          </a:bodyPr>
          <a:lstStyle/>
          <a:p>
            <a:pPr algn="ctr"/>
            <a:r>
              <a:rPr lang="en-US" sz="2400" b="1" dirty="0">
                <a:ln>
                  <a:solidFill>
                    <a:schemeClr val="bg1"/>
                  </a:solidFill>
                </a:ln>
                <a:solidFill>
                  <a:srgbClr val="C00000"/>
                </a:solidFill>
                <a:latin typeface="Impact" panose="020B0806030902050204" pitchFamily="34" charset="0"/>
              </a:rPr>
              <a:t>COMMUNITY SERVICE</a:t>
            </a:r>
            <a:endParaRPr lang="en-US" sz="1600" b="1" dirty="0">
              <a:solidFill>
                <a:srgbClr val="C00000"/>
              </a:solidFill>
            </a:endParaRPr>
          </a:p>
          <a:p>
            <a:r>
              <a:rPr lang="en-US" sz="1100" b="1" dirty="0">
                <a:solidFill>
                  <a:srgbClr val="002060"/>
                </a:solidFill>
              </a:rPr>
              <a:t>As a member of the Texas State Guard you will directly serve the people of your community when they need you most. </a:t>
            </a:r>
          </a:p>
          <a:p>
            <a:endParaRPr lang="en-US" sz="1100" b="1" dirty="0">
              <a:solidFill>
                <a:srgbClr val="002060"/>
              </a:solidFill>
            </a:endParaRPr>
          </a:p>
          <a:p>
            <a:r>
              <a:rPr lang="en-US" sz="1100" b="1" dirty="0">
                <a:solidFill>
                  <a:srgbClr val="002060"/>
                </a:solidFill>
              </a:rPr>
              <a:t>The Texas State Guard prepares year round to respond when activated by the Governor. Our Guardsmen deploy alongside Texas Army and Air National Guard members to support state and local governmental agencies when disasters occur. </a:t>
            </a:r>
            <a:endParaRPr lang="en-US" sz="1050" dirty="0">
              <a:solidFill>
                <a:srgbClr val="002060"/>
              </a:solidFill>
            </a:endParaRPr>
          </a:p>
        </p:txBody>
      </p:sp>
      <p:sp>
        <p:nvSpPr>
          <p:cNvPr id="11" name="TextBox 10"/>
          <p:cNvSpPr txBox="1"/>
          <p:nvPr/>
        </p:nvSpPr>
        <p:spPr>
          <a:xfrm>
            <a:off x="235131" y="5541829"/>
            <a:ext cx="3017520" cy="1646605"/>
          </a:xfrm>
          <a:prstGeom prst="rect">
            <a:avLst/>
          </a:prstGeom>
          <a:noFill/>
          <a:effectLst/>
        </p:spPr>
        <p:txBody>
          <a:bodyPr wrap="square" rtlCol="0" anchor="t">
            <a:spAutoFit/>
          </a:bodyPr>
          <a:lstStyle/>
          <a:p>
            <a:pPr algn="ctr"/>
            <a:r>
              <a:rPr lang="en-US" sz="2400" b="1" dirty="0">
                <a:ln>
                  <a:solidFill>
                    <a:schemeClr val="bg1"/>
                  </a:solidFill>
                </a:ln>
                <a:solidFill>
                  <a:srgbClr val="C00000"/>
                </a:solidFill>
                <a:latin typeface="Impact" panose="020B0806030902050204" pitchFamily="34" charset="0"/>
              </a:rPr>
              <a:t>LOCAL SERVICE</a:t>
            </a:r>
          </a:p>
          <a:p>
            <a:r>
              <a:rPr lang="en-US" sz="1100" b="1" dirty="0">
                <a:solidFill>
                  <a:srgbClr val="002060"/>
                </a:solidFill>
              </a:rPr>
              <a:t>Texas State Guardsmen do not deploy overseas. They serve as a military force working locally and state-wide as needed. </a:t>
            </a:r>
          </a:p>
          <a:p>
            <a:endParaRPr lang="en-US" sz="1100" b="1" dirty="0">
              <a:solidFill>
                <a:srgbClr val="002060"/>
              </a:solidFill>
            </a:endParaRPr>
          </a:p>
          <a:p>
            <a:r>
              <a:rPr lang="en-US" sz="1100" b="1" dirty="0">
                <a:solidFill>
                  <a:srgbClr val="002060"/>
                </a:solidFill>
              </a:rPr>
              <a:t>The Texas State Guard is always-ready to deploy by orders of the Commander in Chief, the Governor, of the State of Texas when needed. </a:t>
            </a:r>
            <a:endParaRPr lang="en-US" sz="1050" dirty="0">
              <a:solidFill>
                <a:srgbClr val="002060"/>
              </a:solidFill>
            </a:endParaRPr>
          </a:p>
        </p:txBody>
      </p:sp>
      <p:sp>
        <p:nvSpPr>
          <p:cNvPr id="12" name="TextBox 11"/>
          <p:cNvSpPr txBox="1"/>
          <p:nvPr/>
        </p:nvSpPr>
        <p:spPr>
          <a:xfrm>
            <a:off x="6809922" y="3830806"/>
            <a:ext cx="3128113" cy="2985433"/>
          </a:xfrm>
          <a:prstGeom prst="rect">
            <a:avLst/>
          </a:prstGeom>
          <a:noFill/>
          <a:effectLst/>
        </p:spPr>
        <p:txBody>
          <a:bodyPr wrap="square" rtlCol="0">
            <a:spAutoFit/>
          </a:bodyPr>
          <a:lstStyle/>
          <a:p>
            <a:r>
              <a:rPr lang="en-US" sz="1400" b="1" dirty="0">
                <a:solidFill>
                  <a:srgbClr val="C00000"/>
                </a:solidFill>
              </a:rPr>
              <a:t>SITE MANGEMENT</a:t>
            </a:r>
          </a:p>
          <a:p>
            <a:r>
              <a:rPr lang="en-US" sz="1100" b="1" dirty="0">
                <a:solidFill>
                  <a:srgbClr val="002060"/>
                </a:solidFill>
              </a:rPr>
              <a:t>Logistical experts trained to support Texas Forestry Service in wildfire abatement. </a:t>
            </a:r>
          </a:p>
          <a:p>
            <a:endParaRPr lang="en-US" sz="1100" b="1" dirty="0">
              <a:solidFill>
                <a:srgbClr val="002060"/>
              </a:solidFill>
            </a:endParaRPr>
          </a:p>
          <a:p>
            <a:r>
              <a:rPr lang="en-US" sz="1400" b="1" dirty="0">
                <a:solidFill>
                  <a:srgbClr val="C00000"/>
                </a:solidFill>
              </a:rPr>
              <a:t>GROUND SEARCH &amp; RECOVERY</a:t>
            </a:r>
          </a:p>
          <a:p>
            <a:r>
              <a:rPr lang="en-US" sz="1100" b="1" dirty="0">
                <a:solidFill>
                  <a:srgbClr val="002060"/>
                </a:solidFill>
              </a:rPr>
              <a:t>Deploy search and recovery teams to locate missing persons and aid local authorities in recovery ops. </a:t>
            </a:r>
          </a:p>
          <a:p>
            <a:endParaRPr lang="en-US" sz="1100" dirty="0">
              <a:solidFill>
                <a:srgbClr val="002060"/>
              </a:solidFill>
            </a:endParaRPr>
          </a:p>
          <a:p>
            <a:r>
              <a:rPr lang="en-US" sz="1400" b="1" dirty="0">
                <a:solidFill>
                  <a:srgbClr val="C00000"/>
                </a:solidFill>
              </a:rPr>
              <a:t>WATER OPERATIONS (BOAT)</a:t>
            </a:r>
          </a:p>
          <a:p>
            <a:r>
              <a:rPr lang="en-US" sz="1100" b="1" dirty="0">
                <a:solidFill>
                  <a:srgbClr val="002060"/>
                </a:solidFill>
              </a:rPr>
              <a:t>Water-borne search and rescue provided during floods or hurricanes.</a:t>
            </a:r>
            <a:endParaRPr lang="en-US" sz="1600" b="1" dirty="0">
              <a:solidFill>
                <a:schemeClr val="bg1"/>
              </a:solidFill>
              <a:effectLst>
                <a:outerShdw blurRad="38100" dist="38100" dir="2700000" algn="tl">
                  <a:srgbClr val="000000">
                    <a:alpha val="43137"/>
                  </a:srgbClr>
                </a:outerShdw>
              </a:effectLst>
            </a:endParaRPr>
          </a:p>
          <a:p>
            <a:endParaRPr lang="en-US" sz="1100" b="1" dirty="0">
              <a:solidFill>
                <a:schemeClr val="bg1"/>
              </a:solidFill>
              <a:effectLst>
                <a:outerShdw blurRad="38100" dist="38100" dir="2700000" algn="tl">
                  <a:srgbClr val="000000">
                    <a:alpha val="43137"/>
                  </a:srgbClr>
                </a:outerShdw>
              </a:effectLst>
            </a:endParaRPr>
          </a:p>
          <a:p>
            <a:r>
              <a:rPr lang="en-US" sz="1400" b="1" dirty="0">
                <a:solidFill>
                  <a:srgbClr val="C00000"/>
                </a:solidFill>
              </a:rPr>
              <a:t>WATER OPERATIONS (DIVE)</a:t>
            </a:r>
          </a:p>
          <a:p>
            <a:r>
              <a:rPr lang="en-US" sz="1100" b="1" dirty="0">
                <a:solidFill>
                  <a:srgbClr val="002060"/>
                </a:solidFill>
              </a:rPr>
              <a:t>Deploy guardsmen to support local authorities with underwater dive and recovery operations.</a:t>
            </a:r>
            <a:endParaRPr lang="en-US" sz="1200" dirty="0">
              <a:solidFill>
                <a:srgbClr val="002060"/>
              </a:solidFill>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4949" r="3624" b="5529"/>
          <a:stretch/>
        </p:blipFill>
        <p:spPr>
          <a:xfrm rot="21378320">
            <a:off x="241480" y="3635877"/>
            <a:ext cx="2941897" cy="1857414"/>
          </a:xfrm>
          <a:prstGeom prst="rect">
            <a:avLst/>
          </a:prstGeom>
          <a:effectLst>
            <a:outerShdw blurRad="63500" sx="102000" sy="102000" algn="ctr" rotWithShape="0">
              <a:prstClr val="black">
                <a:alpha val="40000"/>
              </a:prstClr>
            </a:outerShdw>
          </a:effec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88203">
            <a:off x="6543949" y="1368261"/>
            <a:ext cx="3318220" cy="2203893"/>
          </a:xfrm>
          <a:prstGeom prst="rect">
            <a:avLst/>
          </a:prstGeom>
          <a:effectLst>
            <a:outerShdw blurRad="63500" sx="102000" sy="102000" algn="ctr" rotWithShape="0">
              <a:prstClr val="black">
                <a:alpha val="40000"/>
              </a:prstClr>
            </a:outerShdw>
          </a:effec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735457">
            <a:off x="6417106" y="2905147"/>
            <a:ext cx="828735" cy="100512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09111926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482</TotalTime>
  <Words>317</Words>
  <Application>Microsoft Office PowerPoint</Application>
  <PresentationFormat>Custom</PresentationFormat>
  <Paragraphs>55</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Impact</vt:lpstr>
      <vt:lpstr>Office Theme</vt:lpstr>
      <vt:lpstr>PowerPoint Presentation</vt:lpstr>
      <vt:lpstr>PowerPoint Presentation</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Seyller, Robert G  NFG</dc:creator>
  <cp:lastModifiedBy>John Gately</cp:lastModifiedBy>
  <cp:revision>38</cp:revision>
  <cp:lastPrinted>2016-12-22T21:16:24Z</cp:lastPrinted>
  <dcterms:created xsi:type="dcterms:W3CDTF">2016-12-22T16:20:57Z</dcterms:created>
  <dcterms:modified xsi:type="dcterms:W3CDTF">2018-09-06T19:23:13Z</dcterms:modified>
</cp:coreProperties>
</file>