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7"/>
  </p:notesMasterIdLst>
  <p:sldIdLst>
    <p:sldId id="266" r:id="rId5"/>
    <p:sldId id="310" r:id="rId6"/>
    <p:sldId id="334" r:id="rId7"/>
    <p:sldId id="330" r:id="rId8"/>
    <p:sldId id="332" r:id="rId9"/>
    <p:sldId id="333" r:id="rId10"/>
    <p:sldId id="335" r:id="rId11"/>
    <p:sldId id="336" r:id="rId12"/>
    <p:sldId id="339" r:id="rId13"/>
    <p:sldId id="338" r:id="rId14"/>
    <p:sldId id="337" r:id="rId15"/>
    <p:sldId id="340" r:id="rId16"/>
    <p:sldId id="344" r:id="rId17"/>
    <p:sldId id="343" r:id="rId18"/>
    <p:sldId id="342" r:id="rId19"/>
    <p:sldId id="341" r:id="rId20"/>
    <p:sldId id="345" r:id="rId21"/>
    <p:sldId id="346" r:id="rId22"/>
    <p:sldId id="331" r:id="rId23"/>
    <p:sldId id="322" r:id="rId24"/>
    <p:sldId id="349" r:id="rId25"/>
    <p:sldId id="348" r:id="rId2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CC00FF"/>
    <a:srgbClr val="C1C1C1"/>
    <a:srgbClr val="D60202"/>
    <a:srgbClr val="F1C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45" autoAdjust="0"/>
    <p:restoredTop sz="69390" autoAdjust="0"/>
  </p:normalViewPr>
  <p:slideViewPr>
    <p:cSldViewPr snapToGrid="0">
      <p:cViewPr varScale="1">
        <p:scale>
          <a:sx n="57" d="100"/>
          <a:sy n="57" d="100"/>
        </p:scale>
        <p:origin x="2026"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15" tIns="46657" rIns="93315" bIns="46657" rtlCol="0"/>
          <a:lstStyle>
            <a:lvl1pPr algn="l">
              <a:defRPr sz="1200"/>
            </a:lvl1pPr>
          </a:lstStyle>
          <a:p>
            <a:endParaRPr lang="en-US" dirty="0"/>
          </a:p>
        </p:txBody>
      </p:sp>
      <p:sp>
        <p:nvSpPr>
          <p:cNvPr id="3" name="Date Placeholder 2"/>
          <p:cNvSpPr>
            <a:spLocks noGrp="1"/>
          </p:cNvSpPr>
          <p:nvPr>
            <p:ph type="dt" idx="1"/>
          </p:nvPr>
        </p:nvSpPr>
        <p:spPr>
          <a:xfrm>
            <a:off x="3978133" y="1"/>
            <a:ext cx="3043343" cy="467072"/>
          </a:xfrm>
          <a:prstGeom prst="rect">
            <a:avLst/>
          </a:prstGeom>
        </p:spPr>
        <p:txBody>
          <a:bodyPr vert="horz" lIns="93315" tIns="46657" rIns="93315" bIns="46657" rtlCol="0"/>
          <a:lstStyle>
            <a:lvl1pPr algn="r">
              <a:defRPr sz="1200"/>
            </a:lvl1pPr>
          </a:lstStyle>
          <a:p>
            <a:fld id="{39838AB5-00B0-41E1-8048-3FD223D7D822}" type="datetimeFigureOut">
              <a:rPr lang="en-US" smtClean="0"/>
              <a:t>4/25/2018</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7" rIns="93315" bIns="46657"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5" tIns="46657" rIns="93315" bIns="466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15" tIns="46657" rIns="93315" bIns="4665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5" tIns="46657" rIns="93315" bIns="46657" rtlCol="0" anchor="b"/>
          <a:lstStyle>
            <a:lvl1pPr algn="r">
              <a:defRPr sz="1200"/>
            </a:lvl1pPr>
          </a:lstStyle>
          <a:p>
            <a:fld id="{F99F78B4-9DD3-4F77-BECE-CA95F0198019}" type="slidenum">
              <a:rPr lang="en-US" smtClean="0"/>
              <a:t>‹#›</a:t>
            </a:fld>
            <a:endParaRPr lang="en-US" dirty="0"/>
          </a:p>
        </p:txBody>
      </p:sp>
    </p:spTree>
    <p:extLst>
      <p:ext uri="{BB962C8B-B14F-4D97-AF65-F5344CB8AC3E}">
        <p14:creationId xmlns:p14="http://schemas.microsoft.com/office/powerpoint/2010/main" val="2094089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Welcome to the Joint Experience by Self Nomination How</a:t>
            </a:r>
            <a:r>
              <a:rPr lang="en-US" baseline="0" dirty="0"/>
              <a:t> to. </a:t>
            </a:r>
          </a:p>
          <a:p>
            <a:endParaRPr lang="en-US" baseline="0" dirty="0"/>
          </a:p>
          <a:p>
            <a:r>
              <a:rPr lang="en-US" baseline="0" dirty="0"/>
              <a:t>If you are an officer who’s had a joint assignment and you are planning to submit a Self-Nomination, then this short brief is designed for you. </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a:t>
            </a:fld>
            <a:endParaRPr lang="en-US" dirty="0"/>
          </a:p>
        </p:txBody>
      </p:sp>
    </p:spTree>
    <p:extLst>
      <p:ext uri="{BB962C8B-B14F-4D97-AF65-F5344CB8AC3E}">
        <p14:creationId xmlns:p14="http://schemas.microsoft.com/office/powerpoint/2010/main" val="3508635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It is important to answer each question as thoroughly as possible. Do not leave any questions blank.</a:t>
            </a:r>
          </a:p>
          <a:p>
            <a:pPr marL="228600" indent="-228600">
              <a:buAutoNum type="arabicPeriod"/>
            </a:pPr>
            <a:endParaRPr lang="en-US" sz="1200" dirty="0"/>
          </a:p>
          <a:p>
            <a:pPr marL="228600" indent="-228600">
              <a:buAutoNum type="arabicPeriod"/>
            </a:pPr>
            <a:r>
              <a:rPr lang="en-US" sz="1200" dirty="0"/>
              <a:t>For Question 12, ensure your duty description meets the 320 character limit. If it is over the 320 character limit, it will only capture the first 320 characters in your Joint Experience Summary. Note: A</a:t>
            </a:r>
            <a:r>
              <a:rPr lang="en-US" sz="1200" baseline="0" dirty="0"/>
              <a:t> space will count as a character. </a:t>
            </a:r>
            <a:endParaRPr lang="en-US" sz="1200" dirty="0"/>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10</a:t>
            </a:fld>
            <a:endParaRPr lang="en-US" dirty="0"/>
          </a:p>
        </p:txBody>
      </p:sp>
    </p:spTree>
    <p:extLst>
      <p:ext uri="{BB962C8B-B14F-4D97-AF65-F5344CB8AC3E}">
        <p14:creationId xmlns:p14="http://schemas.microsoft.com/office/powerpoint/2010/main" val="392622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 It is important to answer each of these questions, if possible and if applicable. If not applicable, answer with N/A</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11</a:t>
            </a:fld>
            <a:endParaRPr lang="en-US" dirty="0"/>
          </a:p>
        </p:txBody>
      </p:sp>
    </p:spTree>
    <p:extLst>
      <p:ext uri="{BB962C8B-B14F-4D97-AF65-F5344CB8AC3E}">
        <p14:creationId xmlns:p14="http://schemas.microsoft.com/office/powerpoint/2010/main" val="1827594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Part III is the most important portion of your Self-Nomination packet. Based on your responses for whichever of the six categories are selected, the E-JDA Board will decide to Approve, Disapprove, or Return your packet for rework.</a:t>
            </a:r>
          </a:p>
          <a:p>
            <a:pPr marL="0" indent="0">
              <a:buNone/>
            </a:pPr>
            <a:endParaRPr lang="en-US" sz="1200" dirty="0"/>
          </a:p>
          <a:p>
            <a:pPr marL="0" indent="0">
              <a:buNone/>
            </a:pPr>
            <a:r>
              <a:rPr lang="en-US" sz="1200" dirty="0"/>
              <a:t>2.   Each of your responses (for those that apply to your experience) must meet the definition of “Joint Matters” to be considered for approval.</a:t>
            </a:r>
          </a:p>
          <a:p>
            <a:pPr marL="0" indent="0">
              <a:buNone/>
            </a:pPr>
            <a:endParaRPr lang="en-US" sz="1200" dirty="0"/>
          </a:p>
          <a:p>
            <a:pPr marL="0" indent="0">
              <a:buNone/>
            </a:pPr>
            <a:r>
              <a:rPr lang="en-US" sz="1200" dirty="0"/>
              <a:t>3.   Responses cannot exceed a 340 character (including spaces) count. If you go over the 340 character limit, you will not be able to submit your packet.</a:t>
            </a: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12</a:t>
            </a:fld>
            <a:endParaRPr lang="en-US" dirty="0"/>
          </a:p>
        </p:txBody>
      </p:sp>
    </p:spTree>
    <p:extLst>
      <p:ext uri="{BB962C8B-B14F-4D97-AF65-F5344CB8AC3E}">
        <p14:creationId xmlns:p14="http://schemas.microsoft.com/office/powerpoint/2010/main" val="387916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When a category is selected, a box will appear for you to submit your description. For completing Question 17, you only need one category for submission, however, you may select as many or as few categories as they apply to your duties. It should be noted, when reviewing self-nomination packets, the E-JDA Board tends to favor packets with a minimum of five categories. While you only need one category to submit, it is critical to have as many as possible.</a:t>
            </a:r>
          </a:p>
          <a:p>
            <a:pPr marL="228600" indent="-228600">
              <a:buAutoNum type="arabicPeriod"/>
            </a:pPr>
            <a:endParaRPr lang="en-US" sz="1200" dirty="0"/>
          </a:p>
          <a:p>
            <a:pPr marL="228600" indent="-228600">
              <a:buAutoNum type="arabicPeriod"/>
            </a:pPr>
            <a:r>
              <a:rPr lang="en-US" sz="1200" dirty="0"/>
              <a:t>If you exceed the 340 character limit, the system will not allow you to proceed with your application. This is why we recommend you work your self nomination</a:t>
            </a:r>
            <a:r>
              <a:rPr lang="en-US" sz="1200" baseline="0" dirty="0"/>
              <a:t> application via the word document on the TMD JOM Public site. This way you will have ample time to choose the right verbiage to articulate your joint experience accurately.  Then once you are ready to fill your application, all you need to do is copy and paste.</a:t>
            </a:r>
            <a:endParaRPr lang="en-US" sz="1200" dirty="0"/>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13</a:t>
            </a:fld>
            <a:endParaRPr lang="en-US" dirty="0"/>
          </a:p>
        </p:txBody>
      </p:sp>
    </p:spTree>
    <p:extLst>
      <p:ext uri="{BB962C8B-B14F-4D97-AF65-F5344CB8AC3E}">
        <p14:creationId xmlns:p14="http://schemas.microsoft.com/office/powerpoint/2010/main" val="2428846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Once you answer Questions 18 &amp; 19, REVIEW your submission to ensure you have answered all questions to the best of your ability, leaving no answer blank. (If unable to provide an answer, respond with N/A.)</a:t>
            </a:r>
          </a:p>
          <a:p>
            <a:pPr marL="228600" indent="-228600">
              <a:buAutoNum type="arabicPeriod"/>
            </a:pPr>
            <a:endParaRPr lang="en-US" sz="1200" dirty="0"/>
          </a:p>
          <a:p>
            <a:pPr marL="228600" indent="-228600">
              <a:buAutoNum type="arabicPeriod"/>
            </a:pPr>
            <a:r>
              <a:rPr lang="en-US" sz="1200" dirty="0"/>
              <a:t>When your application is complete, select “Submit to Service POC.” If you do not want to submit, you can select “Save All” which returns you to the packet tracker page, with your most recent submission listed.</a:t>
            </a: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14</a:t>
            </a:fld>
            <a:endParaRPr lang="en-US" dirty="0"/>
          </a:p>
        </p:txBody>
      </p:sp>
    </p:spTree>
    <p:extLst>
      <p:ext uri="{BB962C8B-B14F-4D97-AF65-F5344CB8AC3E}">
        <p14:creationId xmlns:p14="http://schemas.microsoft.com/office/powerpoint/2010/main" val="990691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Once you have read the information in red type, select the “Submit” link.</a:t>
            </a:r>
          </a:p>
          <a:p>
            <a:pPr marL="228600" indent="-228600">
              <a:buAutoNum type="arabicPeriod"/>
            </a:pPr>
            <a:endParaRPr lang="en-US" sz="1200" dirty="0"/>
          </a:p>
          <a:p>
            <a:pPr marL="228600" indent="-228600">
              <a:buAutoNum type="arabicPeriod"/>
            </a:pPr>
            <a:r>
              <a:rPr lang="en-US" sz="1200" dirty="0"/>
              <a:t>Ensure you have all your necessary supporting documentation available for upload. </a:t>
            </a: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15</a:t>
            </a:fld>
            <a:endParaRPr lang="en-US" dirty="0"/>
          </a:p>
        </p:txBody>
      </p:sp>
    </p:spTree>
    <p:extLst>
      <p:ext uri="{BB962C8B-B14F-4D97-AF65-F5344CB8AC3E}">
        <p14:creationId xmlns:p14="http://schemas.microsoft.com/office/powerpoint/2010/main" val="3996697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After selecting the “Submit” link, you will be redirected to your tracker page, with your most recent application saved in JQS.</a:t>
            </a:r>
          </a:p>
          <a:p>
            <a:pPr marL="228600" indent="-228600">
              <a:buAutoNum type="arabicPeriod"/>
            </a:pPr>
            <a:endParaRPr lang="en-US" sz="1200" dirty="0"/>
          </a:p>
          <a:p>
            <a:pPr marL="228600" indent="-228600">
              <a:buAutoNum type="arabicPeriod"/>
            </a:pPr>
            <a:r>
              <a:rPr lang="en-US" sz="1200" dirty="0"/>
              <a:t>Your packet status will be listed under the Record Status column.</a:t>
            </a:r>
          </a:p>
          <a:p>
            <a:pPr marL="228600" indent="-228600">
              <a:buAutoNum type="arabicPeriod"/>
            </a:pPr>
            <a:endParaRPr lang="en-US" sz="1200" dirty="0"/>
          </a:p>
          <a:p>
            <a:pPr marL="228600" indent="-228600">
              <a:buAutoNum type="arabicPeriod"/>
            </a:pPr>
            <a:r>
              <a:rPr lang="en-US" sz="1200" dirty="0"/>
              <a:t>You will have the opportunity to attach your supporting documentation by selecting “Attach Files” in the Action column.</a:t>
            </a: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16</a:t>
            </a:fld>
            <a:endParaRPr lang="en-US" dirty="0"/>
          </a:p>
        </p:txBody>
      </p:sp>
    </p:spTree>
    <p:extLst>
      <p:ext uri="{BB962C8B-B14F-4D97-AF65-F5344CB8AC3E}">
        <p14:creationId xmlns:p14="http://schemas.microsoft.com/office/powerpoint/2010/main" val="15181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If you followed</a:t>
            </a:r>
            <a:r>
              <a:rPr lang="en-US" baseline="0" dirty="0"/>
              <a:t> these steps, then y</a:t>
            </a:r>
            <a:r>
              <a:rPr lang="en-US" dirty="0"/>
              <a:t>ou</a:t>
            </a:r>
            <a:r>
              <a:rPr lang="en-US" baseline="0" dirty="0"/>
              <a:t> have submitted your self-nomination!</a:t>
            </a:r>
          </a:p>
          <a:p>
            <a:endParaRPr lang="en-US" baseline="0" dirty="0"/>
          </a:p>
          <a:p>
            <a:r>
              <a:rPr lang="en-US" dirty="0"/>
              <a:t>Your self nomination will remain in a batching queue until the batch closes.  It will be extracted two-to-three</a:t>
            </a:r>
            <a:r>
              <a:rPr lang="en-US" baseline="0" dirty="0"/>
              <a:t> weeks prior to the EJDA Board proceedings. </a:t>
            </a:r>
          </a:p>
          <a:p>
            <a:endParaRPr lang="en-US" baseline="0" dirty="0"/>
          </a:p>
          <a:p>
            <a:r>
              <a:rPr lang="en-US" baseline="0" dirty="0"/>
              <a:t>Keep in mind that at any time the application can be removed from the queue if the NGB JOM representative recommends modifications</a:t>
            </a:r>
          </a:p>
          <a:p>
            <a:endParaRPr lang="en-US" baseline="0" dirty="0"/>
          </a:p>
          <a:p>
            <a:r>
              <a:rPr lang="en-US" baseline="0" dirty="0"/>
              <a:t>If modifications are needed the request is sent directly to you for re-work.</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17</a:t>
            </a:fld>
            <a:endParaRPr lang="en-US" dirty="0"/>
          </a:p>
        </p:txBody>
      </p:sp>
    </p:spTree>
    <p:extLst>
      <p:ext uri="{BB962C8B-B14F-4D97-AF65-F5344CB8AC3E}">
        <p14:creationId xmlns:p14="http://schemas.microsoft.com/office/powerpoint/2010/main" val="3756529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F99F78B4-9DD3-4F77-BECE-CA95F0198019}" type="slidenum">
              <a:rPr lang="en-US" smtClean="0"/>
              <a:t>18</a:t>
            </a:fld>
            <a:endParaRPr lang="en-US" dirty="0"/>
          </a:p>
        </p:txBody>
      </p:sp>
    </p:spTree>
    <p:extLst>
      <p:ext uri="{BB962C8B-B14F-4D97-AF65-F5344CB8AC3E}">
        <p14:creationId xmlns:p14="http://schemas.microsoft.com/office/powerpoint/2010/main" val="395975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t>Lessons learned,</a:t>
            </a:r>
          </a:p>
          <a:p>
            <a:pPr>
              <a:buNone/>
            </a:pPr>
            <a:endParaRPr lang="en-US" sz="1200" dirty="0"/>
          </a:p>
          <a:p>
            <a:pPr>
              <a:buNone/>
            </a:pPr>
            <a:r>
              <a:rPr lang="en-US" sz="1200" dirty="0"/>
              <a:t>The hardest part of answering</a:t>
            </a:r>
            <a:r>
              <a:rPr lang="en-US" sz="1200" baseline="0" dirty="0"/>
              <a:t> the questionnaire is writing your duty description to 320 characters and answering the remaining questions under 340 characters.  That is why we recommend you write your template on a word document and once you feel confident that everything is covered, you may email it to J1 JOM email distro for a quick review prior to submitting the application in the JQS. Also, keep in mind that if you need more room, you may submit a memorandum for record as an attachment to help telling your story of your joint experience. </a:t>
            </a:r>
            <a:endParaRPr lang="en-US" sz="1200" dirty="0"/>
          </a:p>
          <a:p>
            <a:endParaRPr lang="en-US" sz="2800" dirty="0"/>
          </a:p>
          <a:p>
            <a:r>
              <a:rPr lang="en-US" sz="2800" dirty="0"/>
              <a:t>Officers must ensure Multiple assignments must be submitted as separate experiences.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Dates are validated and duties are verified as meeting the definition of Joint Matters using the following supporting documentation: </a:t>
            </a:r>
          </a:p>
          <a:p>
            <a:r>
              <a:rPr lang="en-US" sz="1200" b="0" i="0" u="none" strike="noStrike" kern="1200" baseline="0" dirty="0">
                <a:solidFill>
                  <a:schemeClr val="tx1"/>
                </a:solidFill>
                <a:latin typeface="+mn-lt"/>
                <a:ea typeface="+mn-ea"/>
                <a:cs typeface="+mn-cs"/>
              </a:rPr>
              <a:t>o Letter of Evaluation (AF Form 77) </a:t>
            </a:r>
          </a:p>
          <a:p>
            <a:r>
              <a:rPr lang="en-US" sz="1200" b="0" i="0" u="none" strike="noStrike" kern="1200" baseline="0" dirty="0">
                <a:solidFill>
                  <a:schemeClr val="tx1"/>
                </a:solidFill>
                <a:latin typeface="+mn-lt"/>
                <a:ea typeface="+mn-ea"/>
                <a:cs typeface="+mn-cs"/>
              </a:rPr>
              <a:t>o Decorations/Awards with citations/narratives </a:t>
            </a:r>
          </a:p>
          <a:p>
            <a:r>
              <a:rPr lang="en-US" sz="1200" b="0" i="0" u="none" strike="noStrike" kern="1200" baseline="0" dirty="0">
                <a:solidFill>
                  <a:schemeClr val="tx1"/>
                </a:solidFill>
                <a:latin typeface="+mn-lt"/>
                <a:ea typeface="+mn-ea"/>
                <a:cs typeface="+mn-cs"/>
              </a:rPr>
              <a:t>o Officer Performance Report (OPR) </a:t>
            </a:r>
          </a:p>
          <a:p>
            <a:r>
              <a:rPr lang="en-US" sz="1200" b="0" i="0" u="none" strike="noStrike" kern="1200" baseline="0" dirty="0">
                <a:solidFill>
                  <a:schemeClr val="tx1"/>
                </a:solidFill>
                <a:latin typeface="+mn-lt"/>
                <a:ea typeface="+mn-ea"/>
                <a:cs typeface="+mn-cs"/>
              </a:rPr>
              <a:t>o Travel vouchers (the final travel voucher that shows what you were paid) </a:t>
            </a:r>
          </a:p>
          <a:p>
            <a:r>
              <a:rPr lang="en-US" sz="1200" b="0" i="0" u="none" strike="noStrike" kern="1200" baseline="0" dirty="0">
                <a:solidFill>
                  <a:schemeClr val="tx1"/>
                </a:solidFill>
                <a:latin typeface="+mn-lt"/>
                <a:ea typeface="+mn-ea"/>
                <a:cs typeface="+mn-cs"/>
              </a:rPr>
              <a:t>o Memorandum for Records </a:t>
            </a:r>
          </a:p>
          <a:p>
            <a:pPr marL="0" indent="0" eaLnBrk="0" hangingPunct="0">
              <a:spcBef>
                <a:spcPct val="30000"/>
              </a:spcBef>
              <a:buFont typeface="Arial" pitchFamily="34" charset="0"/>
              <a:buNone/>
              <a:defRPr/>
            </a:pPr>
            <a:endParaRPr lang="en-US" sz="1050" dirty="0"/>
          </a:p>
          <a:p>
            <a:pPr marL="0" indent="0" eaLnBrk="0" hangingPunct="0">
              <a:spcBef>
                <a:spcPct val="30000"/>
              </a:spcBef>
              <a:buFont typeface="Arial" pitchFamily="34" charset="0"/>
              <a:buNone/>
              <a:defRPr/>
            </a:pPr>
            <a:r>
              <a:rPr lang="en-US" sz="2800" dirty="0"/>
              <a:t>Understanding the Joint Matters Definition  is a common issue. </a:t>
            </a:r>
            <a:r>
              <a:rPr lang="en-US" sz="1200" b="1" i="0" u="none" strike="noStrike" kern="1200" baseline="0" dirty="0">
                <a:solidFill>
                  <a:schemeClr val="tx1"/>
                </a:solidFill>
                <a:latin typeface="+mn-lt"/>
                <a:ea typeface="+mn-ea"/>
                <a:cs typeface="+mn-cs"/>
              </a:rPr>
              <a:t>A good understanding of the definition of Joint Matters is paramount before proceeding to the next step. Your J1 JOM representative can answer any questions regarding the definition </a:t>
            </a:r>
            <a:endParaRPr lang="en-US" sz="1050" dirty="0"/>
          </a:p>
          <a:p>
            <a:pPr marL="0" lvl="1" indent="0" eaLnBrk="0" hangingPunct="0">
              <a:spcBef>
                <a:spcPct val="30000"/>
              </a:spcBef>
              <a:buFont typeface="Arial" panose="020B0604020202020204" pitchFamily="34" charset="0"/>
              <a:buNone/>
              <a:defRPr/>
            </a:pPr>
            <a:endParaRPr lang="en-US" sz="1050" dirty="0"/>
          </a:p>
          <a:p>
            <a:pPr marL="0" lvl="1" indent="0" eaLnBrk="0" hangingPunct="0">
              <a:spcBef>
                <a:spcPct val="30000"/>
              </a:spcBef>
              <a:buFont typeface="Arial" panose="020B0604020202020204" pitchFamily="34" charset="0"/>
              <a:buNone/>
              <a:defRPr/>
            </a:pPr>
            <a:r>
              <a:rPr lang="en-US" sz="2800" dirty="0"/>
              <a:t>Service in billets such as aide or executive assistant service is normally a negative discriminator.  If you</a:t>
            </a:r>
            <a:r>
              <a:rPr lang="en-US" sz="2800" baseline="0" dirty="0"/>
              <a:t> are an army aid working for an Air Force general, it does not mean that you are </a:t>
            </a:r>
            <a:endParaRPr lang="en-US" sz="2800" dirty="0"/>
          </a:p>
          <a:p>
            <a:pPr>
              <a:buNone/>
            </a:pPr>
            <a:endParaRPr lang="en-US" sz="1200" dirty="0"/>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19</a:t>
            </a:fld>
            <a:endParaRPr lang="en-US" dirty="0"/>
          </a:p>
        </p:txBody>
      </p:sp>
    </p:spTree>
    <p:extLst>
      <p:ext uri="{BB962C8B-B14F-4D97-AF65-F5344CB8AC3E}">
        <p14:creationId xmlns:p14="http://schemas.microsoft.com/office/powerpoint/2010/main" val="395320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where do you start?</a:t>
            </a:r>
          </a:p>
          <a:p>
            <a:endParaRPr lang="en-US" b="0" dirty="0"/>
          </a:p>
          <a:p>
            <a:r>
              <a:rPr lang="en-US" b="0" dirty="0"/>
              <a:t>Fist,</a:t>
            </a:r>
            <a:r>
              <a:rPr lang="en-US" b="0" baseline="0" dirty="0"/>
              <a:t> we encourage each of you to review your joint officer history by going to the JQS website. </a:t>
            </a:r>
          </a:p>
          <a:p>
            <a:endParaRPr lang="en-US" b="0" baseline="0" dirty="0"/>
          </a:p>
          <a:p>
            <a:r>
              <a:rPr lang="en-US" b="0" baseline="0" dirty="0"/>
              <a:t>Ensure your record reflects the level of JPME you have completed. </a:t>
            </a:r>
          </a:p>
          <a:p>
            <a:endParaRPr lang="en-US" b="0" baseline="0" dirty="0"/>
          </a:p>
          <a:p>
            <a:pPr marL="0" indent="0">
              <a:buFontTx/>
              <a:buNone/>
            </a:pPr>
            <a:r>
              <a:rPr lang="en-US" sz="1200" b="0" dirty="0">
                <a:solidFill>
                  <a:srgbClr val="FF0000"/>
                </a:solidFill>
                <a:effectLst>
                  <a:outerShdw blurRad="38100" dist="38100" dir="2700000" algn="tl">
                    <a:srgbClr val="000000">
                      <a:alpha val="43137"/>
                    </a:srgbClr>
                  </a:outerShdw>
                </a:effectLst>
              </a:rPr>
              <a:t>Review</a:t>
            </a:r>
            <a:r>
              <a:rPr lang="en-US" sz="1200" b="0" dirty="0">
                <a:solidFill>
                  <a:schemeClr val="accent5">
                    <a:lumMod val="50000"/>
                  </a:schemeClr>
                </a:solidFill>
              </a:rPr>
              <a:t> the JOM Public site for all the guides and references you will need:</a:t>
            </a:r>
          </a:p>
          <a:p>
            <a:pPr marL="285750" indent="-285750">
              <a:buFontTx/>
              <a:buChar char="-"/>
            </a:pPr>
            <a:endParaRPr lang="en-US" sz="1200" b="0" i="1" dirty="0">
              <a:solidFill>
                <a:schemeClr val="accent5">
                  <a:lumMod val="50000"/>
                </a:schemeClr>
              </a:solidFill>
            </a:endParaRPr>
          </a:p>
          <a:p>
            <a:pPr marL="0" indent="0">
              <a:buFontTx/>
              <a:buNone/>
            </a:pPr>
            <a:r>
              <a:rPr lang="en-US" sz="1200" b="0" dirty="0">
                <a:solidFill>
                  <a:schemeClr val="accent5">
                    <a:lumMod val="50000"/>
                  </a:schemeClr>
                </a:solidFill>
              </a:rPr>
              <a:t>Use the word document template to work on your questionnaire.</a:t>
            </a:r>
          </a:p>
          <a:p>
            <a:endParaRPr lang="en-US" baseline="0" dirty="0"/>
          </a:p>
        </p:txBody>
      </p:sp>
      <p:sp>
        <p:nvSpPr>
          <p:cNvPr id="4" name="Slide Number Placeholder 3"/>
          <p:cNvSpPr>
            <a:spLocks noGrp="1"/>
          </p:cNvSpPr>
          <p:nvPr>
            <p:ph type="sldNum" sz="quarter" idx="10"/>
          </p:nvPr>
        </p:nvSpPr>
        <p:spPr/>
        <p:txBody>
          <a:bodyPr/>
          <a:lstStyle/>
          <a:p>
            <a:fld id="{F99F78B4-9DD3-4F77-BECE-CA95F0198019}" type="slidenum">
              <a:rPr lang="en-US" smtClean="0"/>
              <a:t>2</a:t>
            </a:fld>
            <a:endParaRPr lang="en-US" dirty="0"/>
          </a:p>
        </p:txBody>
      </p:sp>
    </p:spTree>
    <p:extLst>
      <p:ext uri="{BB962C8B-B14F-4D97-AF65-F5344CB8AC3E}">
        <p14:creationId xmlns:p14="http://schemas.microsoft.com/office/powerpoint/2010/main" val="1259570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 references you can use to do more research.</a:t>
            </a:r>
          </a:p>
          <a:p>
            <a:endParaRPr lang="en-US" baseline="0" dirty="0"/>
          </a:p>
          <a:p>
            <a:r>
              <a:rPr lang="en-US" baseline="0" dirty="0"/>
              <a:t>The two hand books have really good information for guidelines of submissions. </a:t>
            </a:r>
          </a:p>
          <a:p>
            <a:endParaRPr lang="en-US" baseline="0" dirty="0"/>
          </a:p>
          <a:p>
            <a:r>
              <a:rPr lang="en-US" baseline="0" dirty="0"/>
              <a:t>The Air Force management hand book provides examples of approved and disapproved submissions you can review. </a:t>
            </a:r>
          </a:p>
        </p:txBody>
      </p:sp>
      <p:sp>
        <p:nvSpPr>
          <p:cNvPr id="4" name="Slide Number Placeholder 3"/>
          <p:cNvSpPr>
            <a:spLocks noGrp="1"/>
          </p:cNvSpPr>
          <p:nvPr>
            <p:ph type="sldNum" sz="quarter" idx="10"/>
          </p:nvPr>
        </p:nvSpPr>
        <p:spPr/>
        <p:txBody>
          <a:bodyPr/>
          <a:lstStyle/>
          <a:p>
            <a:fld id="{F99F78B4-9DD3-4F77-BECE-CA95F0198019}" type="slidenum">
              <a:rPr lang="en-US" smtClean="0"/>
              <a:t>20</a:t>
            </a:fld>
            <a:endParaRPr lang="en-US" dirty="0"/>
          </a:p>
        </p:txBody>
      </p:sp>
    </p:spTree>
    <p:extLst>
      <p:ext uri="{BB962C8B-B14F-4D97-AF65-F5344CB8AC3E}">
        <p14:creationId xmlns:p14="http://schemas.microsoft.com/office/powerpoint/2010/main" val="752757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to this presentation,  If</a:t>
            </a:r>
            <a:r>
              <a:rPr lang="en-US" baseline="0" dirty="0"/>
              <a:t> you have questions or want to learn more please visit our website.  As always, J1 is here to help!</a:t>
            </a:r>
          </a:p>
        </p:txBody>
      </p:sp>
      <p:sp>
        <p:nvSpPr>
          <p:cNvPr id="4" name="Slide Number Placeholder 3"/>
          <p:cNvSpPr>
            <a:spLocks noGrp="1"/>
          </p:cNvSpPr>
          <p:nvPr>
            <p:ph type="sldNum" sz="quarter" idx="10"/>
          </p:nvPr>
        </p:nvSpPr>
        <p:spPr/>
        <p:txBody>
          <a:bodyPr/>
          <a:lstStyle/>
          <a:p>
            <a:fld id="{F99F78B4-9DD3-4F77-BECE-CA95F0198019}" type="slidenum">
              <a:rPr lang="en-US" smtClean="0"/>
              <a:t>21</a:t>
            </a:fld>
            <a:endParaRPr lang="en-US" dirty="0"/>
          </a:p>
        </p:txBody>
      </p:sp>
    </p:spTree>
    <p:extLst>
      <p:ext uri="{BB962C8B-B14F-4D97-AF65-F5344CB8AC3E}">
        <p14:creationId xmlns:p14="http://schemas.microsoft.com/office/powerpoint/2010/main" val="3909247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9F78B4-9DD3-4F77-BECE-CA95F0198019}" type="slidenum">
              <a:rPr lang="en-US" smtClean="0"/>
              <a:t>22</a:t>
            </a:fld>
            <a:endParaRPr lang="en-US"/>
          </a:p>
        </p:txBody>
      </p:sp>
    </p:spTree>
    <p:extLst>
      <p:ext uri="{BB962C8B-B14F-4D97-AF65-F5344CB8AC3E}">
        <p14:creationId xmlns:p14="http://schemas.microsoft.com/office/powerpoint/2010/main" val="176709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link you will need to follow. Make sure you have a </a:t>
            </a:r>
            <a:r>
              <a:rPr lang="en-US" dirty="0" err="1"/>
              <a:t>cac</a:t>
            </a:r>
            <a:r>
              <a:rPr lang="en-US" dirty="0"/>
              <a:t> enabled computer to log in.</a:t>
            </a:r>
            <a:r>
              <a:rPr lang="en-US" baseline="0" dirty="0"/>
              <a:t>  You do not have to be in a military network. A public network will work just fine.  </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3</a:t>
            </a:fld>
            <a:endParaRPr lang="en-US" dirty="0"/>
          </a:p>
        </p:txBody>
      </p:sp>
    </p:spTree>
    <p:extLst>
      <p:ext uri="{BB962C8B-B14F-4D97-AF65-F5344CB8AC3E}">
        <p14:creationId xmlns:p14="http://schemas.microsoft.com/office/powerpoint/2010/main" val="195464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through the initial</a:t>
            </a:r>
            <a:r>
              <a:rPr lang="en-US" baseline="0" dirty="0"/>
              <a:t> screen, you have arrived to the Joint Qualification system site. </a:t>
            </a:r>
          </a:p>
          <a:p>
            <a:endParaRPr lang="en-US" baseline="0" dirty="0"/>
          </a:p>
          <a:p>
            <a:r>
              <a:rPr lang="en-US" baseline="0" dirty="0"/>
              <a:t>Do not select the hyperlinks in blue</a:t>
            </a:r>
          </a:p>
          <a:p>
            <a:endParaRPr lang="en-US" baseline="0" dirty="0"/>
          </a:p>
          <a:p>
            <a:pPr marL="228600" indent="-228600">
              <a:buFont typeface="+mj-lt"/>
              <a:buAutoNum type="arabicPeriod"/>
            </a:pPr>
            <a:r>
              <a:rPr lang="en-US" sz="1200" dirty="0"/>
              <a:t>Always select “</a:t>
            </a:r>
            <a:r>
              <a:rPr lang="en-US" sz="1200" b="1" dirty="0"/>
              <a:t>eligibility criteria</a:t>
            </a:r>
            <a:r>
              <a:rPr lang="en-US" sz="1200" dirty="0"/>
              <a:t>” prior to continuing with your application.</a:t>
            </a:r>
          </a:p>
          <a:p>
            <a:pPr>
              <a:buFont typeface="Arial" pitchFamily="34" charset="0"/>
              <a:buChar char="•"/>
            </a:pPr>
            <a:endParaRPr lang="en-US" sz="1200" dirty="0"/>
          </a:p>
          <a:p>
            <a:pPr marL="228600" indent="-228600"/>
            <a:r>
              <a:rPr lang="en-US" sz="1200" dirty="0"/>
              <a:t>2. 	If you select the “National Guard (ARNG &amp; ANG) link, you will receive an error message.</a:t>
            </a:r>
          </a:p>
          <a:p>
            <a:endParaRPr lang="en-US" dirty="0"/>
          </a:p>
          <a:p>
            <a:endParaRPr lang="en-US" dirty="0"/>
          </a:p>
          <a:p>
            <a:r>
              <a:rPr lang="en-US" dirty="0"/>
              <a:t>Select continue</a:t>
            </a:r>
          </a:p>
        </p:txBody>
      </p:sp>
      <p:sp>
        <p:nvSpPr>
          <p:cNvPr id="4" name="Slide Number Placeholder 3"/>
          <p:cNvSpPr>
            <a:spLocks noGrp="1"/>
          </p:cNvSpPr>
          <p:nvPr>
            <p:ph type="sldNum" sz="quarter" idx="10"/>
          </p:nvPr>
        </p:nvSpPr>
        <p:spPr/>
        <p:txBody>
          <a:bodyPr/>
          <a:lstStyle/>
          <a:p>
            <a:fld id="{F99F78B4-9DD3-4F77-BECE-CA95F0198019}" type="slidenum">
              <a:rPr lang="en-US" smtClean="0"/>
              <a:t>4</a:t>
            </a:fld>
            <a:endParaRPr lang="en-US" dirty="0"/>
          </a:p>
        </p:txBody>
      </p:sp>
    </p:spTree>
    <p:extLst>
      <p:ext uri="{BB962C8B-B14F-4D97-AF65-F5344CB8AC3E}">
        <p14:creationId xmlns:p14="http://schemas.microsoft.com/office/powerpoint/2010/main" val="315086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a:t>
            </a:r>
            <a:r>
              <a:rPr lang="en-US" baseline="0" dirty="0"/>
              <a:t> sure you read through the eligibility Requirements and the criteria to make sure the entry you are making meets the requirements, then click continue. </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5</a:t>
            </a:fld>
            <a:endParaRPr lang="en-US" dirty="0"/>
          </a:p>
        </p:txBody>
      </p:sp>
    </p:spTree>
    <p:extLst>
      <p:ext uri="{BB962C8B-B14F-4D97-AF65-F5344CB8AC3E}">
        <p14:creationId xmlns:p14="http://schemas.microsoft.com/office/powerpoint/2010/main" val="3216687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t>If this is the first time visiting the site, you will need to update your personal profile. Select the link and fill in the information. Once complete, select the submit icon and it will return you to this screen.</a:t>
            </a:r>
          </a:p>
          <a:p>
            <a:pPr marL="228600" indent="-228600">
              <a:buFont typeface="+mj-lt"/>
              <a:buAutoNum type="arabicPeriod"/>
            </a:pPr>
            <a:endParaRPr lang="en-US" sz="1200" dirty="0"/>
          </a:p>
          <a:p>
            <a:pPr marL="228600" indent="-228600">
              <a:buFont typeface="+mj-lt"/>
              <a:buAutoNum type="arabicPeriod"/>
            </a:pPr>
            <a:r>
              <a:rPr lang="en-US" sz="1200" dirty="0"/>
              <a:t>You will also have the ability to view your Joint Officer History. By selecting the “View Joint Officer History” link, you can view your S-JDA Position History, E-JDA Joint Experiences, Discretionary Points, and Joint Education.</a:t>
            </a:r>
          </a:p>
          <a:p>
            <a:pPr marL="228600" indent="-228600">
              <a:buFont typeface="+mj-lt"/>
              <a:buAutoNum type="arabicPeriod"/>
            </a:pPr>
            <a:endParaRPr lang="en-US" sz="1200" dirty="0"/>
          </a:p>
          <a:p>
            <a:pPr marL="228600" indent="-228600">
              <a:buFont typeface="+mj-lt"/>
              <a:buAutoNum type="arabicPeriod"/>
            </a:pPr>
            <a:r>
              <a:rPr lang="en-US" sz="1200" dirty="0"/>
              <a:t>Once you submit a self-nomination packet, you can view, edit, delete, or add files/documentation. Additionally, in the event your packet is approved or disapproved, you can view the E-Summary from the packet. You can view all your previous submissions on this screen.</a:t>
            </a: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6</a:t>
            </a:fld>
            <a:endParaRPr lang="en-US" dirty="0"/>
          </a:p>
        </p:txBody>
      </p:sp>
    </p:spTree>
    <p:extLst>
      <p:ext uri="{BB962C8B-B14F-4D97-AF65-F5344CB8AC3E}">
        <p14:creationId xmlns:p14="http://schemas.microsoft.com/office/powerpoint/2010/main" val="3899786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t>At the bottom of this screen, you will see the link for submitting a new experience. Selecting this link will initiate the self-nomination application process.</a:t>
            </a:r>
          </a:p>
        </p:txBody>
      </p:sp>
      <p:sp>
        <p:nvSpPr>
          <p:cNvPr id="4" name="Slide Number Placeholder 3"/>
          <p:cNvSpPr>
            <a:spLocks noGrp="1"/>
          </p:cNvSpPr>
          <p:nvPr>
            <p:ph type="sldNum" sz="quarter" idx="10"/>
          </p:nvPr>
        </p:nvSpPr>
        <p:spPr/>
        <p:txBody>
          <a:bodyPr/>
          <a:lstStyle/>
          <a:p>
            <a:fld id="{F99F78B4-9DD3-4F77-BECE-CA95F0198019}" type="slidenum">
              <a:rPr lang="en-US" smtClean="0"/>
              <a:t>7</a:t>
            </a:fld>
            <a:endParaRPr lang="en-US" dirty="0"/>
          </a:p>
        </p:txBody>
      </p:sp>
    </p:spTree>
    <p:extLst>
      <p:ext uri="{BB962C8B-B14F-4D97-AF65-F5344CB8AC3E}">
        <p14:creationId xmlns:p14="http://schemas.microsoft.com/office/powerpoint/2010/main" val="652530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At any time during the application process, you can select one of the tabs at the top of the screen.</a:t>
            </a:r>
          </a:p>
          <a:p>
            <a:pPr marL="228600" indent="-228600">
              <a:buAutoNum type="arabicPeriod"/>
            </a:pPr>
            <a:endParaRPr lang="en-US" sz="1200" dirty="0"/>
          </a:p>
          <a:p>
            <a:pPr marL="228600" indent="-228600">
              <a:buAutoNum type="arabicPeriod"/>
            </a:pPr>
            <a:r>
              <a:rPr lang="en-US" sz="1200" dirty="0"/>
              <a:t>Questions in this section are straightforward. As a Guardsman, Army or Air, you will select the appropriate responses from the drop down menus.</a:t>
            </a: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8</a:t>
            </a:fld>
            <a:endParaRPr lang="en-US" dirty="0"/>
          </a:p>
        </p:txBody>
      </p:sp>
    </p:spTree>
    <p:extLst>
      <p:ext uri="{BB962C8B-B14F-4D97-AF65-F5344CB8AC3E}">
        <p14:creationId xmlns:p14="http://schemas.microsoft.com/office/powerpoint/2010/main" val="118714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When entering your Start/Stop dates, it is important they match the dates found in your attached supporting documentation, e.g., orders, DD 214, etc. An OER (Army) or OPR (Air Force) DOES NOT count as a validating document for start/stop date information.</a:t>
            </a:r>
          </a:p>
          <a:p>
            <a:pPr marL="0" indent="0">
              <a:buNone/>
            </a:pPr>
            <a:endParaRPr lang="en-US" sz="1200" dirty="0"/>
          </a:p>
          <a:p>
            <a:pPr marL="0" indent="0">
              <a:buNone/>
            </a:pPr>
            <a:r>
              <a:rPr lang="en-US" sz="1200" dirty="0"/>
              <a:t>2.  For Question 6, unless your JTF HQ is listed in the drop down menu, you will select “None of the Above” (the last selection on the menu).</a:t>
            </a:r>
          </a:p>
          <a:p>
            <a:pPr marL="0" indent="0">
              <a:buNone/>
            </a:pPr>
            <a:endParaRPr lang="en-US" sz="1200" dirty="0"/>
          </a:p>
          <a:p>
            <a:pPr marL="0" indent="0">
              <a:buNone/>
            </a:pPr>
            <a:r>
              <a:rPr lang="en-US" sz="1200" dirty="0"/>
              <a:t>3.</a:t>
            </a:r>
            <a:r>
              <a:rPr lang="en-US" sz="1200" baseline="0" dirty="0"/>
              <a:t>  </a:t>
            </a:r>
            <a:r>
              <a:rPr lang="en-US" sz="1200" dirty="0"/>
              <a:t>Once you have completed Questions 1-6, select “Continue”. If you select “Save Basic Screening,” you will be redirected to your Personal Profile page, with the latest entry added to your tracker. You can return to your packet at any time by accessing JQS.</a:t>
            </a: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9</a:t>
            </a:fld>
            <a:endParaRPr lang="en-US" dirty="0"/>
          </a:p>
        </p:txBody>
      </p:sp>
    </p:spTree>
    <p:extLst>
      <p:ext uri="{BB962C8B-B14F-4D97-AF65-F5344CB8AC3E}">
        <p14:creationId xmlns:p14="http://schemas.microsoft.com/office/powerpoint/2010/main" val="385000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3429678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127481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37004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244904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126070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5072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45130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509647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132427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201915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9635E4-73FD-4E69-AF4A-B97DEB6BBF2A}"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194338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635E4-73FD-4E69-AF4A-B97DEB6BBF2A}" type="datetimeFigureOut">
              <a:rPr lang="en-US" smtClean="0"/>
              <a:t>4/25/2018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57A36-1893-457F-9E6D-F9D17D94480C}" type="slidenum">
              <a:rPr lang="en-US" smtClean="0"/>
              <a:t>‹#›</a:t>
            </a:fld>
            <a:endParaRPr lang="en-US" dirty="0"/>
          </a:p>
        </p:txBody>
      </p:sp>
    </p:spTree>
    <p:extLst>
      <p:ext uri="{BB962C8B-B14F-4D97-AF65-F5344CB8AC3E}">
        <p14:creationId xmlns:p14="http://schemas.microsoft.com/office/powerpoint/2010/main" val="318886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12.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15.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16.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17.pn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m4a"/><Relationship Id="rId7" Type="http://schemas.openxmlformats.org/officeDocument/2006/relationships/image" Target="../media/image18.png"/><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m4a"/><Relationship Id="rId7" Type="http://schemas.openxmlformats.org/officeDocument/2006/relationships/hyperlink" Target="https://tmd.texas.gov/jom" TargetMode="External"/><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hyperlink" Target="https://jqs.dmdc.osd.mil/appj/jqs" TargetMode="External"/><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0.m4a"/><Relationship Id="rId7" Type="http://schemas.openxmlformats.org/officeDocument/2006/relationships/image" Target="../media/image19.png"/><Relationship Id="rId2" Type="http://schemas.microsoft.com/office/2007/relationships/media" Target="../media/media20.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ng.tx.txarng.mbx.jom@mail.mil"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tmd.texas.gov/jom" TargetMode="External"/><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hyperlink" Target="https://jqs.dmdc.osd.mil/appj/jqs" TargetMode="External"/><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11.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2" name="Picture 1" descr="TM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4526" y="921707"/>
            <a:ext cx="3126451" cy="3132429"/>
          </a:xfrm>
          <a:prstGeom prst="rect">
            <a:avLst/>
          </a:prstGeom>
        </p:spPr>
      </p:pic>
      <p:sp>
        <p:nvSpPr>
          <p:cNvPr id="21" name="TextBox 20"/>
          <p:cNvSpPr txBox="1"/>
          <p:nvPr/>
        </p:nvSpPr>
        <p:spPr>
          <a:xfrm>
            <a:off x="1671052" y="4250929"/>
            <a:ext cx="8849895" cy="1077218"/>
          </a:xfrm>
          <a:prstGeom prst="rect">
            <a:avLst/>
          </a:prstGeom>
          <a:noFill/>
        </p:spPr>
        <p:txBody>
          <a:bodyPr wrap="square" rtlCol="0">
            <a:spAutoFit/>
          </a:bodyPr>
          <a:lstStyle/>
          <a:p>
            <a:pPr algn="ctr"/>
            <a:br>
              <a:rPr lang="en-US" sz="3200" b="1" dirty="0">
                <a:solidFill>
                  <a:srgbClr val="002F6C"/>
                </a:solidFill>
                <a:cs typeface="Impact"/>
              </a:rPr>
            </a:br>
            <a:r>
              <a:rPr lang="en-US" sz="3200" b="1" dirty="0">
                <a:solidFill>
                  <a:srgbClr val="002F6C"/>
                </a:solidFill>
                <a:cs typeface="Impact"/>
              </a:rPr>
              <a:t>Joint Experience by Self Nomination</a:t>
            </a:r>
          </a:p>
        </p:txBody>
      </p:sp>
      <p:pic>
        <p:nvPicPr>
          <p:cNvPr id="8" name="Audio 7">
            <a:hlinkClick r:id="" action="ppaction://media"/>
            <a:extLst>
              <a:ext uri="{FF2B5EF4-FFF2-40B4-BE49-F238E27FC236}">
                <a16:creationId xmlns:a16="http://schemas.microsoft.com/office/drawing/2014/main" id="{C58C8262-4EFD-4652-9A5E-E91BF698D0A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883501615"/>
      </p:ext>
    </p:extLst>
  </p:cSld>
  <p:clrMapOvr>
    <a:masterClrMapping/>
  </p:clrMapOvr>
  <mc:AlternateContent xmlns:mc="http://schemas.openxmlformats.org/markup-compatibility/2006" xmlns:p14="http://schemas.microsoft.com/office/powerpoint/2010/main">
    <mc:Choice Requires="p14">
      <p:transition spd="slow" p14:dur="2000" advTm="11584"/>
    </mc:Choice>
    <mc:Fallback xmlns="">
      <p:transition spd="slow" advTm="1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8" name="Picture 7" descr="JQS 8.PNG"/>
          <p:cNvPicPr>
            <a:picLocks noChangeAspect="1"/>
          </p:cNvPicPr>
          <p:nvPr/>
        </p:nvPicPr>
        <p:blipFill>
          <a:blip r:embed="rId7" cstate="print"/>
          <a:stretch>
            <a:fillRect/>
          </a:stretch>
        </p:blipFill>
        <p:spPr>
          <a:xfrm>
            <a:off x="38097" y="814376"/>
            <a:ext cx="11490884" cy="5151298"/>
          </a:xfrm>
          <a:prstGeom prst="rect">
            <a:avLst/>
          </a:prstGeom>
          <a:ln>
            <a:solidFill>
              <a:schemeClr val="tx1"/>
            </a:solidFill>
          </a:ln>
        </p:spPr>
      </p:pic>
      <p:sp>
        <p:nvSpPr>
          <p:cNvPr id="9" name="Oval 8"/>
          <p:cNvSpPr/>
          <p:nvPr/>
        </p:nvSpPr>
        <p:spPr bwMode="auto">
          <a:xfrm>
            <a:off x="1342220" y="4384110"/>
            <a:ext cx="4244387" cy="1356288"/>
          </a:xfrm>
          <a:prstGeom prst="ellipse">
            <a:avLst/>
          </a:prstGeom>
          <a:noFill/>
          <a:ln w="19050">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pic>
        <p:nvPicPr>
          <p:cNvPr id="2" name="Audio 1">
            <a:hlinkClick r:id="" action="ppaction://media"/>
            <a:extLst>
              <a:ext uri="{FF2B5EF4-FFF2-40B4-BE49-F238E27FC236}">
                <a16:creationId xmlns:a16="http://schemas.microsoft.com/office/drawing/2014/main" id="{413C08EE-D47C-4FB2-9B2A-E0BCC9A1020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599624632"/>
      </p:ext>
    </p:extLst>
  </p:cSld>
  <p:clrMapOvr>
    <a:masterClrMapping/>
  </p:clrMapOvr>
  <mc:AlternateContent xmlns:mc="http://schemas.openxmlformats.org/markup-compatibility/2006" xmlns:p14="http://schemas.microsoft.com/office/powerpoint/2010/main">
    <mc:Choice Requires="p14">
      <p:transition spd="slow" p14:dur="2000" advTm="22188"/>
    </mc:Choice>
    <mc:Fallback xmlns="">
      <p:transition spd="slow" advTm="2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8" name="Picture 7" descr="JQS 9.PNG"/>
          <p:cNvPicPr>
            <a:picLocks noChangeAspect="1"/>
          </p:cNvPicPr>
          <p:nvPr/>
        </p:nvPicPr>
        <p:blipFill>
          <a:blip r:embed="rId6" cstate="print"/>
          <a:stretch>
            <a:fillRect/>
          </a:stretch>
        </p:blipFill>
        <p:spPr>
          <a:xfrm>
            <a:off x="38097" y="814376"/>
            <a:ext cx="11490884" cy="3066680"/>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844007A8-6F72-47E5-BE4D-A3A42AF978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60560649"/>
      </p:ext>
    </p:extLst>
  </p:cSld>
  <p:clrMapOvr>
    <a:masterClrMapping/>
  </p:clrMapOvr>
  <mc:AlternateContent xmlns:mc="http://schemas.openxmlformats.org/markup-compatibility/2006" xmlns:p14="http://schemas.microsoft.com/office/powerpoint/2010/main">
    <mc:Choice Requires="p14">
      <p:transition spd="slow" p14:dur="2000" advTm="8079"/>
    </mc:Choice>
    <mc:Fallback xmlns="">
      <p:transition spd="slow" advTm="8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2" name="Audio 1">
            <a:hlinkClick r:id="" action="ppaction://media"/>
            <a:extLst>
              <a:ext uri="{FF2B5EF4-FFF2-40B4-BE49-F238E27FC236}">
                <a16:creationId xmlns:a16="http://schemas.microsoft.com/office/drawing/2014/main" id="{3CD737B8-B96C-4D27-8343-79C7096EB3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8" name="Picture 7" descr="JQS 10.PNG"/>
          <p:cNvPicPr>
            <a:picLocks noChangeAspect="1"/>
          </p:cNvPicPr>
          <p:nvPr/>
        </p:nvPicPr>
        <p:blipFill>
          <a:blip r:embed="rId6" cstate="print">
            <a:clrChange>
              <a:clrFrom>
                <a:srgbClr val="FFFFFF"/>
              </a:clrFrom>
              <a:clrTo>
                <a:srgbClr val="FFFFFF">
                  <a:alpha val="0"/>
                </a:srgbClr>
              </a:clrTo>
            </a:clrChange>
          </a:blip>
          <a:stretch>
            <a:fillRect/>
          </a:stretch>
        </p:blipFill>
        <p:spPr>
          <a:xfrm>
            <a:off x="38096" y="851648"/>
            <a:ext cx="12065919" cy="5270393"/>
          </a:xfrm>
          <a:prstGeom prst="rect">
            <a:avLst/>
          </a:prstGeom>
          <a:ln>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Tree>
    <p:extLst>
      <p:ext uri="{BB962C8B-B14F-4D97-AF65-F5344CB8AC3E}">
        <p14:creationId xmlns:p14="http://schemas.microsoft.com/office/powerpoint/2010/main" val="3884349938"/>
      </p:ext>
    </p:extLst>
  </p:cSld>
  <p:clrMapOvr>
    <a:masterClrMapping/>
  </p:clrMapOvr>
  <mc:AlternateContent xmlns:mc="http://schemas.openxmlformats.org/markup-compatibility/2006" xmlns:p14="http://schemas.microsoft.com/office/powerpoint/2010/main">
    <mc:Choice Requires="p14">
      <p:transition spd="slow" p14:dur="2000" advTm="34281"/>
    </mc:Choice>
    <mc:Fallback xmlns="">
      <p:transition spd="slow" advTm="3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8" name="Picture 7" descr="JQS 11.PNG"/>
          <p:cNvPicPr>
            <a:picLocks noChangeAspect="1"/>
          </p:cNvPicPr>
          <p:nvPr/>
        </p:nvPicPr>
        <p:blipFill>
          <a:blip r:embed="rId7" cstate="print"/>
          <a:stretch>
            <a:fillRect/>
          </a:stretch>
        </p:blipFill>
        <p:spPr>
          <a:xfrm>
            <a:off x="66377" y="851648"/>
            <a:ext cx="11924518" cy="4680771"/>
          </a:xfrm>
          <a:prstGeom prst="rect">
            <a:avLst/>
          </a:prstGeom>
          <a:ln>
            <a:solidFill>
              <a:schemeClr val="tx1"/>
            </a:solidFill>
          </a:ln>
        </p:spPr>
      </p:pic>
      <p:sp>
        <p:nvSpPr>
          <p:cNvPr id="9" name="Rectangle 8">
            <a:extLst>
              <a:ext uri="{FF2B5EF4-FFF2-40B4-BE49-F238E27FC236}">
                <a16:creationId xmlns:a16="http://schemas.microsoft.com/office/drawing/2014/main" id="{3006D9E4-1BB8-4DA1-A553-F9D158D0FAEB}"/>
              </a:ext>
            </a:extLst>
          </p:cNvPr>
          <p:cNvSpPr/>
          <p:nvPr/>
        </p:nvSpPr>
        <p:spPr>
          <a:xfrm>
            <a:off x="2407024" y="2218764"/>
            <a:ext cx="3039035" cy="7078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DF87E7-036A-45D5-A0B0-69775239B1F2}"/>
              </a:ext>
            </a:extLst>
          </p:cNvPr>
          <p:cNvSpPr/>
          <p:nvPr/>
        </p:nvSpPr>
        <p:spPr>
          <a:xfrm>
            <a:off x="2407024" y="3557574"/>
            <a:ext cx="3039035" cy="70788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6B7D6337-E635-4DAB-8146-FADD10E1B67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pic>
        <p:nvPicPr>
          <p:cNvPr id="15" name="Picture 14">
            <a:extLst>
              <a:ext uri="{FF2B5EF4-FFF2-40B4-BE49-F238E27FC236}">
                <a16:creationId xmlns:a16="http://schemas.microsoft.com/office/drawing/2014/main" id="{7303B3B8-807B-48D6-8776-CE55A6B6E2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681" y="1550129"/>
            <a:ext cx="436403" cy="436403"/>
          </a:xfrm>
          <a:prstGeom prst="rect">
            <a:avLst/>
          </a:prstGeom>
        </p:spPr>
      </p:pic>
      <p:pic>
        <p:nvPicPr>
          <p:cNvPr id="16" name="Picture 15">
            <a:extLst>
              <a:ext uri="{FF2B5EF4-FFF2-40B4-BE49-F238E27FC236}">
                <a16:creationId xmlns:a16="http://schemas.microsoft.com/office/drawing/2014/main" id="{C97368AC-624C-4128-BBCC-C56F13BFFC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680" y="2798823"/>
            <a:ext cx="436403" cy="436403"/>
          </a:xfrm>
          <a:prstGeom prst="rect">
            <a:avLst/>
          </a:prstGeom>
        </p:spPr>
      </p:pic>
    </p:spTree>
    <p:custDataLst>
      <p:tags r:id="rId1"/>
    </p:custDataLst>
    <p:extLst>
      <p:ext uri="{BB962C8B-B14F-4D97-AF65-F5344CB8AC3E}">
        <p14:creationId xmlns:p14="http://schemas.microsoft.com/office/powerpoint/2010/main" val="1258947289"/>
      </p:ext>
    </p:extLst>
  </p:cSld>
  <p:clrMapOvr>
    <a:masterClrMapping/>
  </p:clrMapOvr>
  <mc:AlternateContent xmlns:mc="http://schemas.openxmlformats.org/markup-compatibility/2006" xmlns:p14="http://schemas.microsoft.com/office/powerpoint/2010/main">
    <mc:Choice Requires="p14">
      <p:transition spd="slow" p14:dur="2000" advTm="56886"/>
    </mc:Choice>
    <mc:Fallback xmlns="">
      <p:transition spd="slow" advTm="56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8" name="Picture 7" descr="JQS 12.PNG"/>
          <p:cNvPicPr>
            <a:picLocks noChangeAspect="1"/>
          </p:cNvPicPr>
          <p:nvPr/>
        </p:nvPicPr>
        <p:blipFill>
          <a:blip r:embed="rId7" cstate="print"/>
          <a:stretch>
            <a:fillRect/>
          </a:stretch>
        </p:blipFill>
        <p:spPr>
          <a:xfrm>
            <a:off x="66377" y="835726"/>
            <a:ext cx="11924518" cy="3300706"/>
          </a:xfrm>
          <a:prstGeom prst="rect">
            <a:avLst/>
          </a:prstGeom>
          <a:ln>
            <a:solidFill>
              <a:schemeClr val="tx1"/>
            </a:solidFill>
          </a:ln>
        </p:spPr>
      </p:pic>
      <p:sp>
        <p:nvSpPr>
          <p:cNvPr id="9" name="Oval 8"/>
          <p:cNvSpPr/>
          <p:nvPr/>
        </p:nvSpPr>
        <p:spPr bwMode="auto">
          <a:xfrm>
            <a:off x="1392323" y="3018695"/>
            <a:ext cx="1664027" cy="363332"/>
          </a:xfrm>
          <a:prstGeom prst="ellipse">
            <a:avLst/>
          </a:prstGeom>
          <a:noFill/>
          <a:ln w="19050">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pic>
        <p:nvPicPr>
          <p:cNvPr id="10" name="Audio 9">
            <a:hlinkClick r:id="" action="ppaction://media"/>
            <a:extLst>
              <a:ext uri="{FF2B5EF4-FFF2-40B4-BE49-F238E27FC236}">
                <a16:creationId xmlns:a16="http://schemas.microsoft.com/office/drawing/2014/main" id="{61EBABF5-567D-4D36-8100-8F1F7888419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6175846"/>
      </p:ext>
    </p:extLst>
  </p:cSld>
  <p:clrMapOvr>
    <a:masterClrMapping/>
  </p:clrMapOvr>
  <mc:AlternateContent xmlns:mc="http://schemas.openxmlformats.org/markup-compatibility/2006" xmlns:p14="http://schemas.microsoft.com/office/powerpoint/2010/main">
    <mc:Choice Requires="p14">
      <p:transition spd="slow" p14:dur="2000" advTm="26768"/>
    </mc:Choice>
    <mc:Fallback xmlns="">
      <p:transition spd="slow" advTm="2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11" name="Picture 10" descr="JQS 13.PNG"/>
          <p:cNvPicPr>
            <a:picLocks noChangeAspect="1"/>
          </p:cNvPicPr>
          <p:nvPr/>
        </p:nvPicPr>
        <p:blipFill>
          <a:blip r:embed="rId7" cstate="print"/>
          <a:stretch>
            <a:fillRect/>
          </a:stretch>
        </p:blipFill>
        <p:spPr>
          <a:xfrm>
            <a:off x="66377" y="851648"/>
            <a:ext cx="11924518" cy="4673293"/>
          </a:xfrm>
          <a:prstGeom prst="rect">
            <a:avLst/>
          </a:prstGeom>
          <a:ln>
            <a:solidFill>
              <a:schemeClr val="tx1"/>
            </a:solidFill>
          </a:ln>
        </p:spPr>
      </p:pic>
      <p:sp>
        <p:nvSpPr>
          <p:cNvPr id="8" name="Oval 7"/>
          <p:cNvSpPr/>
          <p:nvPr/>
        </p:nvSpPr>
        <p:spPr bwMode="auto">
          <a:xfrm>
            <a:off x="1442429" y="4672208"/>
            <a:ext cx="699522" cy="363255"/>
          </a:xfrm>
          <a:prstGeom prst="ellipse">
            <a:avLst/>
          </a:prstGeom>
          <a:noFill/>
          <a:ln w="19050">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pic>
        <p:nvPicPr>
          <p:cNvPr id="9" name="Audio 8">
            <a:hlinkClick r:id="" action="ppaction://media"/>
            <a:extLst>
              <a:ext uri="{FF2B5EF4-FFF2-40B4-BE49-F238E27FC236}">
                <a16:creationId xmlns:a16="http://schemas.microsoft.com/office/drawing/2014/main" id="{74681CDF-0CF7-4AF5-B191-E584C7C4308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026665427"/>
      </p:ext>
    </p:extLst>
  </p:cSld>
  <p:clrMapOvr>
    <a:masterClrMapping/>
  </p:clrMapOvr>
  <mc:AlternateContent xmlns:mc="http://schemas.openxmlformats.org/markup-compatibility/2006" xmlns:p14="http://schemas.microsoft.com/office/powerpoint/2010/main">
    <mc:Choice Requires="p14">
      <p:transition spd="slow" p14:dur="2000" advTm="10069"/>
    </mc:Choice>
    <mc:Fallback xmlns="">
      <p:transition spd="slow" advTm="10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10" name="Picture 9" descr="JQS 14.PNG"/>
          <p:cNvPicPr>
            <a:picLocks noChangeAspect="1"/>
          </p:cNvPicPr>
          <p:nvPr/>
        </p:nvPicPr>
        <p:blipFill>
          <a:blip r:embed="rId7" cstate="print"/>
          <a:stretch>
            <a:fillRect/>
          </a:stretch>
        </p:blipFill>
        <p:spPr>
          <a:xfrm>
            <a:off x="66377" y="851648"/>
            <a:ext cx="11924518" cy="4701194"/>
          </a:xfrm>
          <a:prstGeom prst="rect">
            <a:avLst/>
          </a:prstGeom>
          <a:ln>
            <a:solidFill>
              <a:schemeClr val="tx1"/>
            </a:solidFill>
          </a:ln>
        </p:spPr>
      </p:pic>
      <p:sp>
        <p:nvSpPr>
          <p:cNvPr id="11" name="Oval 10"/>
          <p:cNvSpPr/>
          <p:nvPr/>
        </p:nvSpPr>
        <p:spPr bwMode="auto">
          <a:xfrm>
            <a:off x="565608" y="4527570"/>
            <a:ext cx="5928674" cy="519351"/>
          </a:xfrm>
          <a:prstGeom prst="ellipse">
            <a:avLst/>
          </a:prstGeom>
          <a:noFill/>
          <a:ln w="41275">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cxnSp>
        <p:nvCxnSpPr>
          <p:cNvPr id="3" name="Straight Arrow Connector 2"/>
          <p:cNvCxnSpPr/>
          <p:nvPr/>
        </p:nvCxnSpPr>
        <p:spPr>
          <a:xfrm flipH="1">
            <a:off x="7465513" y="4527570"/>
            <a:ext cx="1102290" cy="26989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C6A258D7-918E-4D74-B4B1-FF41DC082BC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698973183"/>
      </p:ext>
    </p:extLst>
  </p:cSld>
  <p:clrMapOvr>
    <a:masterClrMapping/>
  </p:clrMapOvr>
  <mc:AlternateContent xmlns:mc="http://schemas.openxmlformats.org/markup-compatibility/2006" xmlns:p14="http://schemas.microsoft.com/office/powerpoint/2010/main">
    <mc:Choice Requires="p14">
      <p:transition spd="slow" p14:dur="2000" advTm="21642"/>
    </mc:Choice>
    <mc:Fallback xmlns="">
      <p:transition spd="slow" advTm="21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What’s next?</a:t>
            </a:r>
          </a:p>
        </p:txBody>
      </p:sp>
      <p:sp>
        <p:nvSpPr>
          <p:cNvPr id="5" name="TextBox 4"/>
          <p:cNvSpPr txBox="1"/>
          <p:nvPr/>
        </p:nvSpPr>
        <p:spPr>
          <a:xfrm>
            <a:off x="254495" y="1048557"/>
            <a:ext cx="11894666" cy="4708981"/>
          </a:xfrm>
          <a:prstGeom prst="rect">
            <a:avLst/>
          </a:prstGeom>
          <a:noFill/>
        </p:spPr>
        <p:txBody>
          <a:bodyPr wrap="square" rtlCol="0">
            <a:spAutoFit/>
          </a:bodyPr>
          <a:lstStyle/>
          <a:p>
            <a:pPr fontAlgn="base">
              <a:spcBef>
                <a:spcPct val="0"/>
              </a:spcBef>
              <a:spcAft>
                <a:spcPct val="0"/>
              </a:spcAft>
              <a:defRPr/>
            </a:pPr>
            <a:r>
              <a:rPr lang="en-US" sz="2400" b="1" dirty="0">
                <a:solidFill>
                  <a:schemeClr val="accent5">
                    <a:lumMod val="50000"/>
                  </a:schemeClr>
                </a:solidFill>
              </a:rPr>
              <a:t>-   Once your packet has been submitted to the batching queue, it will remain there until the batch closes (two-three weeks prior to the E-JDA Board proceedings).</a:t>
            </a:r>
          </a:p>
          <a:p>
            <a:pPr marL="342900" indent="-342900">
              <a:buFont typeface="Arial" panose="020B0604020202020204" pitchFamily="34" charset="0"/>
              <a:buChar char="•"/>
            </a:pPr>
            <a:endParaRPr lang="en-US" sz="2400" dirty="0"/>
          </a:p>
          <a:p>
            <a:pPr fontAlgn="base">
              <a:spcBef>
                <a:spcPct val="0"/>
              </a:spcBef>
              <a:spcAft>
                <a:spcPct val="0"/>
              </a:spcAft>
              <a:defRPr/>
            </a:pPr>
            <a:r>
              <a:rPr lang="en-US" sz="2400" b="1" dirty="0">
                <a:solidFill>
                  <a:schemeClr val="accent5">
                    <a:lumMod val="50000"/>
                  </a:schemeClr>
                </a:solidFill>
              </a:rPr>
              <a:t>-   At any point prior to the batch closing, the packet can be removed from the queue and returned to the officer in the event modifications are required.</a:t>
            </a:r>
          </a:p>
          <a:p>
            <a:pPr marL="342900" indent="-342900">
              <a:buFont typeface="Arial" panose="020B0604020202020204" pitchFamily="34" charset="0"/>
              <a:buChar char="•"/>
            </a:pPr>
            <a:endParaRPr lang="en-US" sz="2400" dirty="0"/>
          </a:p>
          <a:p>
            <a:pPr fontAlgn="base">
              <a:spcBef>
                <a:spcPct val="0"/>
              </a:spcBef>
              <a:spcAft>
                <a:spcPct val="0"/>
              </a:spcAft>
              <a:defRPr/>
            </a:pPr>
            <a:r>
              <a:rPr lang="en-US" sz="2400" b="1" dirty="0">
                <a:solidFill>
                  <a:schemeClr val="accent5">
                    <a:lumMod val="50000"/>
                  </a:schemeClr>
                </a:solidFill>
              </a:rPr>
              <a:t>-   If modifications need to be made to your category details, the service manager can assist. However, in order to change any of the information (Questions 1-16), the packet will need to be returned </a:t>
            </a:r>
            <a:r>
              <a:rPr lang="en-US" sz="2400" b="1" dirty="0">
                <a:solidFill>
                  <a:srgbClr val="FF0000"/>
                </a:solidFill>
              </a:rPr>
              <a:t>to the officer </a:t>
            </a:r>
            <a:r>
              <a:rPr lang="en-US" sz="2400" b="1" dirty="0">
                <a:solidFill>
                  <a:schemeClr val="accent5">
                    <a:lumMod val="50000"/>
                  </a:schemeClr>
                </a:solidFill>
              </a:rPr>
              <a:t>for rework. </a:t>
            </a:r>
          </a:p>
          <a:p>
            <a:endParaRPr lang="en-US" sz="2400" b="1" dirty="0">
              <a:solidFill>
                <a:srgbClr val="FF0000"/>
              </a:solidFill>
              <a:effectLst>
                <a:outerShdw blurRad="38100" dist="38100" dir="2700000" algn="tl">
                  <a:srgbClr val="000000">
                    <a:alpha val="43137"/>
                  </a:srgbClr>
                </a:outerShdw>
              </a:effectLst>
            </a:endParaRPr>
          </a:p>
          <a:p>
            <a:pPr marL="285750" indent="-285750">
              <a:buFontTx/>
              <a:buChar char="-"/>
            </a:pPr>
            <a:endParaRPr lang="en-US" sz="2400" b="1" dirty="0">
              <a:solidFill>
                <a:schemeClr val="accent5">
                  <a:lumMod val="50000"/>
                </a:schemeClr>
              </a:solidFill>
            </a:endParaRPr>
          </a:p>
          <a:p>
            <a:pPr marL="285750" indent="-285750">
              <a:buFontTx/>
              <a:buChar char="-"/>
            </a:pPr>
            <a:endParaRPr lang="en-US" dirty="0"/>
          </a:p>
          <a:p>
            <a:endParaRPr lang="en-US" b="1" i="1" dirty="0"/>
          </a:p>
        </p:txBody>
      </p:sp>
      <p:sp>
        <p:nvSpPr>
          <p:cNvPr id="7" name="Rectangle 6"/>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9" name="TextBox 8"/>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6" name="Audio 5">
            <a:hlinkClick r:id="" action="ppaction://media"/>
            <a:extLst>
              <a:ext uri="{FF2B5EF4-FFF2-40B4-BE49-F238E27FC236}">
                <a16:creationId xmlns:a16="http://schemas.microsoft.com/office/drawing/2014/main" id="{60D40169-CDBE-4623-A45F-5A75C3A41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50023471"/>
      </p:ext>
    </p:extLst>
  </p:cSld>
  <p:clrMapOvr>
    <a:masterClrMapping/>
  </p:clrMapOvr>
  <mc:AlternateContent xmlns:mc="http://schemas.openxmlformats.org/markup-compatibility/2006" xmlns:p14="http://schemas.microsoft.com/office/powerpoint/2010/main">
    <mc:Choice Requires="p14">
      <p:transition spd="slow" p14:dur="2000" advTm="27677"/>
    </mc:Choice>
    <mc:Fallback xmlns="">
      <p:transition spd="slow" advTm="2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333" y="950042"/>
            <a:ext cx="11775580" cy="5074832"/>
          </a:xfrm>
        </p:spPr>
        <p:txBody>
          <a:bodyPr>
            <a:noAutofit/>
          </a:bodyPr>
          <a:lstStyle/>
          <a:p>
            <a:pPr marL="0" indent="0" eaLnBrk="0" hangingPunct="0">
              <a:spcBef>
                <a:spcPct val="30000"/>
              </a:spcBef>
              <a:buNone/>
              <a:defRPr/>
            </a:pPr>
            <a:r>
              <a:rPr lang="en-US" sz="2400" b="1" dirty="0">
                <a:solidFill>
                  <a:schemeClr val="accent5">
                    <a:lumMod val="50000"/>
                  </a:schemeClr>
                </a:solidFill>
              </a:rPr>
              <a:t>-  If your packet is marked as “Back for Rework”, you will receive an E-mail message indicating you have 90 days to resubmit the packet or it will expire.</a:t>
            </a:r>
          </a:p>
          <a:p>
            <a:pPr marL="0" indent="0" eaLnBrk="0" hangingPunct="0">
              <a:spcBef>
                <a:spcPct val="30000"/>
              </a:spcBef>
              <a:buNone/>
              <a:defRPr/>
            </a:pPr>
            <a:endParaRPr lang="en-US" sz="2400" b="1" dirty="0">
              <a:solidFill>
                <a:schemeClr val="accent5">
                  <a:lumMod val="50000"/>
                </a:schemeClr>
              </a:solidFill>
            </a:endParaRPr>
          </a:p>
          <a:p>
            <a:pPr marL="0" indent="0" eaLnBrk="0" hangingPunct="0">
              <a:spcBef>
                <a:spcPct val="30000"/>
              </a:spcBef>
              <a:buNone/>
              <a:defRPr/>
            </a:pPr>
            <a:r>
              <a:rPr lang="en-US" sz="2400" b="1" dirty="0">
                <a:solidFill>
                  <a:schemeClr val="accent5">
                    <a:lumMod val="50000"/>
                  </a:schemeClr>
                </a:solidFill>
              </a:rPr>
              <a:t>-  In JQS, under your packet tracker, your packet will appear as “Rework” under the Record Status column. You can View, Edit, or Delete the packet from this page.</a:t>
            </a:r>
          </a:p>
          <a:p>
            <a:pPr marL="0" indent="0" eaLnBrk="0" hangingPunct="0">
              <a:spcBef>
                <a:spcPct val="30000"/>
              </a:spcBef>
              <a:buNone/>
              <a:defRPr/>
            </a:pPr>
            <a:endParaRPr lang="en-US" sz="2400" b="1" dirty="0">
              <a:solidFill>
                <a:schemeClr val="accent5">
                  <a:lumMod val="50000"/>
                </a:schemeClr>
              </a:solidFill>
            </a:endParaRPr>
          </a:p>
          <a:p>
            <a:pPr marL="0" indent="0" eaLnBrk="0" hangingPunct="0">
              <a:spcBef>
                <a:spcPct val="30000"/>
              </a:spcBef>
              <a:buNone/>
              <a:defRPr/>
            </a:pPr>
            <a:r>
              <a:rPr lang="en-US" sz="2400" b="1" dirty="0">
                <a:solidFill>
                  <a:schemeClr val="accent5">
                    <a:lumMod val="50000"/>
                  </a:schemeClr>
                </a:solidFill>
              </a:rPr>
              <a:t>-  If you decide to Edit, simply follow the same process for an initial packet submission.</a:t>
            </a:r>
          </a:p>
          <a:p>
            <a:pPr marL="0" indent="0" eaLnBrk="0" hangingPunct="0">
              <a:spcBef>
                <a:spcPct val="30000"/>
              </a:spcBef>
              <a:buNone/>
              <a:defRPr/>
            </a:pPr>
            <a:endParaRPr lang="en-US" sz="2400" b="1" dirty="0">
              <a:solidFill>
                <a:schemeClr val="accent5">
                  <a:lumMod val="50000"/>
                </a:schemeClr>
              </a:solidFill>
            </a:endParaRPr>
          </a:p>
          <a:p>
            <a:pPr marL="0" indent="0" eaLnBrk="0" hangingPunct="0">
              <a:spcBef>
                <a:spcPct val="30000"/>
              </a:spcBef>
              <a:buNone/>
              <a:defRPr/>
            </a:pPr>
            <a:r>
              <a:rPr lang="en-US" sz="2400" b="1" dirty="0">
                <a:solidFill>
                  <a:schemeClr val="accent5">
                    <a:lumMod val="50000"/>
                  </a:schemeClr>
                </a:solidFill>
              </a:rPr>
              <a:t>-  Once you have reworked your packet, and resubmitted, it will re-appear in the pre-batch queue.</a:t>
            </a:r>
          </a:p>
        </p:txBody>
      </p:sp>
      <p:sp>
        <p:nvSpPr>
          <p:cNvPr id="4" name="TextBox 3"/>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If Re-work is required….</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8" name="Audio 7">
            <a:hlinkClick r:id="" action="ppaction://media"/>
            <a:extLst>
              <a:ext uri="{FF2B5EF4-FFF2-40B4-BE49-F238E27FC236}">
                <a16:creationId xmlns:a16="http://schemas.microsoft.com/office/drawing/2014/main" id="{8E7BA235-53D5-42AA-862B-A39AA79C55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98752487"/>
      </p:ext>
    </p:extLst>
  </p:cSld>
  <p:clrMapOvr>
    <a:masterClrMapping/>
  </p:clrMapOvr>
  <mc:AlternateContent xmlns:mc="http://schemas.openxmlformats.org/markup-compatibility/2006" xmlns:p14="http://schemas.microsoft.com/office/powerpoint/2010/main">
    <mc:Choice Requires="p14">
      <p:transition spd="slow" p14:dur="2000" advTm="30781"/>
    </mc:Choice>
    <mc:Fallback xmlns="">
      <p:transition spd="slow" advTm="30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6" name="TextBox 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7" name="Rectangle 6"/>
          <p:cNvSpPr/>
          <p:nvPr/>
        </p:nvSpPr>
        <p:spPr>
          <a:xfrm>
            <a:off x="408378" y="1146835"/>
            <a:ext cx="10992544" cy="4361194"/>
          </a:xfrm>
          <a:prstGeom prst="rect">
            <a:avLst/>
          </a:prstGeom>
        </p:spPr>
        <p:txBody>
          <a:bodyPr wrap="square">
            <a:spAutoFit/>
          </a:bodyPr>
          <a:lstStyle/>
          <a:p>
            <a:pPr eaLnBrk="0" hangingPunct="0">
              <a:spcBef>
                <a:spcPct val="30000"/>
              </a:spcBef>
              <a:defRPr/>
            </a:pPr>
            <a:r>
              <a:rPr lang="en-US" sz="2400" b="1" dirty="0">
                <a:solidFill>
                  <a:schemeClr val="accent5">
                    <a:lumMod val="50000"/>
                  </a:schemeClr>
                </a:solidFill>
              </a:rPr>
              <a:t>-  Develop answers to your questions on a word document to provide thorough descriptions</a:t>
            </a:r>
          </a:p>
          <a:p>
            <a:pPr eaLnBrk="0" hangingPunct="0">
              <a:spcBef>
                <a:spcPct val="30000"/>
              </a:spcBef>
              <a:defRPr/>
            </a:pPr>
            <a:endParaRPr lang="en-US" sz="2400" b="1" dirty="0">
              <a:solidFill>
                <a:schemeClr val="accent5">
                  <a:lumMod val="50000"/>
                </a:schemeClr>
              </a:solidFill>
            </a:endParaRPr>
          </a:p>
          <a:p>
            <a:pPr eaLnBrk="0" hangingPunct="0">
              <a:spcBef>
                <a:spcPct val="30000"/>
              </a:spcBef>
              <a:defRPr/>
            </a:pPr>
            <a:r>
              <a:rPr lang="en-US" sz="2400" b="1" dirty="0">
                <a:solidFill>
                  <a:schemeClr val="accent5">
                    <a:lumMod val="50000"/>
                  </a:schemeClr>
                </a:solidFill>
              </a:rPr>
              <a:t>-  Multiple assignments must be submitted as separate experiences</a:t>
            </a:r>
          </a:p>
          <a:p>
            <a:pPr eaLnBrk="0" hangingPunct="0">
              <a:spcBef>
                <a:spcPct val="30000"/>
              </a:spcBef>
              <a:defRPr/>
            </a:pPr>
            <a:endParaRPr lang="en-US" sz="2400" b="1" dirty="0">
              <a:solidFill>
                <a:schemeClr val="accent5">
                  <a:lumMod val="50000"/>
                </a:schemeClr>
              </a:solidFill>
            </a:endParaRPr>
          </a:p>
          <a:p>
            <a:pPr eaLnBrk="0" hangingPunct="0">
              <a:spcBef>
                <a:spcPct val="30000"/>
              </a:spcBef>
              <a:defRPr/>
            </a:pPr>
            <a:r>
              <a:rPr lang="en-US" sz="2400" b="1" dirty="0">
                <a:solidFill>
                  <a:schemeClr val="accent5">
                    <a:lumMod val="50000"/>
                  </a:schemeClr>
                </a:solidFill>
              </a:rPr>
              <a:t>-  Understanding the Joint Matters Definition</a:t>
            </a:r>
          </a:p>
          <a:p>
            <a:pPr eaLnBrk="0" hangingPunct="0">
              <a:spcBef>
                <a:spcPct val="30000"/>
              </a:spcBef>
              <a:defRPr/>
            </a:pPr>
            <a:endParaRPr lang="en-US" sz="2400" b="1" dirty="0">
              <a:solidFill>
                <a:schemeClr val="accent5">
                  <a:lumMod val="50000"/>
                </a:schemeClr>
              </a:solidFill>
            </a:endParaRPr>
          </a:p>
          <a:p>
            <a:pPr marL="0" lvl="1" eaLnBrk="0" hangingPunct="0">
              <a:spcBef>
                <a:spcPct val="30000"/>
              </a:spcBef>
              <a:defRPr/>
            </a:pPr>
            <a:r>
              <a:rPr lang="en-US" sz="2400" b="1" dirty="0">
                <a:solidFill>
                  <a:schemeClr val="accent5">
                    <a:lumMod val="50000"/>
                  </a:schemeClr>
                </a:solidFill>
              </a:rPr>
              <a:t>-  Service in billets such as aide or executive assistant service is normally a negative discriminator</a:t>
            </a:r>
          </a:p>
          <a:p>
            <a:pPr marL="0" lvl="1" eaLnBrk="0" hangingPunct="0">
              <a:spcBef>
                <a:spcPct val="30000"/>
              </a:spcBef>
              <a:defRPr/>
            </a:pPr>
            <a:endParaRPr lang="en-US" sz="1400" dirty="0"/>
          </a:p>
        </p:txBody>
      </p:sp>
      <p:sp>
        <p:nvSpPr>
          <p:cNvPr id="8" name="TextBox 7"/>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Lessons Learned from JQS Review Panels</a:t>
            </a:r>
          </a:p>
        </p:txBody>
      </p:sp>
      <p:pic>
        <p:nvPicPr>
          <p:cNvPr id="9" name="Audio 8">
            <a:hlinkClick r:id="" action="ppaction://media"/>
            <a:extLst>
              <a:ext uri="{FF2B5EF4-FFF2-40B4-BE49-F238E27FC236}">
                <a16:creationId xmlns:a16="http://schemas.microsoft.com/office/drawing/2014/main" id="{E5537B76-F5B1-4DA3-AB88-7D5A972AB1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85434096"/>
      </p:ext>
    </p:extLst>
  </p:cSld>
  <p:clrMapOvr>
    <a:masterClrMapping/>
  </p:clrMapOvr>
  <mc:AlternateContent xmlns:mc="http://schemas.openxmlformats.org/markup-compatibility/2006" xmlns:p14="http://schemas.microsoft.com/office/powerpoint/2010/main">
    <mc:Choice Requires="p14">
      <p:transition spd="slow" p14:dur="2000" advTm="81317"/>
    </mc:Choice>
    <mc:Fallback xmlns="">
      <p:transition spd="slow" advTm="81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7334" y="1044478"/>
            <a:ext cx="11894666" cy="4131900"/>
          </a:xfrm>
          <a:prstGeom prst="rect">
            <a:avLst/>
          </a:prstGeom>
          <a:noFill/>
        </p:spPr>
        <p:txBody>
          <a:bodyPr wrap="square" rtlCol="0">
            <a:spAutoFit/>
          </a:bodyPr>
          <a:lstStyle/>
          <a:p>
            <a:pPr marL="285750" indent="-285750">
              <a:buFontTx/>
              <a:buChar char="-"/>
            </a:pPr>
            <a:r>
              <a:rPr lang="en-US" sz="2400" b="1" dirty="0">
                <a:solidFill>
                  <a:srgbClr val="FF0000"/>
                </a:solidFill>
                <a:effectLst>
                  <a:outerShdw blurRad="38100" dist="38100" dir="2700000" algn="tl">
                    <a:srgbClr val="000000">
                      <a:alpha val="43137"/>
                    </a:srgbClr>
                  </a:outerShdw>
                </a:effectLst>
              </a:rPr>
              <a:t>Review</a:t>
            </a:r>
            <a:r>
              <a:rPr lang="en-US" sz="2400" b="1" dirty="0">
                <a:solidFill>
                  <a:srgbClr val="002060"/>
                </a:solidFill>
              </a:rPr>
              <a:t> your </a:t>
            </a:r>
            <a:r>
              <a:rPr lang="en-US" sz="2400" b="1" dirty="0">
                <a:solidFill>
                  <a:schemeClr val="accent5">
                    <a:lumMod val="50000"/>
                  </a:schemeClr>
                </a:solidFill>
              </a:rPr>
              <a:t>Joint Officer History (JOH) by going to the Joint Qualification System Website: </a:t>
            </a:r>
            <a:r>
              <a:rPr lang="en-US" sz="2400" b="1" dirty="0">
                <a:solidFill>
                  <a:schemeClr val="accent5">
                    <a:lumMod val="50000"/>
                  </a:schemeClr>
                </a:solidFill>
                <a:hlinkClick r:id="rId6"/>
              </a:rPr>
              <a:t>https://jqs.dmdc.osd.mil/appj/jqs</a:t>
            </a:r>
            <a:r>
              <a:rPr lang="en-US" sz="2400" b="1" dirty="0">
                <a:solidFill>
                  <a:schemeClr val="accent5">
                    <a:lumMod val="50000"/>
                  </a:schemeClr>
                </a:solidFill>
              </a:rPr>
              <a:t>   (Note: Once you login SELECT the ELIGIBILITY CRITERIA link near the bottom).</a:t>
            </a:r>
            <a:endParaRPr lang="en-US" sz="2400" b="1" dirty="0">
              <a:solidFill>
                <a:srgbClr val="FF0000"/>
              </a:solidFill>
              <a:effectLst>
                <a:outerShdw blurRad="38100" dist="38100" dir="2700000" algn="tl">
                  <a:srgbClr val="000000">
                    <a:alpha val="43137"/>
                  </a:srgbClr>
                </a:outerShdw>
              </a:effectLst>
            </a:endParaRPr>
          </a:p>
          <a:p>
            <a:endParaRPr lang="en-US" sz="1050" b="1" dirty="0">
              <a:solidFill>
                <a:srgbClr val="FF0000"/>
              </a:solidFill>
              <a:effectLst>
                <a:outerShdw blurRad="38100" dist="38100" dir="2700000" algn="tl">
                  <a:srgbClr val="000000">
                    <a:alpha val="43137"/>
                  </a:srgbClr>
                </a:outerShdw>
              </a:effectLst>
            </a:endParaRPr>
          </a:p>
          <a:p>
            <a:pPr marL="285750" indent="-285750">
              <a:buFontTx/>
              <a:buChar char="-"/>
            </a:pPr>
            <a:r>
              <a:rPr lang="en-US" sz="2400" b="1" dirty="0">
                <a:solidFill>
                  <a:srgbClr val="FF0000"/>
                </a:solidFill>
                <a:effectLst>
                  <a:outerShdw blurRad="38100" dist="38100" dir="2700000" algn="tl">
                    <a:srgbClr val="000000">
                      <a:alpha val="43137"/>
                    </a:srgbClr>
                  </a:outerShdw>
                </a:effectLst>
              </a:rPr>
              <a:t>Ensure your JPME level </a:t>
            </a:r>
            <a:r>
              <a:rPr lang="en-US" sz="2400" b="1" dirty="0">
                <a:solidFill>
                  <a:schemeClr val="accent5">
                    <a:lumMod val="50000"/>
                  </a:schemeClr>
                </a:solidFill>
              </a:rPr>
              <a:t>is up-to-date in your JOH</a:t>
            </a:r>
          </a:p>
          <a:p>
            <a:pPr marL="285750" indent="-285750">
              <a:buFontTx/>
              <a:buChar char="-"/>
            </a:pPr>
            <a:endParaRPr lang="en-US" sz="2400" b="1" dirty="0">
              <a:solidFill>
                <a:schemeClr val="accent5">
                  <a:lumMod val="50000"/>
                </a:schemeClr>
              </a:solidFill>
            </a:endParaRPr>
          </a:p>
          <a:p>
            <a:pPr marL="285750" indent="-285750">
              <a:buFontTx/>
              <a:buChar char="-"/>
            </a:pPr>
            <a:r>
              <a:rPr lang="en-US" sz="2400" b="1" dirty="0">
                <a:solidFill>
                  <a:srgbClr val="FF0000"/>
                </a:solidFill>
                <a:effectLst>
                  <a:outerShdw blurRad="38100" dist="38100" dir="2700000" algn="tl">
                    <a:srgbClr val="000000">
                      <a:alpha val="43137"/>
                    </a:srgbClr>
                  </a:outerShdw>
                </a:effectLst>
              </a:rPr>
              <a:t>Review</a:t>
            </a:r>
            <a:r>
              <a:rPr lang="en-US" sz="2400" b="1" dirty="0">
                <a:solidFill>
                  <a:schemeClr val="accent5">
                    <a:lumMod val="50000"/>
                  </a:schemeClr>
                </a:solidFill>
              </a:rPr>
              <a:t> the JOM Public site for all the guides and references you will need:   </a:t>
            </a:r>
            <a:r>
              <a:rPr lang="en-US" sz="2400" b="1" dirty="0">
                <a:solidFill>
                  <a:schemeClr val="accent5">
                    <a:lumMod val="50000"/>
                  </a:schemeClr>
                </a:solidFill>
                <a:hlinkClick r:id="rId7"/>
              </a:rPr>
              <a:t>https://tmd.texas.gov/jom</a:t>
            </a:r>
            <a:r>
              <a:rPr lang="en-US" sz="2400" b="1" dirty="0">
                <a:solidFill>
                  <a:schemeClr val="accent5">
                    <a:lumMod val="50000"/>
                  </a:schemeClr>
                </a:solidFill>
              </a:rPr>
              <a:t> </a:t>
            </a:r>
          </a:p>
          <a:p>
            <a:pPr marL="285750" indent="-285750">
              <a:buFontTx/>
              <a:buChar char="-"/>
            </a:pPr>
            <a:endParaRPr lang="en-US" sz="2400" b="1" i="1" dirty="0">
              <a:solidFill>
                <a:schemeClr val="accent5">
                  <a:lumMod val="50000"/>
                </a:schemeClr>
              </a:solidFill>
            </a:endParaRPr>
          </a:p>
          <a:p>
            <a:pPr marL="285750" indent="-285750">
              <a:buFontTx/>
              <a:buChar char="-"/>
            </a:pPr>
            <a:r>
              <a:rPr lang="en-US" sz="2400" b="1" dirty="0">
                <a:solidFill>
                  <a:schemeClr val="accent5">
                    <a:lumMod val="50000"/>
                  </a:schemeClr>
                </a:solidFill>
              </a:rPr>
              <a:t>Use the word document template to work on your questionnaire.</a:t>
            </a:r>
          </a:p>
          <a:p>
            <a:pPr marL="285750" indent="-285750">
              <a:buFontTx/>
              <a:buChar char="-"/>
            </a:pPr>
            <a:endParaRPr lang="en-US" dirty="0"/>
          </a:p>
          <a:p>
            <a:endParaRPr lang="en-US" b="1" i="1" dirty="0"/>
          </a:p>
        </p:txBody>
      </p:sp>
      <p:sp>
        <p:nvSpPr>
          <p:cNvPr id="4" name="TextBox 3"/>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Where do you start?</a:t>
            </a:r>
          </a:p>
        </p:txBody>
      </p:sp>
      <p:sp>
        <p:nvSpPr>
          <p:cNvPr id="6" name="Rectangle 5"/>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8" name="TextBox 7"/>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10" name="Audio 9">
            <a:hlinkClick r:id="" action="ppaction://media"/>
            <a:extLst>
              <a:ext uri="{FF2B5EF4-FFF2-40B4-BE49-F238E27FC236}">
                <a16:creationId xmlns:a16="http://schemas.microsoft.com/office/drawing/2014/main" id="{D67923FB-75AE-4C62-970A-CD3BB881A6F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81938999"/>
      </p:ext>
    </p:extLst>
  </p:cSld>
  <p:clrMapOvr>
    <a:masterClrMapping/>
  </p:clrMapOvr>
  <mc:AlternateContent xmlns:mc="http://schemas.openxmlformats.org/markup-compatibility/2006" xmlns:p14="http://schemas.microsoft.com/office/powerpoint/2010/main">
    <mc:Choice Requires="p14">
      <p:transition spd="slow" p14:dur="2000" advTm="24649"/>
    </mc:Choice>
    <mc:Fallback xmlns="">
      <p:transition spd="slow" advTm="2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8F20A0-CC3D-4C68-833A-FAF15961D6EE}"/>
              </a:ext>
            </a:extLst>
          </p:cNvPr>
          <p:cNvSpPr txBox="1"/>
          <p:nvPr/>
        </p:nvSpPr>
        <p:spPr>
          <a:xfrm>
            <a:off x="516212" y="994341"/>
            <a:ext cx="11666264" cy="2308324"/>
          </a:xfrm>
          <a:prstGeom prst="rect">
            <a:avLst/>
          </a:prstGeom>
          <a:noFill/>
        </p:spPr>
        <p:txBody>
          <a:bodyPr wrap="square" rtlCol="0">
            <a:spAutoFit/>
          </a:bodyPr>
          <a:lstStyle/>
          <a:p>
            <a:pPr marL="285750" indent="-285750">
              <a:buFontTx/>
              <a:buChar char="-"/>
            </a:pPr>
            <a:r>
              <a:rPr lang="en-US" sz="2400" b="1" dirty="0">
                <a:solidFill>
                  <a:srgbClr val="002F6C"/>
                </a:solidFill>
              </a:rPr>
              <a:t>DoDI 1300.19 Joint Officer Management Program Procedures, 2018</a:t>
            </a:r>
          </a:p>
          <a:p>
            <a:endParaRPr lang="en-US" sz="2400" b="1" dirty="0">
              <a:solidFill>
                <a:srgbClr val="002F6C"/>
              </a:solidFill>
            </a:endParaRPr>
          </a:p>
          <a:p>
            <a:pPr marL="285750" indent="-285750">
              <a:buFontTx/>
              <a:buChar char="-"/>
            </a:pPr>
            <a:r>
              <a:rPr lang="en-US" sz="2400" b="1" dirty="0">
                <a:solidFill>
                  <a:srgbClr val="002F6C"/>
                </a:solidFill>
              </a:rPr>
              <a:t>AF Joint Officer Management Handbook, 2014</a:t>
            </a:r>
          </a:p>
          <a:p>
            <a:pPr marL="285750" indent="-285750">
              <a:buFontTx/>
              <a:buChar char="-"/>
            </a:pPr>
            <a:endParaRPr lang="en-US" sz="2400" b="1" dirty="0">
              <a:solidFill>
                <a:srgbClr val="002F6C"/>
              </a:solidFill>
            </a:endParaRPr>
          </a:p>
          <a:p>
            <a:pPr marL="285750" indent="-285750">
              <a:buFontTx/>
              <a:buChar char="-"/>
            </a:pPr>
            <a:r>
              <a:rPr lang="en-US" sz="2400" b="1" dirty="0">
                <a:solidFill>
                  <a:srgbClr val="002F6C"/>
                </a:solidFill>
              </a:rPr>
              <a:t>NGB Joint Qualification Handbook, 2011</a:t>
            </a:r>
          </a:p>
          <a:p>
            <a:pPr marL="285750" indent="-285750">
              <a:buFontTx/>
              <a:buChar char="-"/>
            </a:pPr>
            <a:endParaRPr lang="en-US" sz="2400" i="1" dirty="0">
              <a:solidFill>
                <a:srgbClr val="002F6C"/>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F0D5B011-24BA-4B3C-BADD-8C230F739CDD}"/>
              </a:ext>
            </a:extLst>
          </p:cNvPr>
          <p:cNvSpPr txBox="1"/>
          <p:nvPr/>
        </p:nvSpPr>
        <p:spPr>
          <a:xfrm>
            <a:off x="406895" y="394556"/>
            <a:ext cx="11775580" cy="707886"/>
          </a:xfrm>
          <a:prstGeom prst="rect">
            <a:avLst/>
          </a:prstGeom>
          <a:noFill/>
        </p:spPr>
        <p:txBody>
          <a:bodyPr wrap="square" rtlCol="0">
            <a:spAutoFit/>
          </a:bodyPr>
          <a:lstStyle/>
          <a:p>
            <a:r>
              <a:rPr lang="en-US" sz="4000" b="1" dirty="0">
                <a:solidFill>
                  <a:srgbClr val="002F6C"/>
                </a:solidFill>
                <a:cs typeface="Impact"/>
              </a:rPr>
              <a:t>References:</a:t>
            </a:r>
          </a:p>
        </p:txBody>
      </p:sp>
      <p:sp>
        <p:nvSpPr>
          <p:cNvPr id="7" name="Rectangle 6">
            <a:extLst>
              <a:ext uri="{FF2B5EF4-FFF2-40B4-BE49-F238E27FC236}">
                <a16:creationId xmlns:a16="http://schemas.microsoft.com/office/drawing/2014/main" id="{45C71E14-947C-4517-896C-19298DDDD481}"/>
              </a:ext>
            </a:extLst>
          </p:cNvPr>
          <p:cNvSpPr/>
          <p:nvPr/>
        </p:nvSpPr>
        <p:spPr>
          <a:xfrm>
            <a:off x="9525" y="63295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8" name="Picture 7">
            <a:extLst>
              <a:ext uri="{FF2B5EF4-FFF2-40B4-BE49-F238E27FC236}">
                <a16:creationId xmlns:a16="http://schemas.microsoft.com/office/drawing/2014/main" id="{DDDC8845-0E06-41ED-8BDB-A8C35975DF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58" y="6132721"/>
            <a:ext cx="644056" cy="645287"/>
          </a:xfrm>
          <a:prstGeom prst="rect">
            <a:avLst/>
          </a:prstGeom>
        </p:spPr>
      </p:pic>
      <p:sp>
        <p:nvSpPr>
          <p:cNvPr id="9" name="TextBox 8">
            <a:extLst>
              <a:ext uri="{FF2B5EF4-FFF2-40B4-BE49-F238E27FC236}">
                <a16:creationId xmlns:a16="http://schemas.microsoft.com/office/drawing/2014/main" id="{690CB56F-4D18-4645-A8DA-B118125290E0}"/>
              </a:ext>
            </a:extLst>
          </p:cNvPr>
          <p:cNvSpPr txBox="1"/>
          <p:nvPr/>
        </p:nvSpPr>
        <p:spPr>
          <a:xfrm>
            <a:off x="955636" y="6302603"/>
            <a:ext cx="3321659" cy="323165"/>
          </a:xfrm>
          <a:prstGeom prst="rect">
            <a:avLst/>
          </a:prstGeom>
          <a:noFill/>
        </p:spPr>
        <p:txBody>
          <a:bodyPr wrap="square" rtlCol="0">
            <a:spAutoFit/>
          </a:bodyPr>
          <a:lstStyle/>
          <a:p>
            <a:r>
              <a:rPr lang="en-US" sz="1500" b="1" dirty="0">
                <a:solidFill>
                  <a:srgbClr val="F1C400"/>
                </a:solidFill>
              </a:rPr>
              <a:t>J1</a:t>
            </a:r>
          </a:p>
        </p:txBody>
      </p:sp>
      <p:pic>
        <p:nvPicPr>
          <p:cNvPr id="3" name="Picture 2"/>
          <p:cNvPicPr>
            <a:picLocks noChangeAspect="1"/>
          </p:cNvPicPr>
          <p:nvPr/>
        </p:nvPicPr>
        <p:blipFill>
          <a:blip r:embed="rId7"/>
          <a:stretch>
            <a:fillRect/>
          </a:stretch>
        </p:blipFill>
        <p:spPr>
          <a:xfrm>
            <a:off x="516212" y="1556198"/>
            <a:ext cx="6222791" cy="1518059"/>
          </a:xfrm>
          <a:prstGeom prst="rect">
            <a:avLst/>
          </a:prstGeom>
        </p:spPr>
      </p:pic>
      <p:pic>
        <p:nvPicPr>
          <p:cNvPr id="2" name="Audio 1">
            <a:hlinkClick r:id="" action="ppaction://media"/>
            <a:extLst>
              <a:ext uri="{FF2B5EF4-FFF2-40B4-BE49-F238E27FC236}">
                <a16:creationId xmlns:a16="http://schemas.microsoft.com/office/drawing/2014/main" id="{C68134A0-BD88-4333-BEA6-89C85C10DBA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32804301"/>
      </p:ext>
    </p:extLst>
  </p:cSld>
  <p:clrMapOvr>
    <a:masterClrMapping/>
  </p:clrMapOvr>
  <mc:AlternateContent xmlns:mc="http://schemas.openxmlformats.org/markup-compatibility/2006" xmlns:p14="http://schemas.microsoft.com/office/powerpoint/2010/main">
    <mc:Choice Requires="p14">
      <p:transition spd="slow" p14:dur="2000" advTm="14160"/>
    </mc:Choice>
    <mc:Fallback xmlns="">
      <p:transition spd="slow" advTm="14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6" name="TextBox 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7" name="Rectangle 2"/>
          <p:cNvSpPr txBox="1">
            <a:spLocks noChangeArrowheads="1"/>
          </p:cNvSpPr>
          <p:nvPr/>
        </p:nvSpPr>
        <p:spPr>
          <a:xfrm>
            <a:off x="1914524" y="763633"/>
            <a:ext cx="8362950" cy="457062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02F6C"/>
                </a:solidFill>
                <a:latin typeface="+mn-lt"/>
                <a:ea typeface="+mn-ea"/>
                <a:cs typeface="Impact"/>
              </a:rPr>
              <a:t>Visit our website: </a:t>
            </a:r>
            <a:r>
              <a:rPr lang="en-US" sz="3200" b="1" dirty="0">
                <a:solidFill>
                  <a:srgbClr val="002F6C"/>
                </a:solidFill>
                <a:latin typeface="+mn-lt"/>
                <a:ea typeface="+mn-ea"/>
                <a:cs typeface="Impact"/>
                <a:hlinkClick r:id="rId6"/>
              </a:rPr>
              <a:t>https://tmd.texas.gov/jom</a:t>
            </a:r>
            <a:r>
              <a:rPr lang="en-US" sz="3200" b="1" dirty="0">
                <a:solidFill>
                  <a:srgbClr val="002F6C"/>
                </a:solidFill>
                <a:latin typeface="+mn-lt"/>
                <a:ea typeface="+mn-ea"/>
                <a:cs typeface="Impact"/>
              </a:rPr>
              <a:t>  </a:t>
            </a:r>
            <a:endParaRPr lang="en-US" sz="5400" b="1" dirty="0">
              <a:solidFill>
                <a:srgbClr val="002F6C"/>
              </a:solidFill>
              <a:latin typeface="+mn-lt"/>
              <a:ea typeface="+mn-ea"/>
              <a:cs typeface="Impact"/>
            </a:endParaRPr>
          </a:p>
          <a:p>
            <a:pPr algn="ctr"/>
            <a:r>
              <a:rPr lang="en-US" sz="5400" b="1" dirty="0">
                <a:solidFill>
                  <a:srgbClr val="002F6C"/>
                </a:solidFill>
                <a:latin typeface="+mn-lt"/>
                <a:ea typeface="+mn-ea"/>
                <a:cs typeface="Impact"/>
              </a:rPr>
              <a:t>or</a:t>
            </a:r>
          </a:p>
          <a:p>
            <a:pPr algn="ctr"/>
            <a:r>
              <a:rPr lang="en-US" sz="5400" b="1" dirty="0">
                <a:solidFill>
                  <a:srgbClr val="002F6C"/>
                </a:solidFill>
                <a:latin typeface="+mn-lt"/>
                <a:ea typeface="+mn-ea"/>
                <a:cs typeface="Impact"/>
              </a:rPr>
              <a:t>Contact us with your questions!</a:t>
            </a:r>
          </a:p>
          <a:p>
            <a:pPr algn="ctr"/>
            <a:endParaRPr lang="en-US" sz="1200" b="1" dirty="0">
              <a:solidFill>
                <a:srgbClr val="002F6C"/>
              </a:solidFill>
              <a:latin typeface="+mn-lt"/>
              <a:ea typeface="+mn-ea"/>
              <a:cs typeface="Impact"/>
            </a:endParaRPr>
          </a:p>
          <a:p>
            <a:pPr algn="ctr"/>
            <a:endParaRPr lang="en-US" sz="2000" dirty="0">
              <a:solidFill>
                <a:srgbClr val="002F6C"/>
              </a:solidFill>
              <a:latin typeface="+mn-lt"/>
              <a:ea typeface="+mn-ea"/>
              <a:cs typeface="Impact"/>
            </a:endParaRPr>
          </a:p>
          <a:p>
            <a:pPr algn="ctr"/>
            <a:r>
              <a:rPr lang="en-US" sz="3200" b="1" dirty="0">
                <a:solidFill>
                  <a:srgbClr val="002F6C"/>
                </a:solidFill>
                <a:latin typeface="+mn-lt"/>
                <a:ea typeface="+mn-ea"/>
                <a:cs typeface="Impact"/>
                <a:hlinkClick r:id="rId7"/>
              </a:rPr>
              <a:t>ng.tx.txarng.mbx.jom@mail.mil</a:t>
            </a:r>
            <a:r>
              <a:rPr lang="en-US" sz="3200" b="1" dirty="0">
                <a:solidFill>
                  <a:srgbClr val="002F6C"/>
                </a:solidFill>
                <a:latin typeface="+mn-lt"/>
                <a:ea typeface="+mn-ea"/>
                <a:cs typeface="Impact"/>
              </a:rPr>
              <a:t> </a:t>
            </a:r>
          </a:p>
          <a:p>
            <a:pPr algn="ctr"/>
            <a:endParaRPr lang="en-US" sz="2000" dirty="0">
              <a:solidFill>
                <a:srgbClr val="002F6C"/>
              </a:solidFill>
              <a:latin typeface="+mn-lt"/>
              <a:ea typeface="+mn-ea"/>
              <a:cs typeface="Impact"/>
            </a:endParaRPr>
          </a:p>
          <a:p>
            <a:pPr algn="ctr"/>
            <a:endParaRPr lang="en-US" sz="2000" dirty="0">
              <a:solidFill>
                <a:srgbClr val="002F6C"/>
              </a:solidFill>
              <a:latin typeface="+mn-lt"/>
              <a:ea typeface="+mn-ea"/>
              <a:cs typeface="Impact"/>
            </a:endParaRPr>
          </a:p>
        </p:txBody>
      </p:sp>
      <p:sp>
        <p:nvSpPr>
          <p:cNvPr id="8" name="Rectangle 7"/>
          <p:cNvSpPr/>
          <p:nvPr/>
        </p:nvSpPr>
        <p:spPr>
          <a:xfrm rot="16200000">
            <a:off x="5632828" y="4197701"/>
            <a:ext cx="553998" cy="4765718"/>
          </a:xfrm>
          <a:prstGeom prst="rect">
            <a:avLst/>
          </a:prstGeom>
          <a:noFill/>
        </p:spPr>
        <p:txBody>
          <a:bodyPr vert="vert" wrap="square" lIns="91440" tIns="45720" rIns="91440" bIns="45720">
            <a:spAutoFit/>
          </a:bodyPr>
          <a:lstStyle/>
          <a:p>
            <a:pPr algn="ctr"/>
            <a:r>
              <a:rPr lang="en-US" sz="2400" b="0" cap="none" spc="0" dirty="0">
                <a:ln w="0"/>
                <a:solidFill>
                  <a:srgbClr val="7030A0"/>
                </a:solidFill>
                <a:effectLst>
                  <a:outerShdw blurRad="38100" dist="38100" dir="2700000" algn="tl">
                    <a:srgbClr val="000000">
                      <a:alpha val="43137"/>
                    </a:srgbClr>
                  </a:outerShdw>
                  <a:reflection blurRad="6350" stA="53000" endA="300" endPos="35500" dir="5400000" sy="-90000" algn="bl" rotWithShape="0"/>
                </a:effectLst>
              </a:rPr>
              <a:t>JOINT MATTERS!</a:t>
            </a:r>
          </a:p>
        </p:txBody>
      </p:sp>
      <p:pic>
        <p:nvPicPr>
          <p:cNvPr id="2" name="Audio 1">
            <a:hlinkClick r:id="" action="ppaction://media"/>
            <a:extLst>
              <a:ext uri="{FF2B5EF4-FFF2-40B4-BE49-F238E27FC236}">
                <a16:creationId xmlns:a16="http://schemas.microsoft.com/office/drawing/2014/main" id="{450BA446-544C-4439-A568-799198E052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81738032"/>
      </p:ext>
    </p:extLst>
  </p:cSld>
  <p:clrMapOvr>
    <a:masterClrMapping/>
  </p:clrMapOvr>
  <mc:AlternateContent xmlns:mc="http://schemas.openxmlformats.org/markup-compatibility/2006" xmlns:p14="http://schemas.microsoft.com/office/powerpoint/2010/main">
    <mc:Choice Requires="p14">
      <p:transition spd="slow" p14:dur="2000" advTm="9090"/>
    </mc:Choice>
    <mc:Fallback xmlns="">
      <p:transition spd="slow" advTm="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ty honor texas slide 4-3.jpg"/>
          <p:cNvPicPr>
            <a:picLocks noChangeAspect="1"/>
          </p:cNvPicPr>
          <p:nvPr/>
        </p:nvPicPr>
        <p:blipFill rotWithShape="1">
          <a:blip r:embed="rId3">
            <a:extLst>
              <a:ext uri="{28A0092B-C50C-407E-A947-70E740481C1C}">
                <a14:useLocalDpi xmlns:a14="http://schemas.microsoft.com/office/drawing/2010/main" val="0"/>
              </a:ext>
            </a:extLst>
          </a:blip>
          <a:srcRect t="1401" b="1540"/>
          <a:stretch/>
        </p:blipFill>
        <p:spPr>
          <a:xfrm>
            <a:off x="-90152" y="1"/>
            <a:ext cx="12282152" cy="6870095"/>
          </a:xfrm>
          <a:prstGeom prst="rect">
            <a:avLst/>
          </a:prstGeom>
        </p:spPr>
      </p:pic>
    </p:spTree>
    <p:extLst>
      <p:ext uri="{BB962C8B-B14F-4D97-AF65-F5344CB8AC3E}">
        <p14:creationId xmlns:p14="http://schemas.microsoft.com/office/powerpoint/2010/main" val="1944759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QS 2.PNG"/>
          <p:cNvPicPr>
            <a:picLocks noChangeAspect="1"/>
          </p:cNvPicPr>
          <p:nvPr/>
        </p:nvPicPr>
        <p:blipFill rotWithShape="1">
          <a:blip r:embed="rId6" cstate="print"/>
          <a:srcRect l="23425" r="23859"/>
          <a:stretch/>
        </p:blipFill>
        <p:spPr>
          <a:xfrm>
            <a:off x="889000" y="1466846"/>
            <a:ext cx="6182458" cy="5067307"/>
          </a:xfrm>
          <a:prstGeom prst="rect">
            <a:avLst/>
          </a:prstGeom>
          <a:ln>
            <a:solidFill>
              <a:srgbClr val="000000"/>
            </a:solidFill>
          </a:ln>
        </p:spPr>
      </p:pic>
      <p:sp>
        <p:nvSpPr>
          <p:cNvPr id="6" name="Oval 5"/>
          <p:cNvSpPr/>
          <p:nvPr/>
        </p:nvSpPr>
        <p:spPr bwMode="auto">
          <a:xfrm>
            <a:off x="3606800" y="4140199"/>
            <a:ext cx="680916" cy="215900"/>
          </a:xfrm>
          <a:prstGeom prst="ellipse">
            <a:avLst/>
          </a:prstGeom>
          <a:noFill/>
          <a:ln w="28575">
            <a:solidFill>
              <a:srgbClr val="FF0000"/>
            </a:solidFill>
            <a:miter lim="800000"/>
            <a:headEnd/>
            <a:tailEnd/>
          </a:ln>
          <a:effectLst/>
        </p:spPr>
        <p:txBody>
          <a:bodyPr wrap="square" lIns="45720" rIns="45720" rtlCol="0" anchor="ctr">
            <a:spAutoFit/>
          </a:bodyPr>
          <a:lstStyle/>
          <a:p>
            <a:pPr algn="ctr" eaLnBrk="0" fontAlgn="base" hangingPunct="0">
              <a:spcBef>
                <a:spcPct val="0"/>
              </a:spcBef>
              <a:spcAft>
                <a:spcPct val="0"/>
              </a:spcAft>
              <a:buFont typeface="Wingdings" pitchFamily="2" charset="2"/>
              <a:buChar char="ü"/>
            </a:pPr>
            <a:endParaRPr lang="en-US" dirty="0">
              <a:solidFill>
                <a:srgbClr val="FFFFFF"/>
              </a:solidFill>
              <a:latin typeface="Arial" charset="0"/>
              <a:cs typeface="Arial" charset="0"/>
            </a:endParaRPr>
          </a:p>
        </p:txBody>
      </p:sp>
      <p:sp>
        <p:nvSpPr>
          <p:cNvPr id="7" name="TextBox 6"/>
          <p:cNvSpPr txBox="1"/>
          <p:nvPr/>
        </p:nvSpPr>
        <p:spPr>
          <a:xfrm>
            <a:off x="7924800" y="2971800"/>
            <a:ext cx="3081216" cy="1200329"/>
          </a:xfrm>
          <a:prstGeom prst="rect">
            <a:avLst/>
          </a:prstGeom>
          <a:noFill/>
          <a:ln>
            <a:solidFill>
              <a:srgbClr val="000000"/>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sz="2400" b="1" dirty="0">
                <a:solidFill>
                  <a:schemeClr val="accent5">
                    <a:lumMod val="50000"/>
                  </a:schemeClr>
                </a:solidFill>
              </a:rPr>
              <a:t>You will need your CAC Card to continue into the site</a:t>
            </a:r>
          </a:p>
        </p:txBody>
      </p:sp>
      <p:cxnSp>
        <p:nvCxnSpPr>
          <p:cNvPr id="8" name="Straight Arrow Connector 7"/>
          <p:cNvCxnSpPr/>
          <p:nvPr/>
        </p:nvCxnSpPr>
        <p:spPr>
          <a:xfrm flipV="1">
            <a:off x="4287716" y="3670300"/>
            <a:ext cx="3319584" cy="577849"/>
          </a:xfrm>
          <a:prstGeom prst="straightConnector1">
            <a:avLst/>
          </a:prstGeom>
          <a:noFill/>
          <a:ln w="9525" cap="flat" cmpd="sng" algn="ctr">
            <a:solidFill>
              <a:srgbClr val="FF0000"/>
            </a:solidFill>
            <a:prstDash val="solid"/>
            <a:tailEnd type="arrow"/>
          </a:ln>
          <a:effectLst/>
        </p:spPr>
      </p:cxnSp>
      <p:sp>
        <p:nvSpPr>
          <p:cNvPr id="10" name="TextBox 9"/>
          <p:cNvSpPr txBox="1"/>
          <p:nvPr/>
        </p:nvSpPr>
        <p:spPr>
          <a:xfrm>
            <a:off x="765578" y="970940"/>
            <a:ext cx="13399160" cy="523220"/>
          </a:xfrm>
          <a:prstGeom prst="rect">
            <a:avLst/>
          </a:prstGeom>
          <a:noFill/>
        </p:spPr>
        <p:txBody>
          <a:bodyPr wrap="square" rtlCol="0">
            <a:spAutoFit/>
          </a:bodyPr>
          <a:lstStyle/>
          <a:p>
            <a:r>
              <a:rPr lang="en-US" sz="2800" b="1" dirty="0">
                <a:solidFill>
                  <a:srgbClr val="002F6C"/>
                </a:solidFill>
                <a:cs typeface="Impact"/>
              </a:rPr>
              <a:t>Initial Screen…</a:t>
            </a:r>
          </a:p>
        </p:txBody>
      </p:sp>
      <p:sp>
        <p:nvSpPr>
          <p:cNvPr id="11" name="TextBox 10"/>
          <p:cNvSpPr txBox="1"/>
          <p:nvPr/>
        </p:nvSpPr>
        <p:spPr>
          <a:xfrm>
            <a:off x="89395" y="165371"/>
            <a:ext cx="13399160" cy="707886"/>
          </a:xfrm>
          <a:prstGeom prst="rect">
            <a:avLst/>
          </a:prstGeom>
          <a:noFill/>
        </p:spPr>
        <p:txBody>
          <a:bodyPr wrap="square" rtlCol="0">
            <a:spAutoFit/>
          </a:bodyPr>
          <a:lstStyle/>
          <a:p>
            <a:r>
              <a:rPr lang="en-US" sz="4000" b="1" dirty="0">
                <a:solidFill>
                  <a:srgbClr val="002F6C"/>
                </a:solidFill>
                <a:cs typeface="Impact"/>
              </a:rPr>
              <a:t>Here is the link to JQS: </a:t>
            </a:r>
            <a:r>
              <a:rPr lang="en-US" sz="4000" dirty="0">
                <a:hlinkClick r:id="rId7"/>
              </a:rPr>
              <a:t>https://jqs.dmdc.osd.mil/appj/jqs</a:t>
            </a:r>
            <a:r>
              <a:rPr lang="en-US" sz="4000" dirty="0"/>
              <a:t>   </a:t>
            </a:r>
            <a:endParaRPr lang="en-US" sz="4000" b="1" dirty="0">
              <a:solidFill>
                <a:srgbClr val="002F6C"/>
              </a:solidFill>
              <a:cs typeface="Impact"/>
            </a:endParaRPr>
          </a:p>
        </p:txBody>
      </p:sp>
      <p:pic>
        <p:nvPicPr>
          <p:cNvPr id="3" name="Audio 2">
            <a:hlinkClick r:id="" action="ppaction://media"/>
            <a:extLst>
              <a:ext uri="{FF2B5EF4-FFF2-40B4-BE49-F238E27FC236}">
                <a16:creationId xmlns:a16="http://schemas.microsoft.com/office/drawing/2014/main" id="{AF1F61BB-E33A-4830-96FE-D3C1CF490D6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217783522"/>
      </p:ext>
    </p:extLst>
  </p:cSld>
  <p:clrMapOvr>
    <a:masterClrMapping/>
  </p:clrMapOvr>
  <mc:AlternateContent xmlns:mc="http://schemas.openxmlformats.org/markup-compatibility/2006" xmlns:p14="http://schemas.microsoft.com/office/powerpoint/2010/main">
    <mc:Choice Requires="p14">
      <p:transition spd="slow" p14:dur="2000" advTm="11108"/>
    </mc:Choice>
    <mc:Fallback xmlns="">
      <p:transition spd="slow" advTm="1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JQS 3.PNG"/>
          <p:cNvPicPr>
            <a:picLocks noChangeAspect="1"/>
          </p:cNvPicPr>
          <p:nvPr/>
        </p:nvPicPr>
        <p:blipFill>
          <a:blip r:embed="rId6" cstate="print"/>
          <a:stretch>
            <a:fillRect/>
          </a:stretch>
        </p:blipFill>
        <p:spPr>
          <a:xfrm>
            <a:off x="38099" y="801025"/>
            <a:ext cx="12107787" cy="5100398"/>
          </a:xfrm>
          <a:prstGeom prst="rect">
            <a:avLst/>
          </a:prstGeom>
          <a:ln>
            <a:solidFill>
              <a:schemeClr val="tx1"/>
            </a:solidFill>
          </a:ln>
        </p:spPr>
      </p:pic>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6" name="TextBox 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7" name="TextBox 6"/>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10" name="Oval 9"/>
          <p:cNvSpPr/>
          <p:nvPr/>
        </p:nvSpPr>
        <p:spPr bwMode="auto">
          <a:xfrm>
            <a:off x="1701872" y="5187641"/>
            <a:ext cx="903541" cy="228600"/>
          </a:xfrm>
          <a:prstGeom prst="ellipse">
            <a:avLst/>
          </a:prstGeom>
          <a:noFill/>
          <a:ln w="19050">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sp>
        <p:nvSpPr>
          <p:cNvPr id="17" name="Oval 16"/>
          <p:cNvSpPr/>
          <p:nvPr/>
        </p:nvSpPr>
        <p:spPr bwMode="auto">
          <a:xfrm>
            <a:off x="941388" y="5568481"/>
            <a:ext cx="760485" cy="259599"/>
          </a:xfrm>
          <a:prstGeom prst="ellipse">
            <a:avLst/>
          </a:prstGeom>
          <a:noFill/>
          <a:ln w="19050">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sp>
        <p:nvSpPr>
          <p:cNvPr id="3" name="TextBox 2"/>
          <p:cNvSpPr txBox="1"/>
          <p:nvPr/>
        </p:nvSpPr>
        <p:spPr>
          <a:xfrm>
            <a:off x="1200831" y="4418200"/>
            <a:ext cx="501041" cy="769441"/>
          </a:xfrm>
          <a:prstGeom prst="rect">
            <a:avLst/>
          </a:prstGeom>
          <a:noFill/>
        </p:spPr>
        <p:txBody>
          <a:bodyPr wrap="square" rtlCol="0">
            <a:spAutoFit/>
          </a:bodyPr>
          <a:lstStyle/>
          <a:p>
            <a:r>
              <a:rPr lang="en-US" sz="4400" dirty="0">
                <a:solidFill>
                  <a:srgbClr val="FF0000"/>
                </a:solidFill>
              </a:rPr>
              <a:t>X</a:t>
            </a:r>
          </a:p>
        </p:txBody>
      </p:sp>
      <p:pic>
        <p:nvPicPr>
          <p:cNvPr id="2" name="Audio 1">
            <a:hlinkClick r:id="" action="ppaction://media"/>
            <a:extLst>
              <a:ext uri="{FF2B5EF4-FFF2-40B4-BE49-F238E27FC236}">
                <a16:creationId xmlns:a16="http://schemas.microsoft.com/office/drawing/2014/main" id="{099BE038-5E72-467F-BC10-AA048AEBF2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634358602"/>
      </p:ext>
    </p:extLst>
  </p:cSld>
  <p:clrMapOvr>
    <a:masterClrMapping/>
  </p:clrMapOvr>
  <mc:AlternateContent xmlns:mc="http://schemas.openxmlformats.org/markup-compatibility/2006" xmlns:p14="http://schemas.microsoft.com/office/powerpoint/2010/main">
    <mc:Choice Requires="p14">
      <p:transition spd="slow" p14:dur="2000" advTm="23913"/>
    </mc:Choice>
    <mc:Fallback xmlns="">
      <p:transition spd="slow" advTm="2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0" grpId="0" animBg="1"/>
      <p:bldP spid="1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6" name="TextBox 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7" name="TextBox 6"/>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pic>
        <p:nvPicPr>
          <p:cNvPr id="8" name="Picture 7"/>
          <p:cNvPicPr>
            <a:picLocks noChangeAspect="1"/>
          </p:cNvPicPr>
          <p:nvPr/>
        </p:nvPicPr>
        <p:blipFill>
          <a:blip r:embed="rId7"/>
          <a:stretch>
            <a:fillRect/>
          </a:stretch>
        </p:blipFill>
        <p:spPr>
          <a:xfrm>
            <a:off x="38100" y="808659"/>
            <a:ext cx="12107787" cy="4868241"/>
          </a:xfrm>
          <a:prstGeom prst="rect">
            <a:avLst/>
          </a:prstGeom>
          <a:ln>
            <a:solidFill>
              <a:schemeClr val="tx1"/>
            </a:solidFill>
          </a:ln>
        </p:spPr>
      </p:pic>
      <p:sp>
        <p:nvSpPr>
          <p:cNvPr id="9" name="Oval 8"/>
          <p:cNvSpPr/>
          <p:nvPr/>
        </p:nvSpPr>
        <p:spPr bwMode="auto">
          <a:xfrm>
            <a:off x="944528" y="5387088"/>
            <a:ext cx="762000" cy="228600"/>
          </a:xfrm>
          <a:prstGeom prst="ellipse">
            <a:avLst/>
          </a:prstGeom>
          <a:noFill/>
          <a:ln w="19050">
            <a:solidFill>
              <a:srgbClr val="FF0000"/>
            </a:solidFill>
            <a:miter lim="800000"/>
            <a:headEnd/>
            <a:tailEnd/>
          </a:ln>
          <a:effectLst/>
        </p:spPr>
        <p:txBody>
          <a:bodyPr lIns="45720" rIns="45720" rtlCol="0" anchor="ctr">
            <a:spAutoFit/>
          </a:bodyPr>
          <a:lstStyle/>
          <a:p>
            <a:pPr algn="ctr" eaLnBrk="0" hangingPunct="0">
              <a:buFont typeface="Wingdings" pitchFamily="2" charset="2"/>
              <a:buChar char="ü"/>
            </a:pPr>
            <a:endParaRPr lang="en-US" dirty="0">
              <a:solidFill>
                <a:schemeClr val="bg1"/>
              </a:solidFill>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140" y="2335077"/>
            <a:ext cx="436403" cy="43640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139" y="3569585"/>
            <a:ext cx="436403" cy="436403"/>
          </a:xfrm>
          <a:prstGeom prst="rect">
            <a:avLst/>
          </a:prstGeom>
        </p:spPr>
      </p:pic>
      <p:pic>
        <p:nvPicPr>
          <p:cNvPr id="13" name="Audio 12">
            <a:hlinkClick r:id="" action="ppaction://media"/>
            <a:extLst>
              <a:ext uri="{FF2B5EF4-FFF2-40B4-BE49-F238E27FC236}">
                <a16:creationId xmlns:a16="http://schemas.microsoft.com/office/drawing/2014/main" id="{47192DFD-26BB-45C3-BE62-524AE31BFCD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700948877"/>
      </p:ext>
    </p:extLst>
  </p:cSld>
  <p:clrMapOvr>
    <a:masterClrMapping/>
  </p:clrMapOvr>
  <mc:AlternateContent xmlns:mc="http://schemas.openxmlformats.org/markup-compatibility/2006" xmlns:p14="http://schemas.microsoft.com/office/powerpoint/2010/main">
    <mc:Choice Requires="p14">
      <p:transition spd="slow" p14:dur="2000" advTm="8549"/>
    </mc:Choice>
    <mc:Fallback xmlns="">
      <p:transition spd="slow" advTm="8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3"/>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6" name="TextBox 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8" name="Picture 7" descr="JQS 5.PNG"/>
          <p:cNvPicPr>
            <a:picLocks noChangeAspect="1"/>
          </p:cNvPicPr>
          <p:nvPr/>
        </p:nvPicPr>
        <p:blipFill>
          <a:blip r:embed="rId7" cstate="print"/>
          <a:stretch>
            <a:fillRect/>
          </a:stretch>
        </p:blipFill>
        <p:spPr>
          <a:xfrm>
            <a:off x="38099" y="807875"/>
            <a:ext cx="12107787" cy="4316858"/>
          </a:xfrm>
          <a:prstGeom prst="rect">
            <a:avLst/>
          </a:prstGeom>
          <a:ln>
            <a:solidFill>
              <a:schemeClr val="tx1"/>
            </a:solidFill>
          </a:ln>
        </p:spPr>
      </p:pic>
      <p:sp>
        <p:nvSpPr>
          <p:cNvPr id="11" name="TextBox 10"/>
          <p:cNvSpPr txBox="1"/>
          <p:nvPr/>
        </p:nvSpPr>
        <p:spPr>
          <a:xfrm>
            <a:off x="362030" y="2414756"/>
            <a:ext cx="304800" cy="261610"/>
          </a:xfrm>
          <a:prstGeom prst="rect">
            <a:avLst/>
          </a:prstGeom>
          <a:noFill/>
        </p:spPr>
        <p:txBody>
          <a:bodyPr wrap="square" rtlCol="0">
            <a:spAutoFit/>
          </a:bodyPr>
          <a:lstStyle/>
          <a:p>
            <a:r>
              <a:rPr lang="en-US" sz="1100" dirty="0">
                <a:solidFill>
                  <a:srgbClr val="FF0000"/>
                </a:solidFill>
              </a:rPr>
              <a:t>1. </a:t>
            </a:r>
            <a:endParaRPr lang="en-US" dirty="0">
              <a:solidFill>
                <a:srgbClr val="FF0000"/>
              </a:solidFill>
            </a:endParaRPr>
          </a:p>
        </p:txBody>
      </p:sp>
      <p:sp>
        <p:nvSpPr>
          <p:cNvPr id="12" name="TextBox 11"/>
          <p:cNvSpPr txBox="1"/>
          <p:nvPr/>
        </p:nvSpPr>
        <p:spPr>
          <a:xfrm>
            <a:off x="362030" y="3171249"/>
            <a:ext cx="304800" cy="261610"/>
          </a:xfrm>
          <a:prstGeom prst="rect">
            <a:avLst/>
          </a:prstGeom>
          <a:noFill/>
        </p:spPr>
        <p:txBody>
          <a:bodyPr wrap="square" rtlCol="0">
            <a:spAutoFit/>
          </a:bodyPr>
          <a:lstStyle/>
          <a:p>
            <a:r>
              <a:rPr lang="en-US" sz="1100" dirty="0">
                <a:solidFill>
                  <a:srgbClr val="FF0000"/>
                </a:solidFill>
              </a:rPr>
              <a:t>2. </a:t>
            </a:r>
            <a:endParaRPr lang="en-US" dirty="0">
              <a:solidFill>
                <a:srgbClr val="FF0000"/>
              </a:solidFill>
            </a:endParaRPr>
          </a:p>
        </p:txBody>
      </p:sp>
      <p:sp>
        <p:nvSpPr>
          <p:cNvPr id="13" name="Oval 12"/>
          <p:cNvSpPr/>
          <p:nvPr/>
        </p:nvSpPr>
        <p:spPr bwMode="auto">
          <a:xfrm>
            <a:off x="579933" y="3206416"/>
            <a:ext cx="1330566" cy="253353"/>
          </a:xfrm>
          <a:prstGeom prst="ellipse">
            <a:avLst/>
          </a:prstGeom>
          <a:noFill/>
          <a:ln w="19050">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sp>
        <p:nvSpPr>
          <p:cNvPr id="14" name="TextBox 13"/>
          <p:cNvSpPr txBox="1"/>
          <p:nvPr/>
        </p:nvSpPr>
        <p:spPr>
          <a:xfrm>
            <a:off x="362030" y="4651310"/>
            <a:ext cx="304800" cy="261610"/>
          </a:xfrm>
          <a:prstGeom prst="rect">
            <a:avLst/>
          </a:prstGeom>
          <a:noFill/>
        </p:spPr>
        <p:txBody>
          <a:bodyPr wrap="square" rtlCol="0">
            <a:spAutoFit/>
          </a:bodyPr>
          <a:lstStyle/>
          <a:p>
            <a:r>
              <a:rPr lang="en-US" sz="1100" dirty="0">
                <a:solidFill>
                  <a:srgbClr val="FF0000"/>
                </a:solidFill>
              </a:rPr>
              <a:t>3. </a:t>
            </a:r>
            <a:endParaRPr lang="en-US" dirty="0">
              <a:solidFill>
                <a:srgbClr val="FF0000"/>
              </a:solidFill>
            </a:endParaRPr>
          </a:p>
        </p:txBody>
      </p:sp>
      <p:sp>
        <p:nvSpPr>
          <p:cNvPr id="15" name="TextBox 14"/>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17" name="Oval 16"/>
          <p:cNvSpPr/>
          <p:nvPr/>
        </p:nvSpPr>
        <p:spPr bwMode="auto">
          <a:xfrm>
            <a:off x="579933" y="2465856"/>
            <a:ext cx="1330566" cy="253353"/>
          </a:xfrm>
          <a:prstGeom prst="ellipse">
            <a:avLst/>
          </a:prstGeom>
          <a:noFill/>
          <a:ln w="19050">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pic>
        <p:nvPicPr>
          <p:cNvPr id="9" name="Audio 8">
            <a:hlinkClick r:id="" action="ppaction://media"/>
            <a:extLst>
              <a:ext uri="{FF2B5EF4-FFF2-40B4-BE49-F238E27FC236}">
                <a16:creationId xmlns:a16="http://schemas.microsoft.com/office/drawing/2014/main" id="{AFBB0450-BA72-4B7D-AA17-9343B05C2E4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59527462"/>
      </p:ext>
    </p:extLst>
  </p:cSld>
  <p:clrMapOvr>
    <a:masterClrMapping/>
  </p:clrMapOvr>
  <mc:AlternateContent xmlns:mc="http://schemas.openxmlformats.org/markup-compatibility/2006" xmlns:p14="http://schemas.microsoft.com/office/powerpoint/2010/main">
    <mc:Choice Requires="p14">
      <p:transition spd="slow" p14:dur="2000" advTm="42314"/>
    </mc:Choice>
    <mc:Fallback xmlns="">
      <p:transition spd="slow" advTm="4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bldLst>
      <p:bldP spid="11" grpId="0"/>
      <p:bldP spid="12" grpId="0"/>
      <p:bldP spid="13" grpId="0" animBg="1"/>
      <p:bldP spid="14"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QS 5.PNG"/>
          <p:cNvPicPr>
            <a:picLocks noChangeAspect="1"/>
          </p:cNvPicPr>
          <p:nvPr/>
        </p:nvPicPr>
        <p:blipFill>
          <a:blip r:embed="rId6" cstate="print"/>
          <a:stretch>
            <a:fillRect/>
          </a:stretch>
        </p:blipFill>
        <p:spPr>
          <a:xfrm>
            <a:off x="38099" y="807875"/>
            <a:ext cx="12107787" cy="4316858"/>
          </a:xfrm>
          <a:prstGeom prst="rect">
            <a:avLst/>
          </a:prstGeom>
          <a:ln>
            <a:solidFill>
              <a:schemeClr val="tx1"/>
            </a:solidFill>
          </a:ln>
        </p:spPr>
      </p:pic>
      <p:pic>
        <p:nvPicPr>
          <p:cNvPr id="4" name="Picture 3" descr="JQS 5a.PNG"/>
          <p:cNvPicPr>
            <a:picLocks noChangeAspect="1"/>
          </p:cNvPicPr>
          <p:nvPr/>
        </p:nvPicPr>
        <p:blipFill>
          <a:blip r:embed="rId7" cstate="print"/>
          <a:stretch>
            <a:fillRect/>
          </a:stretch>
        </p:blipFill>
        <p:spPr>
          <a:xfrm>
            <a:off x="30598" y="2224727"/>
            <a:ext cx="12115288" cy="5052766"/>
          </a:xfrm>
          <a:prstGeom prst="rect">
            <a:avLst/>
          </a:prstGeom>
          <a:ln>
            <a:solidFill>
              <a:schemeClr val="tx1"/>
            </a:solidFill>
          </a:ln>
        </p:spPr>
      </p:pic>
      <p:sp>
        <p:nvSpPr>
          <p:cNvPr id="6" name="Oval 5"/>
          <p:cNvSpPr/>
          <p:nvPr/>
        </p:nvSpPr>
        <p:spPr bwMode="auto">
          <a:xfrm>
            <a:off x="482613" y="6332708"/>
            <a:ext cx="1836379" cy="417753"/>
          </a:xfrm>
          <a:prstGeom prst="ellipse">
            <a:avLst/>
          </a:prstGeom>
          <a:noFill/>
          <a:ln w="19050">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sp>
        <p:nvSpPr>
          <p:cNvPr id="7" name="TextBox 6"/>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pic>
        <p:nvPicPr>
          <p:cNvPr id="2" name="Audio 1">
            <a:hlinkClick r:id="" action="ppaction://media"/>
            <a:extLst>
              <a:ext uri="{FF2B5EF4-FFF2-40B4-BE49-F238E27FC236}">
                <a16:creationId xmlns:a16="http://schemas.microsoft.com/office/drawing/2014/main" id="{F80D4180-AC03-405C-A1DB-051FB046984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58784388"/>
      </p:ext>
    </p:extLst>
  </p:cSld>
  <p:clrMapOvr>
    <a:masterClrMapping/>
  </p:clrMapOvr>
  <mc:AlternateContent xmlns:mc="http://schemas.openxmlformats.org/markup-compatibility/2006" xmlns:p14="http://schemas.microsoft.com/office/powerpoint/2010/main">
    <mc:Choice Requires="p14">
      <p:transition spd="slow" p14:dur="2000" advTm="10077"/>
    </mc:Choice>
    <mc:Fallback xmlns="">
      <p:transition spd="slow" advTm="1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10" name="Picture 9" descr="JQS 6.PNG"/>
          <p:cNvPicPr>
            <a:picLocks noChangeAspect="1"/>
          </p:cNvPicPr>
          <p:nvPr/>
        </p:nvPicPr>
        <p:blipFill>
          <a:blip r:embed="rId5" cstate="print"/>
          <a:stretch>
            <a:fillRect/>
          </a:stretch>
        </p:blipFill>
        <p:spPr>
          <a:xfrm>
            <a:off x="38098" y="807875"/>
            <a:ext cx="11962223" cy="5339936"/>
          </a:xfrm>
          <a:prstGeom prst="rect">
            <a:avLst/>
          </a:prstGeom>
          <a:ln>
            <a:solidFill>
              <a:schemeClr val="tx1"/>
            </a:solidFill>
          </a:ln>
        </p:spPr>
      </p:pic>
      <p:pic>
        <p:nvPicPr>
          <p:cNvPr id="3" name="Audio 2">
            <a:hlinkClick r:id="" action="ppaction://media"/>
            <a:extLst>
              <a:ext uri="{FF2B5EF4-FFF2-40B4-BE49-F238E27FC236}">
                <a16:creationId xmlns:a16="http://schemas.microsoft.com/office/drawing/2014/main" id="{51DE8091-8854-4810-962B-D60446A1A3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Tree>
    <p:extLst>
      <p:ext uri="{BB962C8B-B14F-4D97-AF65-F5344CB8AC3E}">
        <p14:creationId xmlns:p14="http://schemas.microsoft.com/office/powerpoint/2010/main" val="3335519220"/>
      </p:ext>
    </p:extLst>
  </p:cSld>
  <p:clrMapOvr>
    <a:masterClrMapping/>
  </p:clrMapOvr>
  <mc:AlternateContent xmlns:mc="http://schemas.openxmlformats.org/markup-compatibility/2006" xmlns:p14="http://schemas.microsoft.com/office/powerpoint/2010/main">
    <mc:Choice Requires="p14">
      <p:transition spd="slow" p14:dur="2000" advTm="14645"/>
    </mc:Choice>
    <mc:Fallback xmlns="">
      <p:transition spd="slow" advTm="14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3399160" cy="707886"/>
          </a:xfrm>
          <a:prstGeom prst="rect">
            <a:avLst/>
          </a:prstGeom>
          <a:noFill/>
        </p:spPr>
        <p:txBody>
          <a:bodyPr wrap="square" rtlCol="0">
            <a:spAutoFit/>
          </a:bodyPr>
          <a:lstStyle/>
          <a:p>
            <a:r>
              <a:rPr lang="en-US" sz="4000" b="1" dirty="0">
                <a:solidFill>
                  <a:srgbClr val="002F6C"/>
                </a:solidFill>
                <a:cs typeface="Impact"/>
              </a:rPr>
              <a:t>Next Screen…</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9" name="Picture 8" descr="JQS 7.PNG"/>
          <p:cNvPicPr>
            <a:picLocks noChangeAspect="1"/>
          </p:cNvPicPr>
          <p:nvPr/>
        </p:nvPicPr>
        <p:blipFill>
          <a:blip r:embed="rId7" cstate="print"/>
          <a:stretch>
            <a:fillRect/>
          </a:stretch>
        </p:blipFill>
        <p:spPr>
          <a:xfrm>
            <a:off x="38097" y="805482"/>
            <a:ext cx="11962223" cy="4116993"/>
          </a:xfrm>
          <a:prstGeom prst="rect">
            <a:avLst/>
          </a:prstGeom>
          <a:ln>
            <a:solidFill>
              <a:schemeClr val="tx1"/>
            </a:solidFill>
          </a:ln>
        </p:spPr>
      </p:pic>
      <p:sp>
        <p:nvSpPr>
          <p:cNvPr id="8" name="Oval 7"/>
          <p:cNvSpPr/>
          <p:nvPr/>
        </p:nvSpPr>
        <p:spPr bwMode="auto">
          <a:xfrm>
            <a:off x="1784205" y="4158986"/>
            <a:ext cx="658370" cy="262702"/>
          </a:xfrm>
          <a:prstGeom prst="ellipse">
            <a:avLst/>
          </a:prstGeom>
          <a:noFill/>
          <a:ln w="19050">
            <a:solidFill>
              <a:srgbClr val="FF0000"/>
            </a:solidFill>
            <a:miter lim="800000"/>
            <a:headEnd/>
            <a:tailEnd/>
          </a:ln>
          <a:effectLst/>
        </p:spPr>
        <p:txBody>
          <a:bodyPr wrap="square" lIns="45720" rIns="45720" rtlCol="0" anchor="ctr">
            <a:spAutoFit/>
          </a:bodyPr>
          <a:lstStyle/>
          <a:p>
            <a:pPr algn="ctr" eaLnBrk="0" hangingPunct="0">
              <a:buFont typeface="Wingdings" pitchFamily="2" charset="2"/>
              <a:buChar char="ü"/>
            </a:pPr>
            <a:endParaRPr lang="en-US" dirty="0">
              <a:solidFill>
                <a:schemeClr val="bg1"/>
              </a:solidFill>
            </a:endParaRPr>
          </a:p>
        </p:txBody>
      </p:sp>
      <p:pic>
        <p:nvPicPr>
          <p:cNvPr id="12" name="Audio 11">
            <a:hlinkClick r:id="" action="ppaction://media"/>
            <a:extLst>
              <a:ext uri="{FF2B5EF4-FFF2-40B4-BE49-F238E27FC236}">
                <a16:creationId xmlns:a16="http://schemas.microsoft.com/office/drawing/2014/main" id="{F9D3E4CB-D08B-4C68-A98A-B2C98E82AAE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290992506"/>
      </p:ext>
    </p:extLst>
  </p:cSld>
  <p:clrMapOvr>
    <a:masterClrMapping/>
  </p:clrMapOvr>
  <mc:AlternateContent xmlns:mc="http://schemas.openxmlformats.org/markup-compatibility/2006" xmlns:p14="http://schemas.microsoft.com/office/powerpoint/2010/main">
    <mc:Choice Requires="p14">
      <p:transition spd="slow" p14:dur="2000" advTm="41393"/>
    </mc:Choice>
    <mc:Fallback xmlns="">
      <p:transition spd="slow" advTm="41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
</p:tagLst>
</file>

<file path=ppt/tags/tag10.xml><?xml version="1.0" encoding="utf-8"?>
<p:tagLst xmlns:a="http://schemas.openxmlformats.org/drawingml/2006/main" xmlns:r="http://schemas.openxmlformats.org/officeDocument/2006/relationships" xmlns:p="http://schemas.openxmlformats.org/presentationml/2006/main">
  <p:tag name="TIMING" val="|2.3|2.1"/>
</p:tagLst>
</file>

<file path=ppt/tags/tag11.xml><?xml version="1.0" encoding="utf-8"?>
<p:tagLst xmlns:a="http://schemas.openxmlformats.org/drawingml/2006/main" xmlns:r="http://schemas.openxmlformats.org/officeDocument/2006/relationships" xmlns:p="http://schemas.openxmlformats.org/presentationml/2006/main">
  <p:tag name="TIMING" val="|15.9"/>
</p:tagLst>
</file>

<file path=ppt/tags/tag12.xml><?xml version="1.0" encoding="utf-8"?>
<p:tagLst xmlns:a="http://schemas.openxmlformats.org/drawingml/2006/main" xmlns:r="http://schemas.openxmlformats.org/officeDocument/2006/relationships" xmlns:p="http://schemas.openxmlformats.org/presentationml/2006/main">
  <p:tag name="TIMING" val="|3.6"/>
</p:tagLst>
</file>

<file path=ppt/tags/tag13.xml><?xml version="1.0" encoding="utf-8"?>
<p:tagLst xmlns:a="http://schemas.openxmlformats.org/drawingml/2006/main" xmlns:r="http://schemas.openxmlformats.org/officeDocument/2006/relationships" xmlns:p="http://schemas.openxmlformats.org/presentationml/2006/main">
  <p:tag name="TIMING" val="|7.3|8.3"/>
</p:tagLst>
</file>

<file path=ppt/tags/tag14.xml><?xml version="1.0" encoding="utf-8"?>
<p:tagLst xmlns:a="http://schemas.openxmlformats.org/drawingml/2006/main" xmlns:r="http://schemas.openxmlformats.org/officeDocument/2006/relationships" xmlns:p="http://schemas.openxmlformats.org/presentationml/2006/main">
  <p:tag name="TIMING" val="|1.2|3.5"/>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4"/>
</p:tagLst>
</file>

<file path=ppt/tags/tag4.xml><?xml version="1.0" encoding="utf-8"?>
<p:tagLst xmlns:a="http://schemas.openxmlformats.org/drawingml/2006/main" xmlns:r="http://schemas.openxmlformats.org/officeDocument/2006/relationships" xmlns:p="http://schemas.openxmlformats.org/presentationml/2006/main">
  <p:tag name="TIMING" val="|6.9|2.7|11.2"/>
</p:tagLst>
</file>

<file path=ppt/tags/tag5.xml><?xml version="1.0" encoding="utf-8"?>
<p:tagLst xmlns:a="http://schemas.openxmlformats.org/drawingml/2006/main" xmlns:r="http://schemas.openxmlformats.org/officeDocument/2006/relationships" xmlns:p="http://schemas.openxmlformats.org/presentationml/2006/main">
  <p:tag name="TIMING" val="|1.9|1.6|2"/>
</p:tagLst>
</file>

<file path=ppt/tags/tag6.xml><?xml version="1.0" encoding="utf-8"?>
<p:tagLst xmlns:a="http://schemas.openxmlformats.org/drawingml/2006/main" xmlns:r="http://schemas.openxmlformats.org/officeDocument/2006/relationships" xmlns:p="http://schemas.openxmlformats.org/presentationml/2006/main">
  <p:tag name="TIMING" val="|3.8|9.9|12.4"/>
</p:tagLst>
</file>

<file path=ppt/tags/tag7.xml><?xml version="1.0" encoding="utf-8"?>
<p:tagLst xmlns:a="http://schemas.openxmlformats.org/drawingml/2006/main" xmlns:r="http://schemas.openxmlformats.org/officeDocument/2006/relationships" xmlns:p="http://schemas.openxmlformats.org/presentationml/2006/main">
  <p:tag name="TIMING" val="|1.6"/>
</p:tagLst>
</file>

<file path=ppt/tags/tag8.xml><?xml version="1.0" encoding="utf-8"?>
<p:tagLst xmlns:a="http://schemas.openxmlformats.org/drawingml/2006/main" xmlns:r="http://schemas.openxmlformats.org/officeDocument/2006/relationships" xmlns:p="http://schemas.openxmlformats.org/presentationml/2006/main">
  <p:tag name="TIMING" val="|27.9"/>
</p:tagLst>
</file>

<file path=ppt/tags/tag9.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3FBB893D8B7E4CA530E7EF9A407167" ma:contentTypeVersion="" ma:contentTypeDescription="Create a new document." ma:contentTypeScope="" ma:versionID="f8a3b37b9d44f586a3313575649f5d49">
  <xsd:schema xmlns:xsd="http://www.w3.org/2001/XMLSchema" xmlns:xs="http://www.w3.org/2001/XMLSchema" xmlns:p="http://schemas.microsoft.com/office/2006/metadata/properties" xmlns:ns1="http://schemas.microsoft.com/sharepoint/v3" targetNamespace="http://schemas.microsoft.com/office/2006/metadata/properties" ma:root="true" ma:fieldsID="71c3cda2c8b39f88eabd54cbf92a846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5BE6C1-0890-46EC-90C8-3B4A6DA98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49E5AC-A3F4-478F-AAA9-2E2DACDF53CF}">
  <ds:schemaRefs>
    <ds:schemaRef ds:uri="http://purl.org/dc/dcmitype/"/>
    <ds:schemaRef ds:uri="http://schemas.microsoft.com/office/2006/documentManagement/types"/>
    <ds:schemaRef ds:uri="http://schemas.microsoft.com/office/2006/metadata/properties"/>
    <ds:schemaRef ds:uri="http://purl.org/dc/elements/1.1/"/>
    <ds:schemaRef ds:uri="http://schemas.microsoft.com/sharepoint/v3"/>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F74385E-9515-4342-B415-96D78EA2C3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7361</TotalTime>
  <Words>2073</Words>
  <Application>Microsoft Office PowerPoint</Application>
  <PresentationFormat>Widescreen</PresentationFormat>
  <Paragraphs>199</Paragraphs>
  <Slides>22</Slides>
  <Notes>22</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Impact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Seyller</dc:creator>
  <cp:lastModifiedBy>Carlos Sigcho</cp:lastModifiedBy>
  <cp:revision>287</cp:revision>
  <cp:lastPrinted>2018-04-17T14:48:31Z</cp:lastPrinted>
  <dcterms:created xsi:type="dcterms:W3CDTF">2015-11-05T15:46:03Z</dcterms:created>
  <dcterms:modified xsi:type="dcterms:W3CDTF">2018-04-25T15:34:44Z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0x010100503FBB893D8B7E4CA530E7EF9A407167</vt:lpwstr>
  </property>
</Properties>
</file>