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5" r:id="rId4"/>
  </p:sldMasterIdLst>
  <p:notesMasterIdLst>
    <p:notesMasterId r:id="rId21"/>
  </p:notesMasterIdLst>
  <p:sldIdLst>
    <p:sldId id="256" r:id="rId5"/>
    <p:sldId id="261" r:id="rId6"/>
    <p:sldId id="282" r:id="rId7"/>
    <p:sldId id="287" r:id="rId8"/>
    <p:sldId id="285" r:id="rId9"/>
    <p:sldId id="262" r:id="rId10"/>
    <p:sldId id="263" r:id="rId11"/>
    <p:sldId id="288" r:id="rId12"/>
    <p:sldId id="281" r:id="rId13"/>
    <p:sldId id="286" r:id="rId14"/>
    <p:sldId id="266" r:id="rId15"/>
    <p:sldId id="271" r:id="rId16"/>
    <p:sldId id="268" r:id="rId17"/>
    <p:sldId id="269" r:id="rId18"/>
    <p:sldId id="267" r:id="rId19"/>
    <p:sldId id="283" r:id="rId20"/>
  </p:sldIdLst>
  <p:sldSz cx="9144000" cy="5143500" type="screen16x9"/>
  <p:notesSz cx="6858000" cy="9144000"/>
  <p:defaultTextStyle>
    <a:lvl1pPr>
      <a:defRPr>
        <a:latin typeface="Lucida Sans Unicode"/>
        <a:ea typeface="Lucida Sans Unicode"/>
        <a:cs typeface="Lucida Sans Unicode"/>
        <a:sym typeface="Lucida Sans Unicode"/>
      </a:defRPr>
    </a:lvl1pPr>
    <a:lvl2pPr indent="457200">
      <a:defRPr>
        <a:latin typeface="Lucida Sans Unicode"/>
        <a:ea typeface="Lucida Sans Unicode"/>
        <a:cs typeface="Lucida Sans Unicode"/>
        <a:sym typeface="Lucida Sans Unicode"/>
      </a:defRPr>
    </a:lvl2pPr>
    <a:lvl3pPr indent="914400">
      <a:defRPr>
        <a:latin typeface="Lucida Sans Unicode"/>
        <a:ea typeface="Lucida Sans Unicode"/>
        <a:cs typeface="Lucida Sans Unicode"/>
        <a:sym typeface="Lucida Sans Unicode"/>
      </a:defRPr>
    </a:lvl3pPr>
    <a:lvl4pPr indent="1371600">
      <a:defRPr>
        <a:latin typeface="Lucida Sans Unicode"/>
        <a:ea typeface="Lucida Sans Unicode"/>
        <a:cs typeface="Lucida Sans Unicode"/>
        <a:sym typeface="Lucida Sans Unicode"/>
      </a:defRPr>
    </a:lvl4pPr>
    <a:lvl5pPr indent="1828800">
      <a:defRPr>
        <a:latin typeface="Lucida Sans Unicode"/>
        <a:ea typeface="Lucida Sans Unicode"/>
        <a:cs typeface="Lucida Sans Unicode"/>
        <a:sym typeface="Lucida Sans Unicode"/>
      </a:defRPr>
    </a:lvl5pPr>
    <a:lvl6pPr indent="2286000">
      <a:defRPr>
        <a:latin typeface="Lucida Sans Unicode"/>
        <a:ea typeface="Lucida Sans Unicode"/>
        <a:cs typeface="Lucida Sans Unicode"/>
        <a:sym typeface="Lucida Sans Unicode"/>
      </a:defRPr>
    </a:lvl6pPr>
    <a:lvl7pPr indent="2743200">
      <a:defRPr>
        <a:latin typeface="Lucida Sans Unicode"/>
        <a:ea typeface="Lucida Sans Unicode"/>
        <a:cs typeface="Lucida Sans Unicode"/>
        <a:sym typeface="Lucida Sans Unicode"/>
      </a:defRPr>
    </a:lvl7pPr>
    <a:lvl8pPr indent="3200400">
      <a:defRPr>
        <a:latin typeface="Lucida Sans Unicode"/>
        <a:ea typeface="Lucida Sans Unicode"/>
        <a:cs typeface="Lucida Sans Unicode"/>
        <a:sym typeface="Lucida Sans Unicode"/>
      </a:defRPr>
    </a:lvl8pPr>
    <a:lvl9pPr indent="3657600">
      <a:defRPr>
        <a:latin typeface="Lucida Sans Unicode"/>
        <a:ea typeface="Lucida Sans Unicode"/>
        <a:cs typeface="Lucida Sans Unicode"/>
        <a:sym typeface="Lucida Sans Unicode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4EA"/>
          </a:solidFill>
        </a:fill>
      </a:tcStyle>
    </a:wholeTbl>
    <a:band2H>
      <a:tcTxStyle/>
      <a:tcStyle>
        <a:tcBdr/>
        <a:fill>
          <a:solidFill>
            <a:srgbClr val="E6EBF5"/>
          </a:solidFill>
        </a:fill>
      </a:tcStyle>
    </a:band2H>
    <a:firstCol>
      <a:tcTxStyle b="on" i="on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F6FC6"/>
          </a:solidFill>
        </a:fill>
      </a:tcStyle>
    </a:firstCol>
    <a:lastRow>
      <a:tcTxStyle b="on" i="on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F6FC6"/>
          </a:solidFill>
        </a:fill>
      </a:tcStyle>
    </a:lastRow>
    <a:firstRow>
      <a:tcTxStyle b="on" i="on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F6FC6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EEF1"/>
          </a:solidFill>
        </a:fill>
      </a:tcStyle>
    </a:wholeTbl>
    <a:band2H>
      <a:tcTxStyle/>
      <a:tcStyle>
        <a:tcBdr/>
        <a:fill>
          <a:solidFill>
            <a:srgbClr val="E6F6F8"/>
          </a:solidFill>
        </a:fill>
      </a:tcStyle>
    </a:band2H>
    <a:firstCol>
      <a:tcTxStyle b="on" i="on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BD0D9"/>
          </a:solidFill>
        </a:fill>
      </a:tcStyle>
    </a:firstCol>
    <a:lastRow>
      <a:tcTxStyle b="on" i="on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BD0D9"/>
          </a:solidFill>
        </a:fill>
      </a:tcStyle>
    </a:lastRow>
    <a:firstRow>
      <a:tcTxStyle b="on" i="on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BD0D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9CE"/>
          </a:solidFill>
        </a:fill>
      </a:tcStyle>
    </a:wholeTbl>
    <a:band2H>
      <a:tcTxStyle/>
      <a:tcStyle>
        <a:tcBdr/>
        <a:fill>
          <a:solidFill>
            <a:srgbClr val="F0F4E8"/>
          </a:solidFill>
        </a:fill>
      </a:tcStyle>
    </a:band2H>
    <a:firstCol>
      <a:tcTxStyle b="on" i="on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C249"/>
          </a:solidFill>
        </a:fill>
      </a:tcStyle>
    </a:firstCol>
    <a:lastRow>
      <a:tcTxStyle b="on" i="on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C249"/>
          </a:solidFill>
        </a:fill>
      </a:tcStyle>
    </a:lastRow>
    <a:firstRow>
      <a:tcTxStyle b="on" i="on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C24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F6FC6"/>
          </a:solidFill>
        </a:fill>
      </a:tcStyle>
    </a:firstCol>
    <a:lastRow>
      <a:tcTxStyle b="on" i="on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F6FC6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4257" autoAdjust="0"/>
  </p:normalViewPr>
  <p:slideViewPr>
    <p:cSldViewPr>
      <p:cViewPr varScale="1">
        <p:scale>
          <a:sx n="148" d="100"/>
          <a:sy n="148" d="100"/>
        </p:scale>
        <p:origin x="456" y="10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90697211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99F78B4-9DD3-4F77-BECE-CA95F01980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36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2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136 Slide.jpg"/>
          <p:cNvPicPr/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735603" y="4869657"/>
            <a:ext cx="36576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66611E0-9575-43C7-912B-BA434B9695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image3.gif"/>
          <p:cNvPicPr/>
          <p:nvPr userDrawn="1"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838199" y="3060886"/>
            <a:ext cx="1220877" cy="1280093"/>
          </a:xfrm>
          <a:prstGeom prst="rect">
            <a:avLst/>
          </a:prstGeom>
          <a:ln w="12700">
            <a:miter lim="400000"/>
          </a:ln>
          <a:effectLst>
            <a:outerShdw blurRad="50800" dist="12271" dir="2991554" rotWithShape="0">
              <a:srgbClr val="000000">
                <a:alpha val="35000"/>
              </a:srgbClr>
            </a:outerShdw>
          </a:effectLst>
        </p:spPr>
      </p:pic>
      <p:sp>
        <p:nvSpPr>
          <p:cNvPr id="16" name="Shape 69"/>
          <p:cNvSpPr/>
          <p:nvPr userDrawn="1"/>
        </p:nvSpPr>
        <p:spPr>
          <a:xfrm>
            <a:off x="567260" y="4233007"/>
            <a:ext cx="5178300" cy="757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 fontScale="92500"/>
          </a:bodyPr>
          <a:lstStyle/>
          <a:p>
            <a:pPr lvl="0" algn="r">
              <a:lnSpc>
                <a:spcPct val="80000"/>
              </a:lnSpc>
            </a:pPr>
            <a:r>
              <a:rPr sz="3400" baseline="0" dirty="0">
                <a:solidFill>
                  <a:srgbClr val="0036BF"/>
                </a:solidFill>
                <a:effectLst>
                  <a:outerShdw blurRad="38100" dist="25400" dir="5400000" rotWithShape="0">
                    <a:srgbClr val="000000">
                      <a:alpha val="25000"/>
                    </a:srgbClr>
                  </a:outerShdw>
                </a:effectLst>
                <a:latin typeface="Bank Gothic Medium"/>
                <a:ea typeface="Bank Gothic Medium"/>
                <a:cs typeface="Bank Gothic Medium"/>
                <a:sym typeface="Bank Gothic Medium"/>
              </a:rPr>
              <a:t>136th</a:t>
            </a:r>
            <a:r>
              <a:rPr sz="3400" dirty="0">
                <a:solidFill>
                  <a:srgbClr val="0036BF"/>
                </a:solidFill>
                <a:effectLst>
                  <a:outerShdw blurRad="38100" dist="25400" dir="5400000" rotWithShape="0">
                    <a:srgbClr val="000000">
                      <a:alpha val="25000"/>
                    </a:srgbClr>
                  </a:outerShdw>
                </a:effectLst>
                <a:latin typeface="Bank Gothic Medium"/>
                <a:ea typeface="Bank Gothic Medium"/>
                <a:cs typeface="Bank Gothic Medium"/>
                <a:sym typeface="Bank Gothic Medium"/>
              </a:rPr>
              <a:t> </a:t>
            </a:r>
            <a:r>
              <a:rPr lang="en-US" sz="3400" dirty="0" smtClean="0">
                <a:solidFill>
                  <a:srgbClr val="0036BF"/>
                </a:solidFill>
                <a:effectLst>
                  <a:outerShdw blurRad="38100" dist="25400" dir="5400000" rotWithShape="0">
                    <a:srgbClr val="000000">
                      <a:alpha val="25000"/>
                    </a:srgbClr>
                  </a:outerShdw>
                </a:effectLst>
                <a:latin typeface="Bank Gothic Medium"/>
                <a:ea typeface="Bank Gothic Medium"/>
                <a:cs typeface="Bank Gothic Medium"/>
                <a:sym typeface="Bank Gothic Medium"/>
              </a:rPr>
              <a:t>Maintenance Squadron</a:t>
            </a:r>
            <a:endParaRPr sz="3400" dirty="0">
              <a:solidFill>
                <a:srgbClr val="0036BF"/>
              </a:solidFill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  <a:latin typeface="Bank Gothic Medium"/>
              <a:ea typeface="Bank Gothic Medium"/>
              <a:cs typeface="Bank Gothic Medium"/>
              <a:sym typeface="Bank Gothic Medium"/>
            </a:endParaRPr>
          </a:p>
          <a:p>
            <a:pPr lvl="0" algn="r">
              <a:lnSpc>
                <a:spcPct val="80000"/>
              </a:lnSpc>
            </a:pPr>
            <a:r>
              <a:rPr sz="2200" dirty="0">
                <a:solidFill>
                  <a:srgbClr val="0036BF"/>
                </a:solidFill>
                <a:effectLst>
                  <a:outerShdw blurRad="38100" dist="25400" dir="5400000" rotWithShape="0">
                    <a:srgbClr val="000000">
                      <a:alpha val="25000"/>
                    </a:srgbClr>
                  </a:outerShdw>
                </a:effectLst>
                <a:latin typeface="Bank Gothic Medium"/>
                <a:ea typeface="Bank Gothic Medium"/>
                <a:cs typeface="Bank Gothic Medium"/>
                <a:sym typeface="Bank Gothic Medium"/>
              </a:rPr>
              <a:t>NAS Fort Worth JRB</a:t>
            </a:r>
          </a:p>
        </p:txBody>
      </p:sp>
      <p:sp>
        <p:nvSpPr>
          <p:cNvPr id="18" name="Text Box 8"/>
          <p:cNvSpPr txBox="1">
            <a:spLocks noChangeArrowheads="1"/>
          </p:cNvSpPr>
          <p:nvPr userDrawn="1"/>
        </p:nvSpPr>
        <p:spPr bwMode="auto">
          <a:xfrm>
            <a:off x="143919" y="9496"/>
            <a:ext cx="846683" cy="20005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700" b="1" dirty="0" smtClean="0">
                <a:solidFill>
                  <a:schemeClr val="bg1"/>
                </a:solidFill>
              </a:rPr>
              <a:t>UNCLASSIFIED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 userDrawn="1"/>
        </p:nvSpPr>
        <p:spPr bwMode="auto">
          <a:xfrm>
            <a:off x="7848602" y="4943446"/>
            <a:ext cx="846683" cy="20005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700" b="1" dirty="0" smtClean="0">
                <a:solidFill>
                  <a:schemeClr val="bg1"/>
                </a:solidFill>
              </a:rPr>
              <a:t>UNCLASSIFIED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60" y="2488417"/>
            <a:ext cx="1860540" cy="1860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603" y="4869657"/>
            <a:ext cx="365760" cy="273844"/>
          </a:xfrm>
          <a:prstGeom prst="rect">
            <a:avLst/>
          </a:prstGeom>
        </p:spPr>
        <p:txBody>
          <a:bodyPr/>
          <a:lstStyle>
            <a:extLst/>
          </a:lstStyle>
          <a:p>
            <a:fld id="{A66611E0-9575-43C7-912B-BA434B9695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4855155"/>
            <a:ext cx="365760" cy="273844"/>
          </a:xfrm>
          <a:prstGeom prst="rect">
            <a:avLst/>
          </a:prstGeom>
        </p:spPr>
        <p:txBody>
          <a:bodyPr/>
          <a:lstStyle>
            <a:extLst/>
          </a:lstStyle>
          <a:p>
            <a:fld id="{A66611E0-9575-43C7-912B-BA434B9695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eaLnBrk="1" latinLnBrk="0" hangingPunct="1">
              <a:defRPr sz="2800"/>
            </a:lvl1pPr>
            <a:lvl2pPr eaLnBrk="1" latinLnBrk="0" hangingPunct="1">
              <a:defRPr sz="2400"/>
            </a:lvl2pPr>
            <a:lvl3pPr eaLnBrk="1" latinLnBrk="0" hangingPunct="1">
              <a:defRPr sz="2000"/>
            </a:lvl3pPr>
            <a:lvl4pPr eaLnBrk="1" latinLnBrk="0" hangingPunct="1">
              <a:defRPr sz="1800"/>
            </a:lvl4pPr>
            <a:lvl5pPr eaLnBrk="1" latinLnBrk="0" hangingPunct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eaLnBrk="1" latinLnBrk="0" hangingPunct="1">
              <a:defRPr sz="2800"/>
            </a:lvl1pPr>
            <a:lvl2pPr eaLnBrk="1" latinLnBrk="0" hangingPunct="1">
              <a:defRPr sz="2400"/>
            </a:lvl2pPr>
            <a:lvl3pPr eaLnBrk="1" latinLnBrk="0" hangingPunct="1">
              <a:defRPr sz="2000"/>
            </a:lvl3pPr>
            <a:lvl4pPr eaLnBrk="1" latinLnBrk="0" hangingPunct="1">
              <a:defRPr sz="1800"/>
            </a:lvl4pPr>
            <a:lvl5pPr eaLnBrk="1" latinLnBrk="0" hangingPunct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6F6CA0F-BBD9-4A3E-BB43-E100F0CCEF30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7369F10-A936-4A9E-A807-D124277D66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20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114550"/>
            <a:ext cx="9144000" cy="3048000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    </a:t>
            </a:r>
          </a:p>
          <a:p>
            <a:pPr lvl="4" eaLnBrk="1" latinLnBrk="0" hangingPunct="1"/>
            <a:r>
              <a:rPr kumimoji="0" lang="en-US" dirty="0" smtClean="0"/>
              <a:t>Fifth level  BNBN</a:t>
            </a:r>
            <a:endParaRPr kumimoji="0" lang="en-US" dirty="0"/>
          </a:p>
        </p:txBody>
      </p:sp>
      <p:sp>
        <p:nvSpPr>
          <p:cNvPr id="16" name="Shape 73"/>
          <p:cNvSpPr txBox="1">
            <a:spLocks/>
          </p:cNvSpPr>
          <p:nvPr/>
        </p:nvSpPr>
        <p:spPr>
          <a:xfrm>
            <a:off x="1609030" y="4257057"/>
            <a:ext cx="2317737" cy="658368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448055">
              <a:lnSpc>
                <a:spcPct val="80000"/>
              </a:lnSpc>
              <a:defRPr sz="1800">
                <a:solidFill>
                  <a:srgbClr val="000000"/>
                </a:solidFill>
                <a:effectLst/>
              </a:defRPr>
            </a:pPr>
            <a:endParaRPr lang="en-US" sz="1666" dirty="0">
              <a:solidFill>
                <a:srgbClr val="FFFFFF"/>
              </a:solidFill>
              <a:effectLst>
                <a:outerShdw blurRad="18669" dist="12446" dir="5400000" rotWithShape="0">
                  <a:srgbClr val="000000">
                    <a:alpha val="25000"/>
                  </a:srgbClr>
                </a:outerShdw>
              </a:effectLst>
              <a:latin typeface="Bank Gothic Light"/>
              <a:ea typeface="Bank Gothic Light"/>
              <a:cs typeface="Bank Gothic Light"/>
              <a:sym typeface="Bank Gothic Light"/>
            </a:endParaRPr>
          </a:p>
        </p:txBody>
      </p:sp>
      <p:pic>
        <p:nvPicPr>
          <p:cNvPr id="17" name="image3.gif"/>
          <p:cNvPicPr/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157396" y="295320"/>
            <a:ext cx="606188" cy="681961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7620000" y="-19049"/>
            <a:ext cx="846683" cy="20005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700" b="1" dirty="0" smtClean="0">
                <a:solidFill>
                  <a:schemeClr val="bg1"/>
                </a:solidFill>
              </a:rPr>
              <a:t>UNCLASSIFIED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182421" y="4962496"/>
            <a:ext cx="846683" cy="20005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700" b="1" dirty="0" smtClean="0">
                <a:solidFill>
                  <a:schemeClr val="bg1"/>
                </a:solidFill>
              </a:rPr>
              <a:t>UNCLASSIFIED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8839200" y="4922037"/>
            <a:ext cx="457200" cy="280971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  <a:lvl2pPr indent="457200">
              <a:defRPr>
                <a:latin typeface="Lucida Sans Unicode"/>
                <a:ea typeface="Lucida Sans Unicode"/>
                <a:cs typeface="Lucida Sans Unicode"/>
                <a:sym typeface="Lucida Sans Unicode"/>
              </a:defRPr>
            </a:lvl2pPr>
            <a:lvl3pPr indent="914400">
              <a:defRPr>
                <a:latin typeface="Lucida Sans Unicode"/>
                <a:ea typeface="Lucida Sans Unicode"/>
                <a:cs typeface="Lucida Sans Unicode"/>
                <a:sym typeface="Lucida Sans Unicode"/>
              </a:defRPr>
            </a:lvl3pPr>
            <a:lvl4pPr indent="1371600">
              <a:defRPr>
                <a:latin typeface="Lucida Sans Unicode"/>
                <a:ea typeface="Lucida Sans Unicode"/>
                <a:cs typeface="Lucida Sans Unicode"/>
                <a:sym typeface="Lucida Sans Unicode"/>
              </a:defRPr>
            </a:lvl4pPr>
            <a:lvl5pPr indent="1828800">
              <a:defRPr>
                <a:latin typeface="Lucida Sans Unicode"/>
                <a:ea typeface="Lucida Sans Unicode"/>
                <a:cs typeface="Lucida Sans Unicode"/>
                <a:sym typeface="Lucida Sans Unicode"/>
              </a:defRPr>
            </a:lvl5pPr>
            <a:lvl6pPr indent="2286000">
              <a:defRPr>
                <a:latin typeface="Lucida Sans Unicode"/>
                <a:ea typeface="Lucida Sans Unicode"/>
                <a:cs typeface="Lucida Sans Unicode"/>
                <a:sym typeface="Lucida Sans Unicode"/>
              </a:defRPr>
            </a:lvl6pPr>
            <a:lvl7pPr indent="2743200">
              <a:defRPr>
                <a:latin typeface="Lucida Sans Unicode"/>
                <a:ea typeface="Lucida Sans Unicode"/>
                <a:cs typeface="Lucida Sans Unicode"/>
                <a:sym typeface="Lucida Sans Unicode"/>
              </a:defRPr>
            </a:lvl7pPr>
            <a:lvl8pPr indent="3200400">
              <a:defRPr>
                <a:latin typeface="Lucida Sans Unicode"/>
                <a:ea typeface="Lucida Sans Unicode"/>
                <a:cs typeface="Lucida Sans Unicode"/>
                <a:sym typeface="Lucida Sans Unicode"/>
              </a:defRPr>
            </a:lvl8pPr>
            <a:lvl9pPr indent="3657600">
              <a:defRPr>
                <a:latin typeface="Lucida Sans Unicode"/>
                <a:ea typeface="Lucida Sans Unicode"/>
                <a:cs typeface="Lucida Sans Unicode"/>
                <a:sym typeface="Lucida Sans Unicode"/>
              </a:defRPr>
            </a:lvl9pPr>
          </a:lstStyle>
          <a:p>
            <a:pPr>
              <a:defRPr/>
            </a:pPr>
            <a:fld id="{5AF12D71-305C-4DB9-9E0C-5BF889DCDA88}" type="slidenum">
              <a:rPr lang="en-US" sz="120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044" y="295320"/>
            <a:ext cx="762000" cy="76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92" r:id="rId3"/>
    <p:sldLayoutId id="2147483693" r:id="rId4"/>
    <p:sldLayoutId id="2147483694" r:id="rId5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Commander’s Call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Lt Col Travis “TD” Walters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800599" y="71720"/>
            <a:ext cx="4325471" cy="590550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b="1" dirty="0" smtClean="0">
                <a:solidFill>
                  <a:schemeClr val="bg1"/>
                </a:solidFill>
              </a:rPr>
              <a:t> August 2016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52550"/>
            <a:ext cx="8229600" cy="3394472"/>
          </a:xfrm>
        </p:spPr>
        <p:txBody>
          <a:bodyPr/>
          <a:lstStyle/>
          <a:p>
            <a:pPr marL="685800" indent="-685800">
              <a:buFont typeface="+mj-lt"/>
              <a:buAutoNum type="arabicParenR"/>
            </a:pPr>
            <a:r>
              <a:rPr lang="en-US" sz="3600" dirty="0" smtClean="0"/>
              <a:t>MXS Change of Command</a:t>
            </a:r>
            <a:endParaRPr lang="en-US" sz="3600" dirty="0"/>
          </a:p>
          <a:p>
            <a:pPr marL="685800" indent="-685800">
              <a:buFont typeface="+mj-lt"/>
              <a:buAutoNum type="arabicParenR"/>
            </a:pPr>
            <a:r>
              <a:rPr lang="en-US" sz="3600" dirty="0" smtClean="0"/>
              <a:t>Chief Chavers Retirement</a:t>
            </a:r>
          </a:p>
          <a:p>
            <a:pPr marL="685800" indent="-685800">
              <a:buFont typeface="+mj-lt"/>
              <a:buAutoNum type="arabicParenR"/>
            </a:pPr>
            <a:r>
              <a:rPr lang="en-US" sz="3600" dirty="0" smtClean="0"/>
              <a:t>October Exercise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733" y="205979"/>
            <a:ext cx="8229600" cy="857250"/>
          </a:xfrm>
        </p:spPr>
        <p:txBody>
          <a:bodyPr/>
          <a:lstStyle/>
          <a:p>
            <a:r>
              <a:rPr lang="en-US" dirty="0" smtClean="0"/>
              <a:t>  MXS/CC Priorities: September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51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95350"/>
            <a:ext cx="8686800" cy="4093763"/>
          </a:xfrm>
        </p:spPr>
        <p:txBody>
          <a:bodyPr>
            <a:normAutofit/>
          </a:bodyPr>
          <a:lstStyle/>
          <a:p>
            <a:pPr marL="109728" indent="0">
              <a:buNone/>
              <a:tabLst>
                <a:tab pos="2232025" algn="l"/>
                <a:tab pos="6232525" algn="l"/>
              </a:tabLst>
            </a:pPr>
            <a:endParaRPr lang="en-US" sz="800" dirty="0" smtClean="0"/>
          </a:p>
          <a:p>
            <a:pPr>
              <a:tabLst>
                <a:tab pos="2232025" algn="l"/>
                <a:tab pos="6232525" algn="l"/>
              </a:tabLst>
            </a:pPr>
            <a:r>
              <a:rPr lang="en-US" sz="2400" dirty="0" smtClean="0"/>
              <a:t>SATURDAY</a:t>
            </a:r>
          </a:p>
          <a:p>
            <a:pPr marL="914400" lvl="1" indent="-169863">
              <a:buFont typeface="Arial" panose="020B0604020202020204" pitchFamily="34" charset="0"/>
              <a:buChar char="•"/>
              <a:tabLst>
                <a:tab pos="2517775" algn="l"/>
                <a:tab pos="5260975" algn="l"/>
              </a:tabLst>
            </a:pPr>
            <a:r>
              <a:rPr lang="en-US" sz="1500" dirty="0" smtClean="0"/>
              <a:t>0730-0745</a:t>
            </a:r>
            <a:r>
              <a:rPr lang="en-US" sz="1500" dirty="0"/>
              <a:t>	</a:t>
            </a:r>
            <a:r>
              <a:rPr lang="en-US" sz="1500" dirty="0" smtClean="0"/>
              <a:t>MXG/CC </a:t>
            </a:r>
            <a:r>
              <a:rPr lang="en-US" sz="1500" dirty="0"/>
              <a:t>Call 	</a:t>
            </a:r>
            <a:r>
              <a:rPr lang="en-US" sz="1500" dirty="0" smtClean="0"/>
              <a:t>Fuel Cell</a:t>
            </a:r>
          </a:p>
          <a:p>
            <a:pPr marL="914400" lvl="1" indent="-169863">
              <a:buFont typeface="Arial" panose="020B0604020202020204" pitchFamily="34" charset="0"/>
              <a:buChar char="•"/>
              <a:tabLst>
                <a:tab pos="2517775" algn="l"/>
                <a:tab pos="5260975" algn="l"/>
              </a:tabLst>
            </a:pPr>
            <a:r>
              <a:rPr lang="en-US" sz="1500" dirty="0" smtClean="0"/>
              <a:t>0805-0815	FOD Walk 	</a:t>
            </a:r>
            <a:r>
              <a:rPr lang="en-US" sz="1500" dirty="0" err="1" smtClean="0"/>
              <a:t>Flightline</a:t>
            </a:r>
            <a:endParaRPr lang="en-US" sz="1500" dirty="0"/>
          </a:p>
          <a:p>
            <a:pPr marL="914400" lvl="1" indent="-169863">
              <a:buFont typeface="Arial" panose="020B0604020202020204" pitchFamily="34" charset="0"/>
              <a:buChar char="•"/>
              <a:tabLst>
                <a:tab pos="2517775" algn="l"/>
                <a:tab pos="5260975" algn="l"/>
              </a:tabLst>
            </a:pPr>
            <a:r>
              <a:rPr lang="en-US" sz="1500" dirty="0" smtClean="0"/>
              <a:t>1000-1030	LMR Training	Wing MPR</a:t>
            </a:r>
          </a:p>
          <a:p>
            <a:pPr marL="914400" lvl="1" indent="-169863">
              <a:buFont typeface="Arial" panose="020B0604020202020204" pitchFamily="34" charset="0"/>
              <a:buChar char="•"/>
              <a:tabLst>
                <a:tab pos="2517775" algn="l"/>
                <a:tab pos="5260975" algn="l"/>
              </a:tabLst>
            </a:pPr>
            <a:r>
              <a:rPr lang="en-US" sz="1500" dirty="0" smtClean="0"/>
              <a:t>1300-1400	Interviewing 101	Wing MPR</a:t>
            </a:r>
          </a:p>
          <a:p>
            <a:pPr marL="914400" lvl="1" indent="-169863">
              <a:buFont typeface="Arial" panose="020B0604020202020204" pitchFamily="34" charset="0"/>
              <a:buChar char="•"/>
              <a:tabLst>
                <a:tab pos="2517775" algn="l"/>
                <a:tab pos="5260975" algn="l"/>
              </a:tabLst>
            </a:pPr>
            <a:r>
              <a:rPr lang="en-US" sz="1500" dirty="0" smtClean="0"/>
              <a:t>1300-1500	Shelter Manager/PAR Team	1671A,B Classroom</a:t>
            </a:r>
          </a:p>
          <a:p>
            <a:pPr marL="914400" lvl="1" indent="-169863">
              <a:buFont typeface="Arial" panose="020B0604020202020204" pitchFamily="34" charset="0"/>
              <a:buChar char="•"/>
              <a:tabLst>
                <a:tab pos="2517775" algn="l"/>
                <a:tab pos="5260975" algn="l"/>
              </a:tabLst>
            </a:pPr>
            <a:r>
              <a:rPr lang="en-US" sz="1500" dirty="0" smtClean="0"/>
              <a:t>1530-1700	Capt Goodwin Retirement	MXS Classroom</a:t>
            </a:r>
            <a:endParaRPr lang="en-US" sz="2400" dirty="0" smtClean="0"/>
          </a:p>
          <a:p>
            <a:pPr>
              <a:tabLst>
                <a:tab pos="2232025" algn="l"/>
                <a:tab pos="6232525" algn="l"/>
              </a:tabLst>
            </a:pPr>
            <a:r>
              <a:rPr lang="en-US" sz="2400" dirty="0" smtClean="0"/>
              <a:t>SUNDAY</a:t>
            </a:r>
            <a:endParaRPr lang="en-US" sz="2400" dirty="0"/>
          </a:p>
          <a:p>
            <a:pPr marL="914400" indent="-166688">
              <a:buFont typeface="Arial" panose="020B0604020202020204" pitchFamily="34" charset="0"/>
              <a:buChar char="•"/>
              <a:tabLst>
                <a:tab pos="2514600" algn="l"/>
                <a:tab pos="5257800" algn="l"/>
              </a:tabLst>
            </a:pPr>
            <a:r>
              <a:rPr lang="en-US" sz="1500" dirty="0" smtClean="0"/>
              <a:t>0730-0800	MXS/CC Call 	MXS Classroom</a:t>
            </a:r>
          </a:p>
          <a:p>
            <a:pPr marL="914400" indent="-166688">
              <a:buFont typeface="Arial" panose="020B0604020202020204" pitchFamily="34" charset="0"/>
              <a:buChar char="•"/>
              <a:tabLst>
                <a:tab pos="2514600" algn="l"/>
                <a:tab pos="5257800" algn="l"/>
              </a:tabLst>
            </a:pPr>
            <a:r>
              <a:rPr lang="en-US" sz="1500" dirty="0" smtClean="0"/>
              <a:t>0800-0830	Chapel	Wing MPR</a:t>
            </a:r>
          </a:p>
          <a:p>
            <a:pPr marL="914400" indent="-166688">
              <a:buFont typeface="Arial" panose="020B0604020202020204" pitchFamily="34" charset="0"/>
              <a:buChar char="•"/>
              <a:tabLst>
                <a:tab pos="2514600" algn="l"/>
                <a:tab pos="5257800" algn="l"/>
              </a:tabLst>
            </a:pPr>
            <a:r>
              <a:rPr lang="en-US" sz="1500" dirty="0" smtClean="0"/>
              <a:t>0900-1000	Enlisted Advisory Council	LRS Conference Room</a:t>
            </a:r>
          </a:p>
          <a:p>
            <a:pPr marL="914400" indent="-166688">
              <a:buFont typeface="Arial" panose="020B0604020202020204" pitchFamily="34" charset="0"/>
              <a:buChar char="•"/>
              <a:tabLst>
                <a:tab pos="2514600" algn="l"/>
                <a:tab pos="5257800" algn="l"/>
              </a:tabLst>
            </a:pPr>
            <a:endParaRPr lang="en-US" sz="1500" dirty="0"/>
          </a:p>
          <a:p>
            <a:pPr marL="109537" lvl="1" indent="0">
              <a:buNone/>
              <a:tabLst>
                <a:tab pos="2232025" algn="l"/>
                <a:tab pos="6232525" algn="l"/>
              </a:tabLst>
            </a:pP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Weekend Highlights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47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19150"/>
            <a:ext cx="8229600" cy="3822953"/>
          </a:xfrm>
        </p:spPr>
        <p:txBody>
          <a:bodyPr>
            <a:normAutofit/>
          </a:bodyPr>
          <a:lstStyle/>
          <a:p>
            <a:pPr marL="393192" lvl="1" indent="0" algn="ctr">
              <a:buNone/>
            </a:pPr>
            <a:r>
              <a:rPr lang="en-US" sz="2400" dirty="0" smtClean="0"/>
              <a:t> </a:t>
            </a:r>
            <a:r>
              <a:rPr lang="en-US" sz="2400" b="1" dirty="0" smtClean="0"/>
              <a:t>WELL DONE MXS:  Jan 2015 – Sep 2016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 Successful AEF &amp; Air Advisor deployments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 smtClean="0"/>
              <a:t>First 8-ship max fly since 1991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 smtClean="0"/>
              <a:t>Cut MXS fitness failure rate by over 60%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 smtClean="0"/>
              <a:t>Dramatically increased MXS communications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 smtClean="0"/>
              <a:t>Next generation assumed leadership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 smtClean="0"/>
              <a:t>Renewed focus on professionalism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 smtClean="0"/>
              <a:t>Extra emphasis on Airman recognition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 smtClean="0"/>
              <a:t>First AFOUA in 24 years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0452" y="-101875"/>
            <a:ext cx="7924800" cy="85725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Mentorship Minute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130517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dirty="0" smtClean="0"/>
              <a:t>  Vector Check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76688" y="1047750"/>
            <a:ext cx="8610112" cy="38862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DD Form 2875s and AF Form 4394s need to be updated; if not complete by Sept, network account will be disabled</a:t>
            </a:r>
          </a:p>
          <a:p>
            <a:pPr lvl="1"/>
            <a:r>
              <a:rPr lang="en-US" dirty="0" smtClean="0"/>
              <a:t>Certify/process </a:t>
            </a:r>
            <a:r>
              <a:rPr lang="en-US" dirty="0"/>
              <a:t>all AROWS/DTS products for remainder of FY (now-30 Sep) immediately</a:t>
            </a:r>
          </a:p>
          <a:p>
            <a:pPr lvl="1"/>
            <a:r>
              <a:rPr lang="en-US" dirty="0" smtClean="0"/>
              <a:t>EPRs:  TSgt </a:t>
            </a:r>
            <a:r>
              <a:rPr lang="en-US" dirty="0"/>
              <a:t>Close Out – 30 November </a:t>
            </a:r>
          </a:p>
          <a:p>
            <a:pPr lvl="1"/>
            <a:r>
              <a:rPr lang="en-US" dirty="0" smtClean="0"/>
              <a:t>SECAF/CSAF reduced additional duties guidance</a:t>
            </a:r>
          </a:p>
          <a:p>
            <a:pPr lvl="1"/>
            <a:r>
              <a:rPr lang="en-US" dirty="0" smtClean="0"/>
              <a:t>Children’s Mock Deployment – 10 September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70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5714" y="913076"/>
            <a:ext cx="5181600" cy="3962400"/>
          </a:xfrm>
        </p:spPr>
        <p:txBody>
          <a:bodyPr>
            <a:normAutofit/>
          </a:bodyPr>
          <a:lstStyle/>
          <a:p>
            <a:pPr marL="393192" lvl="1" indent="0">
              <a:buNone/>
            </a:pPr>
            <a:endParaRPr lang="en-US" sz="2000" dirty="0" smtClean="0"/>
          </a:p>
          <a:p>
            <a:r>
              <a:rPr lang="en-US" dirty="0" smtClean="0"/>
              <a:t>24-25 September UTA</a:t>
            </a:r>
          </a:p>
          <a:p>
            <a:pPr lvl="1"/>
            <a:r>
              <a:rPr lang="en-US" dirty="0" smtClean="0"/>
              <a:t>CMSgt Chavers Retirement</a:t>
            </a:r>
          </a:p>
          <a:p>
            <a:pPr lvl="1"/>
            <a:r>
              <a:rPr lang="en-US" dirty="0" smtClean="0"/>
              <a:t>MXS Change of Command</a:t>
            </a:r>
          </a:p>
          <a:p>
            <a:pPr lvl="1"/>
            <a:endParaRPr lang="en-US" sz="800" dirty="0" smtClean="0"/>
          </a:p>
          <a:p>
            <a:r>
              <a:rPr lang="en-US" dirty="0" smtClean="0"/>
              <a:t>2016 WREX</a:t>
            </a:r>
          </a:p>
          <a:p>
            <a:pPr lvl="1"/>
            <a:r>
              <a:rPr lang="en-US" dirty="0" smtClean="0"/>
              <a:t>8-15 Oct: fly away ORE to Gulfport CRTC </a:t>
            </a:r>
          </a:p>
          <a:p>
            <a:pPr lvl="1"/>
            <a:r>
              <a:rPr lang="en-US" dirty="0" smtClean="0"/>
              <a:t>Drill is 8-9 October: </a:t>
            </a:r>
            <a:r>
              <a:rPr lang="en-US" dirty="0"/>
              <a:t>p</a:t>
            </a:r>
            <a:r>
              <a:rPr lang="en-US" dirty="0" smtClean="0"/>
              <a:t>lan ahead for being on orders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Looking Ahead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990" y="1033050"/>
            <a:ext cx="4230770" cy="410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1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57150"/>
            <a:ext cx="8229600" cy="857250"/>
          </a:xfrm>
        </p:spPr>
        <p:txBody>
          <a:bodyPr/>
          <a:lstStyle/>
          <a:p>
            <a:r>
              <a:rPr lang="en-US" dirty="0" smtClean="0"/>
              <a:t>A Parting Thought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04800" y="1962150"/>
            <a:ext cx="8229600" cy="397535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5400" dirty="0" smtClean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3329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uty honor texas slide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" y="4632835"/>
            <a:ext cx="9143999" cy="222191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00" y="4486524"/>
            <a:ext cx="483042" cy="4813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9584" y="4612653"/>
            <a:ext cx="2491244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25" b="1" dirty="0">
                <a:solidFill>
                  <a:srgbClr val="F1C400"/>
                </a:solidFill>
              </a:rPr>
              <a:t>TEXAS AIR NATIONAL GUARD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02501" y="4885373"/>
            <a:ext cx="1157288" cy="205383"/>
          </a:xfrm>
        </p:spPr>
        <p:txBody>
          <a:bodyPr/>
          <a:lstStyle/>
          <a:p>
            <a:pPr algn="ctr"/>
            <a:r>
              <a:rPr lang="en-US" sz="1350" dirty="0">
                <a:solidFill>
                  <a:srgbClr val="002F6C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7061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Recognition</a:t>
            </a:r>
          </a:p>
          <a:p>
            <a:r>
              <a:rPr lang="en-US" dirty="0"/>
              <a:t>Commander’s </a:t>
            </a:r>
            <a:r>
              <a:rPr lang="en-US" dirty="0" smtClean="0"/>
              <a:t>Intent</a:t>
            </a:r>
            <a:endParaRPr lang="en-US" dirty="0"/>
          </a:p>
          <a:p>
            <a:r>
              <a:rPr lang="en-US" dirty="0" smtClean="0"/>
              <a:t>MXS/CC </a:t>
            </a:r>
            <a:r>
              <a:rPr lang="en-US" dirty="0"/>
              <a:t>Monthly Priorities</a:t>
            </a:r>
          </a:p>
          <a:p>
            <a:r>
              <a:rPr lang="en-US" dirty="0"/>
              <a:t>Weekend Highlights</a:t>
            </a:r>
          </a:p>
          <a:p>
            <a:r>
              <a:rPr lang="en-US" dirty="0"/>
              <a:t>Mentorship Minute</a:t>
            </a:r>
          </a:p>
          <a:p>
            <a:r>
              <a:rPr lang="en-US" dirty="0"/>
              <a:t>Vector </a:t>
            </a:r>
            <a:r>
              <a:rPr lang="en-US" dirty="0" smtClean="0"/>
              <a:t>Check/Looking Ahead</a:t>
            </a:r>
            <a:endParaRPr lang="en-US" dirty="0"/>
          </a:p>
          <a:p>
            <a:r>
              <a:rPr lang="en-US" dirty="0"/>
              <a:t>A Parting Thought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Our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20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84115"/>
            <a:ext cx="8229600" cy="339447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47800" y="1184115"/>
            <a:ext cx="6553200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Congratulations!</a:t>
            </a:r>
          </a:p>
          <a:p>
            <a:pPr algn="ctr"/>
            <a:endParaRPr lang="en-US" sz="3500" dirty="0" smtClean="0"/>
          </a:p>
          <a:p>
            <a:pPr algn="ctr"/>
            <a:r>
              <a:rPr lang="en-US" sz="3200" dirty="0" smtClean="0"/>
              <a:t>SSgt </a:t>
            </a:r>
            <a:r>
              <a:rPr lang="en-US" sz="3200" smtClean="0"/>
              <a:t>Seth Holderby </a:t>
            </a:r>
          </a:p>
          <a:p>
            <a:pPr algn="ctr"/>
            <a:r>
              <a:rPr lang="en-US" sz="3200" dirty="0" smtClean="0"/>
              <a:t>SSgt </a:t>
            </a:r>
            <a:r>
              <a:rPr lang="en-US" sz="3200" dirty="0" smtClean="0"/>
              <a:t>Scott Teague</a:t>
            </a:r>
          </a:p>
          <a:p>
            <a:pPr algn="ctr"/>
            <a:r>
              <a:rPr lang="en-US" sz="3200" dirty="0" smtClean="0"/>
              <a:t>TSgt Paul McCool</a:t>
            </a:r>
          </a:p>
          <a:p>
            <a:pPr algn="ctr"/>
            <a:r>
              <a:rPr lang="en-US" sz="3200" dirty="0" smtClean="0"/>
              <a:t>TSgt Martha Pierce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3793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Lance P. </a:t>
            </a:r>
            <a:r>
              <a:rPr lang="en-US" dirty="0" err="1" smtClean="0"/>
              <a:t>Sijan</a:t>
            </a:r>
            <a:r>
              <a:rPr lang="en-US" dirty="0" smtClean="0"/>
              <a:t> Leadership Award</a:t>
            </a:r>
          </a:p>
          <a:p>
            <a:pPr lvl="1"/>
            <a:r>
              <a:rPr lang="en-US" dirty="0" smtClean="0"/>
              <a:t>SMSgt Efren Perez (Senior Enlisted)</a:t>
            </a:r>
          </a:p>
          <a:p>
            <a:pPr lvl="1"/>
            <a:r>
              <a:rPr lang="en-US" dirty="0" smtClean="0"/>
              <a:t>TSgt Edwin Robbins (Junior Enlisted)</a:t>
            </a:r>
          </a:p>
          <a:p>
            <a:pPr lvl="1"/>
            <a:endParaRPr lang="en-US" dirty="0"/>
          </a:p>
          <a:p>
            <a:r>
              <a:rPr lang="en-US" dirty="0" smtClean="0"/>
              <a:t>Outstanding Airman of the Year</a:t>
            </a:r>
          </a:p>
          <a:p>
            <a:pPr lvl="1"/>
            <a:r>
              <a:rPr lang="en-US" dirty="0" smtClean="0"/>
              <a:t>MSgt Daniel Ralston (SNCO)</a:t>
            </a:r>
          </a:p>
          <a:p>
            <a:pPr lvl="1"/>
            <a:r>
              <a:rPr lang="en-US" dirty="0" smtClean="0"/>
              <a:t>TSgt William Darnell (NCO)</a:t>
            </a:r>
          </a:p>
          <a:p>
            <a:pPr lvl="1"/>
            <a:r>
              <a:rPr lang="en-US" dirty="0" smtClean="0"/>
              <a:t>SrA </a:t>
            </a:r>
            <a:r>
              <a:rPr lang="en-US" dirty="0" err="1" smtClean="0"/>
              <a:t>Francheska</a:t>
            </a:r>
            <a:r>
              <a:rPr lang="en-US" dirty="0" smtClean="0"/>
              <a:t> </a:t>
            </a:r>
            <a:r>
              <a:rPr lang="en-US" dirty="0" err="1" smtClean="0"/>
              <a:t>Wulf</a:t>
            </a:r>
            <a:r>
              <a:rPr lang="en-US" dirty="0" smtClean="0"/>
              <a:t> (AMN)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 OAY/</a:t>
            </a:r>
            <a:r>
              <a:rPr lang="en-US" dirty="0" err="1" smtClean="0"/>
              <a:t>Sijan</a:t>
            </a:r>
            <a:r>
              <a:rPr lang="en-US" dirty="0" smtClean="0"/>
              <a:t> Award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21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84115"/>
            <a:ext cx="8229600" cy="339447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HIRES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4300" y="988525"/>
            <a:ext cx="8763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AGE Supervisor – MSgt Bill Guernsey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3200" dirty="0" smtClean="0"/>
              <a:t>Specialist Pro Super – MSgt Matt Stiles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3200" dirty="0" smtClean="0"/>
              <a:t>MXS First Sergeant – TSgt Neil Robertson</a:t>
            </a:r>
          </a:p>
          <a:p>
            <a:pPr algn="ctr"/>
            <a:endParaRPr lang="en-US" sz="800" dirty="0"/>
          </a:p>
          <a:p>
            <a:pPr algn="ctr"/>
            <a:r>
              <a:rPr lang="en-US" sz="3200" dirty="0" smtClean="0"/>
              <a:t>Under Shirts – TSgts Orona/McCool</a:t>
            </a:r>
          </a:p>
          <a:p>
            <a:pPr algn="ctr"/>
            <a:endParaRPr lang="en-US" sz="2400" dirty="0"/>
          </a:p>
          <a:p>
            <a:pPr algn="ctr"/>
            <a:r>
              <a:rPr lang="en-US" sz="3200" dirty="0" smtClean="0"/>
              <a:t>In the Works – MXS/CC, E-9 EMB Chief, </a:t>
            </a:r>
          </a:p>
          <a:p>
            <a:pPr algn="ctr"/>
            <a:r>
              <a:rPr lang="en-US" sz="3200" dirty="0" smtClean="0"/>
              <a:t>E-8 Fabrication Superintendent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291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98445"/>
            <a:ext cx="8382000" cy="3899153"/>
          </a:xfrm>
        </p:spPr>
        <p:txBody>
          <a:bodyPr>
            <a:normAutofit fontScale="70000" lnSpcReduction="20000"/>
          </a:bodyPr>
          <a:lstStyle/>
          <a:p>
            <a:pPr marL="109728" indent="0" algn="ctr">
              <a:buNone/>
            </a:pPr>
            <a:r>
              <a:rPr lang="en-US" sz="4600" b="1" dirty="0"/>
              <a:t>“The 136th Maintenance Squadron will execute on order … the production and projection of effective combat power and domestic support  … anywhere, anytime and for any user … as deemed necessary by the appropriate chain of command.  The efforts of this Squadron … to the person … will focus upon and center around this very intent.”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Commander’s Intent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25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94472"/>
          </a:xfrm>
        </p:spPr>
        <p:txBody>
          <a:bodyPr>
            <a:normAutofit/>
          </a:bodyPr>
          <a:lstStyle/>
          <a:p>
            <a:endParaRPr lang="en-US" sz="4400" dirty="0" smtClean="0"/>
          </a:p>
          <a:p>
            <a:r>
              <a:rPr lang="en-US" sz="4400" dirty="0" smtClean="0"/>
              <a:t> Am I Ready?</a:t>
            </a:r>
          </a:p>
          <a:p>
            <a:endParaRPr lang="en-US" sz="2000" dirty="0"/>
          </a:p>
          <a:p>
            <a:r>
              <a:rPr lang="en-US" sz="4400" dirty="0" smtClean="0"/>
              <a:t> Are the </a:t>
            </a:r>
            <a:r>
              <a:rPr lang="en-US" sz="4400" dirty="0" err="1" smtClean="0"/>
              <a:t>Herks</a:t>
            </a:r>
            <a:r>
              <a:rPr lang="en-US" sz="4400" dirty="0" smtClean="0"/>
              <a:t> Ready?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So Ask Yourself Daily…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45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06"/>
            <a:ext cx="8839200" cy="5112544"/>
          </a:xfrm>
        </p:spPr>
      </p:pic>
    </p:spTree>
    <p:extLst>
      <p:ext uri="{BB962C8B-B14F-4D97-AF65-F5344CB8AC3E}">
        <p14:creationId xmlns:p14="http://schemas.microsoft.com/office/powerpoint/2010/main" val="409622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52550"/>
            <a:ext cx="8229600" cy="3394472"/>
          </a:xfrm>
        </p:spPr>
        <p:txBody>
          <a:bodyPr/>
          <a:lstStyle/>
          <a:p>
            <a:pPr marL="685800" indent="-685800">
              <a:buFont typeface="+mj-lt"/>
              <a:buAutoNum type="arabicParenR"/>
            </a:pPr>
            <a:r>
              <a:rPr lang="en-US" sz="3600" dirty="0" smtClean="0"/>
              <a:t>New Commander Transition</a:t>
            </a:r>
            <a:endParaRPr lang="en-US" sz="3600" dirty="0"/>
          </a:p>
          <a:p>
            <a:pPr marL="685800" indent="-685800">
              <a:buFont typeface="+mj-lt"/>
              <a:buAutoNum type="arabicParenR"/>
            </a:pPr>
            <a:r>
              <a:rPr lang="en-US" sz="3600" dirty="0" smtClean="0"/>
              <a:t>October Exercise </a:t>
            </a:r>
            <a:endParaRPr lang="en-US" sz="3600" dirty="0"/>
          </a:p>
          <a:p>
            <a:pPr marL="685800" indent="-685800">
              <a:buFont typeface="+mj-lt"/>
              <a:buAutoNum type="arabicParenR"/>
            </a:pPr>
            <a:r>
              <a:rPr lang="en-US" sz="3600" dirty="0" smtClean="0"/>
              <a:t>Pending Personnel Actions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733" y="205979"/>
            <a:ext cx="8229600" cy="857250"/>
          </a:xfrm>
        </p:spPr>
        <p:txBody>
          <a:bodyPr/>
          <a:lstStyle/>
          <a:p>
            <a:r>
              <a:rPr lang="en-US" dirty="0" smtClean="0"/>
              <a:t>  MXS/CC Priorities: August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9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4999" cap="flat">
          <a:solidFill>
            <a:srgbClr val="0F6FC6"/>
          </a:solidFill>
          <a:prstDash val="solid"/>
          <a:beve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Sans Unicode"/>
            <a:ea typeface="Lucida Sans Unicode"/>
            <a:cs typeface="Lucida Sans Unicode"/>
            <a:sym typeface="Lucida Sans Unico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4999" cap="flat">
          <a:solidFill>
            <a:srgbClr val="0F6FC6"/>
          </a:solidFill>
          <a:prstDash val="solid"/>
          <a:beve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Sans Unicode"/>
            <a:ea typeface="Lucida Sans Unicode"/>
            <a:cs typeface="Lucida Sans Unicode"/>
            <a:sym typeface="Lucida Sans Unico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02879013315344B68ABA486EA499A5" ma:contentTypeVersion="0" ma:contentTypeDescription="Create a new document." ma:contentTypeScope="" ma:versionID="4f1e85dd3e938c573e3b9137ca9fa6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4ED5D2-5DFB-4473-811D-62FE8DFF7C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4D0C2C-6066-4057-8E26-6C28D97623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BCAF797-9E16-4FFD-A899-FE39A7D94A92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5875</TotalTime>
  <Words>412</Words>
  <Application>Microsoft Office PowerPoint</Application>
  <PresentationFormat>On-screen Show (16:9)</PresentationFormat>
  <Paragraphs>98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Bank Gothic Light</vt:lpstr>
      <vt:lpstr>Bank Gothic Medium</vt:lpstr>
      <vt:lpstr>Helvetica Neue</vt:lpstr>
      <vt:lpstr>Lucida Sans Unicode</vt:lpstr>
      <vt:lpstr>Verdana</vt:lpstr>
      <vt:lpstr>Wingdings</vt:lpstr>
      <vt:lpstr>Wingdings 2</vt:lpstr>
      <vt:lpstr>Wingdings 3</vt:lpstr>
      <vt:lpstr>Concourse</vt:lpstr>
      <vt:lpstr>Commander’s Call</vt:lpstr>
      <vt:lpstr>  Our Agenda</vt:lpstr>
      <vt:lpstr>PROMOTIONS</vt:lpstr>
      <vt:lpstr>12 OAY/Sijan Award</vt:lpstr>
      <vt:lpstr>NEW HIRES</vt:lpstr>
      <vt:lpstr>  Commander’s Intent</vt:lpstr>
      <vt:lpstr>  So Ask Yourself Daily…</vt:lpstr>
      <vt:lpstr>PowerPoint Presentation</vt:lpstr>
      <vt:lpstr>  MXS/CC Priorities: August</vt:lpstr>
      <vt:lpstr>  MXS/CC Priorities: September</vt:lpstr>
      <vt:lpstr>  Weekend Highlights</vt:lpstr>
      <vt:lpstr>Mentorship Minute</vt:lpstr>
      <vt:lpstr>  Vector Check</vt:lpstr>
      <vt:lpstr>  Looking Ahead</vt:lpstr>
      <vt:lpstr>A Parting Thought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Commander’s  Brief</dc:title>
  <dc:creator>GILBERT, ELIZABETH SMSgt USAF ANG 136 AIRLIFT WG/PA</dc:creator>
  <cp:lastModifiedBy>1152537146N</cp:lastModifiedBy>
  <cp:revision>233</cp:revision>
  <dcterms:modified xsi:type="dcterms:W3CDTF">2016-08-27T21:59:56Z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0x0101008702879013315344B68ABA486EA499A5</vt:lpwstr>
  </property>
</Properties>
</file>